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374" r:id="rId2"/>
    <p:sldId id="664" r:id="rId3"/>
    <p:sldId id="796" r:id="rId4"/>
    <p:sldId id="798" r:id="rId5"/>
    <p:sldId id="797" r:id="rId6"/>
    <p:sldId id="799" r:id="rId7"/>
    <p:sldId id="800" r:id="rId8"/>
    <p:sldId id="801" r:id="rId9"/>
    <p:sldId id="802" r:id="rId10"/>
    <p:sldId id="803" r:id="rId11"/>
    <p:sldId id="804" r:id="rId12"/>
    <p:sldId id="805" r:id="rId13"/>
    <p:sldId id="806" r:id="rId14"/>
    <p:sldId id="807" r:id="rId15"/>
    <p:sldId id="808" r:id="rId16"/>
    <p:sldId id="809" r:id="rId17"/>
    <p:sldId id="810" r:id="rId18"/>
    <p:sldId id="811" r:id="rId19"/>
    <p:sldId id="812" r:id="rId20"/>
    <p:sldId id="813" r:id="rId21"/>
    <p:sldId id="814" r:id="rId22"/>
    <p:sldId id="815" r:id="rId23"/>
    <p:sldId id="817" r:id="rId24"/>
    <p:sldId id="818" r:id="rId25"/>
    <p:sldId id="819" r:id="rId26"/>
    <p:sldId id="820" r:id="rId27"/>
    <p:sldId id="821" r:id="rId28"/>
    <p:sldId id="822" r:id="rId29"/>
    <p:sldId id="823" r:id="rId30"/>
    <p:sldId id="824" r:id="rId31"/>
    <p:sldId id="825" r:id="rId32"/>
    <p:sldId id="826" r:id="rId33"/>
    <p:sldId id="816" r:id="rId34"/>
    <p:sldId id="828" r:id="rId35"/>
    <p:sldId id="827" r:id="rId36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0066"/>
    <a:srgbClr val="FF66CC"/>
    <a:srgbClr val="EAEAEA"/>
    <a:srgbClr val="FF6600"/>
    <a:srgbClr val="008000"/>
    <a:srgbClr val="FF0000"/>
    <a:srgbClr val="DDD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8472" autoAdjust="0"/>
    <p:restoredTop sz="95238" autoAdjust="0"/>
  </p:normalViewPr>
  <p:slideViewPr>
    <p:cSldViewPr>
      <p:cViewPr>
        <p:scale>
          <a:sx n="66" d="100"/>
          <a:sy n="66" d="100"/>
        </p:scale>
        <p:origin x="-1008" y="-258"/>
      </p:cViewPr>
      <p:guideLst>
        <p:guide orient="horz" pos="2256"/>
        <p:guide pos="27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02"/>
    </p:cViewPr>
  </p:sorterViewPr>
  <p:notesViewPr>
    <p:cSldViewPr>
      <p:cViewPr>
        <p:scale>
          <a:sx n="150" d="100"/>
          <a:sy n="150" d="100"/>
        </p:scale>
        <p:origin x="870" y="-6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image" Target="../media/image32.wmf"/><Relationship Id="rId7" Type="http://schemas.openxmlformats.org/officeDocument/2006/relationships/image" Target="../media/image36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10" Type="http://schemas.openxmlformats.org/officeDocument/2006/relationships/image" Target="../media/image39.wmf"/><Relationship Id="rId4" Type="http://schemas.openxmlformats.org/officeDocument/2006/relationships/image" Target="../media/image33.wmf"/><Relationship Id="rId9" Type="http://schemas.openxmlformats.org/officeDocument/2006/relationships/image" Target="../media/image38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image" Target="../media/image40.wmf"/><Relationship Id="rId7" Type="http://schemas.openxmlformats.org/officeDocument/2006/relationships/image" Target="../media/image42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41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image" Target="../media/image48.wmf"/><Relationship Id="rId7" Type="http://schemas.openxmlformats.org/officeDocument/2006/relationships/image" Target="../media/image52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6" Type="http://schemas.openxmlformats.org/officeDocument/2006/relationships/image" Target="../media/image51.wmf"/><Relationship Id="rId5" Type="http://schemas.openxmlformats.org/officeDocument/2006/relationships/image" Target="../media/image50.wmf"/><Relationship Id="rId10" Type="http://schemas.openxmlformats.org/officeDocument/2006/relationships/image" Target="../media/image55.wmf"/><Relationship Id="rId4" Type="http://schemas.openxmlformats.org/officeDocument/2006/relationships/image" Target="../media/image49.wmf"/><Relationship Id="rId9" Type="http://schemas.openxmlformats.org/officeDocument/2006/relationships/image" Target="../media/image54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1.wmf"/><Relationship Id="rId1" Type="http://schemas.openxmlformats.org/officeDocument/2006/relationships/image" Target="../media/image56.wmf"/><Relationship Id="rId5" Type="http://schemas.openxmlformats.org/officeDocument/2006/relationships/image" Target="../media/image59.wmf"/><Relationship Id="rId4" Type="http://schemas.openxmlformats.org/officeDocument/2006/relationships/image" Target="../media/image58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7.wmf"/><Relationship Id="rId1" Type="http://schemas.openxmlformats.org/officeDocument/2006/relationships/image" Target="../media/image1.wmf"/><Relationship Id="rId4" Type="http://schemas.openxmlformats.org/officeDocument/2006/relationships/image" Target="../media/image61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4" Type="http://schemas.openxmlformats.org/officeDocument/2006/relationships/image" Target="../media/image65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2" Type="http://schemas.openxmlformats.org/officeDocument/2006/relationships/image" Target="../media/image66.wmf"/><Relationship Id="rId1" Type="http://schemas.openxmlformats.org/officeDocument/2006/relationships/image" Target="../media/image10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75.wmf"/><Relationship Id="rId3" Type="http://schemas.openxmlformats.org/officeDocument/2006/relationships/image" Target="../media/image70.wmf"/><Relationship Id="rId7" Type="http://schemas.openxmlformats.org/officeDocument/2006/relationships/image" Target="../media/image74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Relationship Id="rId6" Type="http://schemas.openxmlformats.org/officeDocument/2006/relationships/image" Target="../media/image73.wmf"/><Relationship Id="rId5" Type="http://schemas.openxmlformats.org/officeDocument/2006/relationships/image" Target="../media/image72.wmf"/><Relationship Id="rId4" Type="http://schemas.openxmlformats.org/officeDocument/2006/relationships/image" Target="../media/image71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77.wmf"/><Relationship Id="rId1" Type="http://schemas.openxmlformats.org/officeDocument/2006/relationships/image" Target="../media/image7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80.wmf"/><Relationship Id="rId2" Type="http://schemas.openxmlformats.org/officeDocument/2006/relationships/image" Target="../media/image79.wmf"/><Relationship Id="rId1" Type="http://schemas.openxmlformats.org/officeDocument/2006/relationships/image" Target="../media/image78.wmf"/><Relationship Id="rId5" Type="http://schemas.openxmlformats.org/officeDocument/2006/relationships/image" Target="../media/image82.wmf"/><Relationship Id="rId4" Type="http://schemas.openxmlformats.org/officeDocument/2006/relationships/image" Target="../media/image81.wmf"/></Relationships>
</file>

<file path=ppt/drawings/_rels/vmlDrawing2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5.wmf"/><Relationship Id="rId13" Type="http://schemas.openxmlformats.org/officeDocument/2006/relationships/image" Target="../media/image90.wmf"/><Relationship Id="rId3" Type="http://schemas.openxmlformats.org/officeDocument/2006/relationships/image" Target="../media/image51.wmf"/><Relationship Id="rId7" Type="http://schemas.openxmlformats.org/officeDocument/2006/relationships/image" Target="../media/image84.wmf"/><Relationship Id="rId12" Type="http://schemas.openxmlformats.org/officeDocument/2006/relationships/image" Target="../media/image89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83.wmf"/><Relationship Id="rId11" Type="http://schemas.openxmlformats.org/officeDocument/2006/relationships/image" Target="../media/image88.wmf"/><Relationship Id="rId5" Type="http://schemas.openxmlformats.org/officeDocument/2006/relationships/image" Target="../media/image53.wmf"/><Relationship Id="rId15" Type="http://schemas.openxmlformats.org/officeDocument/2006/relationships/image" Target="../media/image92.wmf"/><Relationship Id="rId10" Type="http://schemas.openxmlformats.org/officeDocument/2006/relationships/image" Target="../media/image87.wmf"/><Relationship Id="rId4" Type="http://schemas.openxmlformats.org/officeDocument/2006/relationships/image" Target="../media/image52.wmf"/><Relationship Id="rId9" Type="http://schemas.openxmlformats.org/officeDocument/2006/relationships/image" Target="../media/image86.wmf"/><Relationship Id="rId14" Type="http://schemas.openxmlformats.org/officeDocument/2006/relationships/image" Target="../media/image91.wmf"/></Relationships>
</file>

<file path=ppt/drawings/_rels/vmlDrawing2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5.wmf"/><Relationship Id="rId3" Type="http://schemas.openxmlformats.org/officeDocument/2006/relationships/image" Target="../media/image94.wmf"/><Relationship Id="rId7" Type="http://schemas.openxmlformats.org/officeDocument/2006/relationships/image" Target="../media/image53.wmf"/><Relationship Id="rId12" Type="http://schemas.openxmlformats.org/officeDocument/2006/relationships/image" Target="../media/image98.wmf"/><Relationship Id="rId2" Type="http://schemas.openxmlformats.org/officeDocument/2006/relationships/image" Target="../media/image88.wmf"/><Relationship Id="rId1" Type="http://schemas.openxmlformats.org/officeDocument/2006/relationships/image" Target="../media/image93.wmf"/><Relationship Id="rId6" Type="http://schemas.openxmlformats.org/officeDocument/2006/relationships/image" Target="../media/image52.wmf"/><Relationship Id="rId11" Type="http://schemas.openxmlformats.org/officeDocument/2006/relationships/image" Target="../media/image97.wmf"/><Relationship Id="rId5" Type="http://schemas.openxmlformats.org/officeDocument/2006/relationships/image" Target="../media/image51.wmf"/><Relationship Id="rId10" Type="http://schemas.openxmlformats.org/officeDocument/2006/relationships/image" Target="../media/image96.wmf"/><Relationship Id="rId4" Type="http://schemas.openxmlformats.org/officeDocument/2006/relationships/image" Target="../media/image49.wmf"/><Relationship Id="rId9" Type="http://schemas.openxmlformats.org/officeDocument/2006/relationships/image" Target="../media/image91.wmf"/></Relationships>
</file>

<file path=ppt/drawings/_rels/vmlDrawing2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wmf"/><Relationship Id="rId3" Type="http://schemas.openxmlformats.org/officeDocument/2006/relationships/image" Target="../media/image53.wmf"/><Relationship Id="rId7" Type="http://schemas.openxmlformats.org/officeDocument/2006/relationships/image" Target="../media/image99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6" Type="http://schemas.openxmlformats.org/officeDocument/2006/relationships/image" Target="../media/image98.wmf"/><Relationship Id="rId11" Type="http://schemas.openxmlformats.org/officeDocument/2006/relationships/image" Target="../media/image103.wmf"/><Relationship Id="rId5" Type="http://schemas.openxmlformats.org/officeDocument/2006/relationships/image" Target="../media/image97.wmf"/><Relationship Id="rId10" Type="http://schemas.openxmlformats.org/officeDocument/2006/relationships/image" Target="../media/image102.wmf"/><Relationship Id="rId4" Type="http://schemas.openxmlformats.org/officeDocument/2006/relationships/image" Target="../media/image96.wmf"/><Relationship Id="rId9" Type="http://schemas.openxmlformats.org/officeDocument/2006/relationships/image" Target="../media/image101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7" Type="http://schemas.openxmlformats.org/officeDocument/2006/relationships/image" Target="../media/image105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104.wmf"/><Relationship Id="rId5" Type="http://schemas.openxmlformats.org/officeDocument/2006/relationships/image" Target="../media/image101.wmf"/><Relationship Id="rId4" Type="http://schemas.openxmlformats.org/officeDocument/2006/relationships/image" Target="../media/image102.wmf"/></Relationships>
</file>

<file path=ppt/drawings/_rels/vmlDrawing2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6.wmf"/><Relationship Id="rId13" Type="http://schemas.openxmlformats.org/officeDocument/2006/relationships/image" Target="../media/image110.wmf"/><Relationship Id="rId3" Type="http://schemas.openxmlformats.org/officeDocument/2006/relationships/image" Target="../media/image51.wmf"/><Relationship Id="rId7" Type="http://schemas.openxmlformats.org/officeDocument/2006/relationships/image" Target="../media/image84.wmf"/><Relationship Id="rId12" Type="http://schemas.openxmlformats.org/officeDocument/2006/relationships/image" Target="../media/image92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83.wmf"/><Relationship Id="rId11" Type="http://schemas.openxmlformats.org/officeDocument/2006/relationships/image" Target="../media/image109.wmf"/><Relationship Id="rId5" Type="http://schemas.openxmlformats.org/officeDocument/2006/relationships/image" Target="../media/image53.wmf"/><Relationship Id="rId10" Type="http://schemas.openxmlformats.org/officeDocument/2006/relationships/image" Target="../media/image108.wmf"/><Relationship Id="rId4" Type="http://schemas.openxmlformats.org/officeDocument/2006/relationships/image" Target="../media/image52.wmf"/><Relationship Id="rId9" Type="http://schemas.openxmlformats.org/officeDocument/2006/relationships/image" Target="../media/image107.wmf"/><Relationship Id="rId14" Type="http://schemas.openxmlformats.org/officeDocument/2006/relationships/image" Target="../media/image111.wmf"/></Relationships>
</file>

<file path=ppt/drawings/_rels/vmlDrawing2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3.wmf"/><Relationship Id="rId3" Type="http://schemas.openxmlformats.org/officeDocument/2006/relationships/image" Target="../media/image49.wmf"/><Relationship Id="rId7" Type="http://schemas.openxmlformats.org/officeDocument/2006/relationships/image" Target="../media/image110.wmf"/><Relationship Id="rId12" Type="http://schemas.openxmlformats.org/officeDocument/2006/relationships/image" Target="../media/image117.wmf"/><Relationship Id="rId2" Type="http://schemas.openxmlformats.org/officeDocument/2006/relationships/image" Target="../media/image112.wmf"/><Relationship Id="rId1" Type="http://schemas.openxmlformats.org/officeDocument/2006/relationships/image" Target="../media/image107.wmf"/><Relationship Id="rId6" Type="http://schemas.openxmlformats.org/officeDocument/2006/relationships/image" Target="../media/image53.wmf"/><Relationship Id="rId11" Type="http://schemas.openxmlformats.org/officeDocument/2006/relationships/image" Target="../media/image116.wmf"/><Relationship Id="rId5" Type="http://schemas.openxmlformats.org/officeDocument/2006/relationships/image" Target="../media/image51.wmf"/><Relationship Id="rId10" Type="http://schemas.openxmlformats.org/officeDocument/2006/relationships/image" Target="../media/image115.wmf"/><Relationship Id="rId4" Type="http://schemas.openxmlformats.org/officeDocument/2006/relationships/image" Target="../media/image50.wmf"/><Relationship Id="rId9" Type="http://schemas.openxmlformats.org/officeDocument/2006/relationships/image" Target="../media/image114.wmf"/></Relationships>
</file>

<file path=ppt/drawings/_rels/vmlDrawing2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6.wmf"/><Relationship Id="rId3" Type="http://schemas.openxmlformats.org/officeDocument/2006/relationships/image" Target="../media/image53.wmf"/><Relationship Id="rId7" Type="http://schemas.openxmlformats.org/officeDocument/2006/relationships/image" Target="../media/image115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119.wmf"/><Relationship Id="rId11" Type="http://schemas.openxmlformats.org/officeDocument/2006/relationships/image" Target="../media/image122.wmf"/><Relationship Id="rId5" Type="http://schemas.openxmlformats.org/officeDocument/2006/relationships/image" Target="../media/image118.wmf"/><Relationship Id="rId10" Type="http://schemas.openxmlformats.org/officeDocument/2006/relationships/image" Target="../media/image121.wmf"/><Relationship Id="rId4" Type="http://schemas.openxmlformats.org/officeDocument/2006/relationships/image" Target="../media/image117.wmf"/><Relationship Id="rId9" Type="http://schemas.openxmlformats.org/officeDocument/2006/relationships/image" Target="../media/image120.wmf"/></Relationships>
</file>

<file path=ppt/drawings/_rels/vmlDrawing2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5.wmf"/><Relationship Id="rId3" Type="http://schemas.openxmlformats.org/officeDocument/2006/relationships/image" Target="../media/image120.wmf"/><Relationship Id="rId7" Type="http://schemas.openxmlformats.org/officeDocument/2006/relationships/image" Target="../media/image124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123.wmf"/><Relationship Id="rId5" Type="http://schemas.openxmlformats.org/officeDocument/2006/relationships/image" Target="../media/image122.wmf"/><Relationship Id="rId10" Type="http://schemas.openxmlformats.org/officeDocument/2006/relationships/image" Target="../media/image127.wmf"/><Relationship Id="rId4" Type="http://schemas.openxmlformats.org/officeDocument/2006/relationships/image" Target="../media/image121.wmf"/><Relationship Id="rId9" Type="http://schemas.openxmlformats.org/officeDocument/2006/relationships/image" Target="../media/image126.wmf"/></Relationships>
</file>

<file path=ppt/drawings/_rels/vmlDrawing2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1.wmf"/><Relationship Id="rId3" Type="http://schemas.openxmlformats.org/officeDocument/2006/relationships/image" Target="../media/image130.wmf"/><Relationship Id="rId7" Type="http://schemas.openxmlformats.org/officeDocument/2006/relationships/image" Target="../media/image53.wmf"/><Relationship Id="rId2" Type="http://schemas.openxmlformats.org/officeDocument/2006/relationships/image" Target="../media/image129.wmf"/><Relationship Id="rId1" Type="http://schemas.openxmlformats.org/officeDocument/2006/relationships/image" Target="../media/image128.wmf"/><Relationship Id="rId6" Type="http://schemas.openxmlformats.org/officeDocument/2006/relationships/image" Target="../media/image52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Relationship Id="rId9" Type="http://schemas.openxmlformats.org/officeDocument/2006/relationships/image" Target="../media/image12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2.wmf"/><Relationship Id="rId1" Type="http://schemas.openxmlformats.org/officeDocument/2006/relationships/image" Target="../media/image131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2" Type="http://schemas.openxmlformats.org/officeDocument/2006/relationships/image" Target="../media/image66.wmf"/><Relationship Id="rId1" Type="http://schemas.openxmlformats.org/officeDocument/2006/relationships/image" Target="../media/image10.wmf"/><Relationship Id="rId4" Type="http://schemas.openxmlformats.org/officeDocument/2006/relationships/image" Target="../media/image133.wmf"/></Relationships>
</file>

<file path=ppt/drawings/_rels/vmlDrawing3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wmf"/><Relationship Id="rId3" Type="http://schemas.openxmlformats.org/officeDocument/2006/relationships/image" Target="../media/image135.wmf"/><Relationship Id="rId7" Type="http://schemas.openxmlformats.org/officeDocument/2006/relationships/image" Target="../media/image139.wmf"/><Relationship Id="rId2" Type="http://schemas.openxmlformats.org/officeDocument/2006/relationships/image" Target="../media/image134.wmf"/><Relationship Id="rId1" Type="http://schemas.openxmlformats.org/officeDocument/2006/relationships/image" Target="../media/image111.wmf"/><Relationship Id="rId6" Type="http://schemas.openxmlformats.org/officeDocument/2006/relationships/image" Target="../media/image138.wmf"/><Relationship Id="rId5" Type="http://schemas.openxmlformats.org/officeDocument/2006/relationships/image" Target="../media/image137.wmf"/><Relationship Id="rId10" Type="http://schemas.openxmlformats.org/officeDocument/2006/relationships/image" Target="../media/image142.wmf"/><Relationship Id="rId4" Type="http://schemas.openxmlformats.org/officeDocument/2006/relationships/image" Target="../media/image136.wmf"/><Relationship Id="rId9" Type="http://schemas.openxmlformats.org/officeDocument/2006/relationships/image" Target="../media/image14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14</a:t>
            </a:r>
            <a:r>
              <a:rPr lang="ja-JP" altLang="en-US"/>
              <a:t>回プライマルデュアル法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dirty="0" smtClean="0"/>
            </a:lvl1pPr>
          </a:lstStyle>
          <a:p>
            <a:pPr>
              <a:defRPr/>
            </a:pPr>
            <a:r>
              <a:rPr lang="en-US" altLang="ja-JP"/>
              <a:t>2008/7/18(</a:t>
            </a:r>
            <a:r>
              <a:rPr lang="ja-JP" altLang="en-US"/>
              <a:t>金）</a:t>
            </a:r>
            <a:endParaRPr lang="en-US" altLang="ja-JP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8B684F6-2329-45C6-B7EC-6BCD0829413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4" y="4861441"/>
            <a:ext cx="5206153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29F45EDA-060B-4509-9C4E-802CEF8E7C1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AD0B2-8097-4109-B9F2-8B8684E6409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5239D-A879-4E44-B055-8BE9299AC94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343650" y="0"/>
            <a:ext cx="2114550" cy="6096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191250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CCB86-6F9B-4719-930E-10ED4832EE4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8AC43-1BB8-468E-ACF5-BACBFAE6839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1DE795-6375-46FF-8806-2B58FCD4E93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FFC1B-6DA7-4BB2-A967-5D271B830B0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DDA99-F8AA-42AB-A9B3-05EF94A7082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65F871-BBCA-4469-82FA-28E16C048BD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B7F53-4D85-4528-89FA-3FDF16999D7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93AB4-C643-41C2-AE70-9053F254237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B6C647-1437-445E-B1B4-26D7417A4BB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5181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4BF639D-2827-4875-A11C-41B848BBA98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4.bin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9.bin"/><Relationship Id="rId12" Type="http://schemas.openxmlformats.org/officeDocument/2006/relationships/oleObject" Target="../embeddings/oleObject4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8.bin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37.bin"/><Relationship Id="rId10" Type="http://schemas.openxmlformats.org/officeDocument/2006/relationships/oleObject" Target="../embeddings/oleObject42.bin"/><Relationship Id="rId4" Type="http://schemas.openxmlformats.org/officeDocument/2006/relationships/oleObject" Target="../embeddings/oleObject36.bin"/><Relationship Id="rId9" Type="http://schemas.openxmlformats.org/officeDocument/2006/relationships/oleObject" Target="../embeddings/oleObject41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8.bin"/><Relationship Id="rId5" Type="http://schemas.openxmlformats.org/officeDocument/2006/relationships/oleObject" Target="../embeddings/oleObject47.bin"/><Relationship Id="rId10" Type="http://schemas.openxmlformats.org/officeDocument/2006/relationships/oleObject" Target="../embeddings/oleObject52.bin"/><Relationship Id="rId4" Type="http://schemas.openxmlformats.org/officeDocument/2006/relationships/oleObject" Target="../embeddings/oleObject46.bin"/><Relationship Id="rId9" Type="http://schemas.openxmlformats.org/officeDocument/2006/relationships/oleObject" Target="../embeddings/oleObject5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54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0.bin"/><Relationship Id="rId13" Type="http://schemas.openxmlformats.org/officeDocument/2006/relationships/oleObject" Target="../embeddings/oleObject65.bin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9.bin"/><Relationship Id="rId12" Type="http://schemas.openxmlformats.org/officeDocument/2006/relationships/oleObject" Target="../embeddings/oleObject6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58.bin"/><Relationship Id="rId11" Type="http://schemas.openxmlformats.org/officeDocument/2006/relationships/oleObject" Target="../embeddings/oleObject63.bin"/><Relationship Id="rId5" Type="http://schemas.openxmlformats.org/officeDocument/2006/relationships/oleObject" Target="../embeddings/oleObject57.bin"/><Relationship Id="rId10" Type="http://schemas.openxmlformats.org/officeDocument/2006/relationships/oleObject" Target="../embeddings/oleObject62.bin"/><Relationship Id="rId4" Type="http://schemas.openxmlformats.org/officeDocument/2006/relationships/oleObject" Target="../embeddings/oleObject56.bin"/><Relationship Id="rId9" Type="http://schemas.openxmlformats.org/officeDocument/2006/relationships/oleObject" Target="../embeddings/oleObject61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7" Type="http://schemas.openxmlformats.org/officeDocument/2006/relationships/oleObject" Target="../embeddings/oleObject7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69.bin"/><Relationship Id="rId5" Type="http://schemas.openxmlformats.org/officeDocument/2006/relationships/oleObject" Target="../embeddings/oleObject68.bin"/><Relationship Id="rId4" Type="http://schemas.openxmlformats.org/officeDocument/2006/relationships/oleObject" Target="../embeddings/oleObject67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74.bin"/><Relationship Id="rId5" Type="http://schemas.openxmlformats.org/officeDocument/2006/relationships/oleObject" Target="../embeddings/oleObject73.bin"/><Relationship Id="rId4" Type="http://schemas.openxmlformats.org/officeDocument/2006/relationships/oleObject" Target="../embeddings/oleObject72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78.bin"/><Relationship Id="rId5" Type="http://schemas.openxmlformats.org/officeDocument/2006/relationships/oleObject" Target="../embeddings/oleObject77.bin"/><Relationship Id="rId4" Type="http://schemas.openxmlformats.org/officeDocument/2006/relationships/oleObject" Target="../embeddings/oleObject76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5" Type="http://schemas.openxmlformats.org/officeDocument/2006/relationships/oleObject" Target="../embeddings/oleObject81.bin"/><Relationship Id="rId4" Type="http://schemas.openxmlformats.org/officeDocument/2006/relationships/oleObject" Target="../embeddings/oleObject80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7.bin"/><Relationship Id="rId3" Type="http://schemas.openxmlformats.org/officeDocument/2006/relationships/oleObject" Target="../embeddings/oleObject82.bin"/><Relationship Id="rId7" Type="http://schemas.openxmlformats.org/officeDocument/2006/relationships/oleObject" Target="../embeddings/oleObject8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85.bin"/><Relationship Id="rId11" Type="http://schemas.openxmlformats.org/officeDocument/2006/relationships/oleObject" Target="../embeddings/oleObject90.bin"/><Relationship Id="rId5" Type="http://schemas.openxmlformats.org/officeDocument/2006/relationships/oleObject" Target="../embeddings/oleObject84.bin"/><Relationship Id="rId10" Type="http://schemas.openxmlformats.org/officeDocument/2006/relationships/oleObject" Target="../embeddings/oleObject89.bin"/><Relationship Id="rId4" Type="http://schemas.openxmlformats.org/officeDocument/2006/relationships/oleObject" Target="../embeddings/oleObject83.bin"/><Relationship Id="rId9" Type="http://schemas.openxmlformats.org/officeDocument/2006/relationships/oleObject" Target="../embeddings/oleObject88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oleObject92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8.bin"/><Relationship Id="rId3" Type="http://schemas.openxmlformats.org/officeDocument/2006/relationships/oleObject" Target="../embeddings/oleObject93.bin"/><Relationship Id="rId7" Type="http://schemas.openxmlformats.org/officeDocument/2006/relationships/oleObject" Target="../embeddings/oleObject9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96.bin"/><Relationship Id="rId5" Type="http://schemas.openxmlformats.org/officeDocument/2006/relationships/oleObject" Target="../embeddings/oleObject95.bin"/><Relationship Id="rId4" Type="http://schemas.openxmlformats.org/officeDocument/2006/relationships/oleObject" Target="../embeddings/oleObject94.bin"/><Relationship Id="rId9" Type="http://schemas.openxmlformats.org/officeDocument/2006/relationships/oleObject" Target="../embeddings/oleObject99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5.bin"/><Relationship Id="rId13" Type="http://schemas.openxmlformats.org/officeDocument/2006/relationships/oleObject" Target="../embeddings/oleObject110.bin"/><Relationship Id="rId18" Type="http://schemas.openxmlformats.org/officeDocument/2006/relationships/oleObject" Target="../embeddings/oleObject115.bin"/><Relationship Id="rId3" Type="http://schemas.openxmlformats.org/officeDocument/2006/relationships/oleObject" Target="../embeddings/oleObject100.bin"/><Relationship Id="rId21" Type="http://schemas.openxmlformats.org/officeDocument/2006/relationships/oleObject" Target="../embeddings/oleObject118.bin"/><Relationship Id="rId7" Type="http://schemas.openxmlformats.org/officeDocument/2006/relationships/oleObject" Target="../embeddings/oleObject104.bin"/><Relationship Id="rId12" Type="http://schemas.openxmlformats.org/officeDocument/2006/relationships/oleObject" Target="../embeddings/oleObject109.bin"/><Relationship Id="rId17" Type="http://schemas.openxmlformats.org/officeDocument/2006/relationships/oleObject" Target="../embeddings/oleObject114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13.bin"/><Relationship Id="rId20" Type="http://schemas.openxmlformats.org/officeDocument/2006/relationships/oleObject" Target="../embeddings/oleObject117.bin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103.bin"/><Relationship Id="rId11" Type="http://schemas.openxmlformats.org/officeDocument/2006/relationships/oleObject" Target="../embeddings/oleObject108.bin"/><Relationship Id="rId5" Type="http://schemas.openxmlformats.org/officeDocument/2006/relationships/oleObject" Target="../embeddings/oleObject102.bin"/><Relationship Id="rId15" Type="http://schemas.openxmlformats.org/officeDocument/2006/relationships/oleObject" Target="../embeddings/oleObject112.bin"/><Relationship Id="rId10" Type="http://schemas.openxmlformats.org/officeDocument/2006/relationships/oleObject" Target="../embeddings/oleObject107.bin"/><Relationship Id="rId19" Type="http://schemas.openxmlformats.org/officeDocument/2006/relationships/oleObject" Target="../embeddings/oleObject116.bin"/><Relationship Id="rId4" Type="http://schemas.openxmlformats.org/officeDocument/2006/relationships/oleObject" Target="../embeddings/oleObject101.bin"/><Relationship Id="rId9" Type="http://schemas.openxmlformats.org/officeDocument/2006/relationships/oleObject" Target="../embeddings/oleObject106.bin"/><Relationship Id="rId14" Type="http://schemas.openxmlformats.org/officeDocument/2006/relationships/oleObject" Target="../embeddings/oleObject111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4.bin"/><Relationship Id="rId13" Type="http://schemas.openxmlformats.org/officeDocument/2006/relationships/oleObject" Target="../embeddings/oleObject129.bin"/><Relationship Id="rId3" Type="http://schemas.openxmlformats.org/officeDocument/2006/relationships/oleObject" Target="../embeddings/oleObject119.bin"/><Relationship Id="rId7" Type="http://schemas.openxmlformats.org/officeDocument/2006/relationships/oleObject" Target="../embeddings/oleObject123.bin"/><Relationship Id="rId12" Type="http://schemas.openxmlformats.org/officeDocument/2006/relationships/oleObject" Target="../embeddings/oleObject128.bin"/><Relationship Id="rId17" Type="http://schemas.openxmlformats.org/officeDocument/2006/relationships/oleObject" Target="../embeddings/oleObject133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32.bin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122.bin"/><Relationship Id="rId11" Type="http://schemas.openxmlformats.org/officeDocument/2006/relationships/oleObject" Target="../embeddings/oleObject127.bin"/><Relationship Id="rId5" Type="http://schemas.openxmlformats.org/officeDocument/2006/relationships/oleObject" Target="../embeddings/oleObject121.bin"/><Relationship Id="rId15" Type="http://schemas.openxmlformats.org/officeDocument/2006/relationships/oleObject" Target="../embeddings/oleObject131.bin"/><Relationship Id="rId10" Type="http://schemas.openxmlformats.org/officeDocument/2006/relationships/oleObject" Target="../embeddings/oleObject126.bin"/><Relationship Id="rId4" Type="http://schemas.openxmlformats.org/officeDocument/2006/relationships/oleObject" Target="../embeddings/oleObject120.bin"/><Relationship Id="rId9" Type="http://schemas.openxmlformats.org/officeDocument/2006/relationships/oleObject" Target="../embeddings/oleObject125.bin"/><Relationship Id="rId14" Type="http://schemas.openxmlformats.org/officeDocument/2006/relationships/oleObject" Target="../embeddings/oleObject130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9.bin"/><Relationship Id="rId13" Type="http://schemas.openxmlformats.org/officeDocument/2006/relationships/oleObject" Target="../embeddings/oleObject144.bin"/><Relationship Id="rId3" Type="http://schemas.openxmlformats.org/officeDocument/2006/relationships/oleObject" Target="../embeddings/oleObject134.bin"/><Relationship Id="rId7" Type="http://schemas.openxmlformats.org/officeDocument/2006/relationships/oleObject" Target="../embeddings/oleObject138.bin"/><Relationship Id="rId12" Type="http://schemas.openxmlformats.org/officeDocument/2006/relationships/oleObject" Target="../embeddings/oleObject1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137.bin"/><Relationship Id="rId11" Type="http://schemas.openxmlformats.org/officeDocument/2006/relationships/oleObject" Target="../embeddings/oleObject142.bin"/><Relationship Id="rId5" Type="http://schemas.openxmlformats.org/officeDocument/2006/relationships/oleObject" Target="../embeddings/oleObject136.bin"/><Relationship Id="rId10" Type="http://schemas.openxmlformats.org/officeDocument/2006/relationships/oleObject" Target="../embeddings/oleObject141.bin"/><Relationship Id="rId4" Type="http://schemas.openxmlformats.org/officeDocument/2006/relationships/oleObject" Target="../embeddings/oleObject135.bin"/><Relationship Id="rId9" Type="http://schemas.openxmlformats.org/officeDocument/2006/relationships/oleObject" Target="../embeddings/oleObject140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0.bin"/><Relationship Id="rId3" Type="http://schemas.openxmlformats.org/officeDocument/2006/relationships/oleObject" Target="../embeddings/oleObject145.bin"/><Relationship Id="rId7" Type="http://schemas.openxmlformats.org/officeDocument/2006/relationships/oleObject" Target="../embeddings/oleObject14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148.bin"/><Relationship Id="rId5" Type="http://schemas.openxmlformats.org/officeDocument/2006/relationships/oleObject" Target="../embeddings/oleObject147.bin"/><Relationship Id="rId4" Type="http://schemas.openxmlformats.org/officeDocument/2006/relationships/oleObject" Target="../embeddings/oleObject146.bin"/><Relationship Id="rId9" Type="http://schemas.openxmlformats.org/officeDocument/2006/relationships/oleObject" Target="../embeddings/oleObject151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7.bin"/><Relationship Id="rId13" Type="http://schemas.openxmlformats.org/officeDocument/2006/relationships/oleObject" Target="../embeddings/oleObject162.bin"/><Relationship Id="rId18" Type="http://schemas.openxmlformats.org/officeDocument/2006/relationships/oleObject" Target="../embeddings/oleObject167.bin"/><Relationship Id="rId3" Type="http://schemas.openxmlformats.org/officeDocument/2006/relationships/oleObject" Target="../embeddings/oleObject152.bin"/><Relationship Id="rId7" Type="http://schemas.openxmlformats.org/officeDocument/2006/relationships/oleObject" Target="../embeddings/oleObject156.bin"/><Relationship Id="rId12" Type="http://schemas.openxmlformats.org/officeDocument/2006/relationships/oleObject" Target="../embeddings/oleObject161.bin"/><Relationship Id="rId17" Type="http://schemas.openxmlformats.org/officeDocument/2006/relationships/oleObject" Target="../embeddings/oleObject166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65.bin"/><Relationship Id="rId20" Type="http://schemas.openxmlformats.org/officeDocument/2006/relationships/oleObject" Target="../embeddings/oleObject169.bin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155.bin"/><Relationship Id="rId11" Type="http://schemas.openxmlformats.org/officeDocument/2006/relationships/oleObject" Target="../embeddings/oleObject160.bin"/><Relationship Id="rId5" Type="http://schemas.openxmlformats.org/officeDocument/2006/relationships/oleObject" Target="../embeddings/oleObject154.bin"/><Relationship Id="rId15" Type="http://schemas.openxmlformats.org/officeDocument/2006/relationships/oleObject" Target="../embeddings/oleObject164.bin"/><Relationship Id="rId10" Type="http://schemas.openxmlformats.org/officeDocument/2006/relationships/oleObject" Target="../embeddings/oleObject159.bin"/><Relationship Id="rId19" Type="http://schemas.openxmlformats.org/officeDocument/2006/relationships/oleObject" Target="../embeddings/oleObject168.bin"/><Relationship Id="rId4" Type="http://schemas.openxmlformats.org/officeDocument/2006/relationships/oleObject" Target="../embeddings/oleObject153.bin"/><Relationship Id="rId9" Type="http://schemas.openxmlformats.org/officeDocument/2006/relationships/oleObject" Target="../embeddings/oleObject158.bin"/><Relationship Id="rId14" Type="http://schemas.openxmlformats.org/officeDocument/2006/relationships/oleObject" Target="../embeddings/oleObject163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5.bin"/><Relationship Id="rId13" Type="http://schemas.openxmlformats.org/officeDocument/2006/relationships/oleObject" Target="../embeddings/oleObject180.bin"/><Relationship Id="rId3" Type="http://schemas.openxmlformats.org/officeDocument/2006/relationships/oleObject" Target="../embeddings/oleObject170.bin"/><Relationship Id="rId7" Type="http://schemas.openxmlformats.org/officeDocument/2006/relationships/oleObject" Target="../embeddings/oleObject174.bin"/><Relationship Id="rId12" Type="http://schemas.openxmlformats.org/officeDocument/2006/relationships/oleObject" Target="../embeddings/oleObject179.bin"/><Relationship Id="rId17" Type="http://schemas.openxmlformats.org/officeDocument/2006/relationships/oleObject" Target="../embeddings/oleObject184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83.bin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173.bin"/><Relationship Id="rId11" Type="http://schemas.openxmlformats.org/officeDocument/2006/relationships/oleObject" Target="../embeddings/oleObject178.bin"/><Relationship Id="rId5" Type="http://schemas.openxmlformats.org/officeDocument/2006/relationships/oleObject" Target="../embeddings/oleObject172.bin"/><Relationship Id="rId15" Type="http://schemas.openxmlformats.org/officeDocument/2006/relationships/oleObject" Target="../embeddings/oleObject182.bin"/><Relationship Id="rId10" Type="http://schemas.openxmlformats.org/officeDocument/2006/relationships/oleObject" Target="../embeddings/oleObject177.bin"/><Relationship Id="rId4" Type="http://schemas.openxmlformats.org/officeDocument/2006/relationships/oleObject" Target="../embeddings/oleObject171.bin"/><Relationship Id="rId9" Type="http://schemas.openxmlformats.org/officeDocument/2006/relationships/oleObject" Target="../embeddings/oleObject176.bin"/><Relationship Id="rId14" Type="http://schemas.openxmlformats.org/officeDocument/2006/relationships/oleObject" Target="../embeddings/oleObject181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0.bin"/><Relationship Id="rId13" Type="http://schemas.openxmlformats.org/officeDocument/2006/relationships/oleObject" Target="../embeddings/oleObject195.bin"/><Relationship Id="rId3" Type="http://schemas.openxmlformats.org/officeDocument/2006/relationships/oleObject" Target="../embeddings/oleObject185.bin"/><Relationship Id="rId7" Type="http://schemas.openxmlformats.org/officeDocument/2006/relationships/oleObject" Target="../embeddings/oleObject189.bin"/><Relationship Id="rId12" Type="http://schemas.openxmlformats.org/officeDocument/2006/relationships/oleObject" Target="../embeddings/oleObject19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188.bin"/><Relationship Id="rId11" Type="http://schemas.openxmlformats.org/officeDocument/2006/relationships/oleObject" Target="../embeddings/oleObject193.bin"/><Relationship Id="rId5" Type="http://schemas.openxmlformats.org/officeDocument/2006/relationships/oleObject" Target="../embeddings/oleObject187.bin"/><Relationship Id="rId15" Type="http://schemas.openxmlformats.org/officeDocument/2006/relationships/oleObject" Target="../embeddings/oleObject197.bin"/><Relationship Id="rId10" Type="http://schemas.openxmlformats.org/officeDocument/2006/relationships/oleObject" Target="../embeddings/oleObject192.bin"/><Relationship Id="rId4" Type="http://schemas.openxmlformats.org/officeDocument/2006/relationships/oleObject" Target="../embeddings/oleObject186.bin"/><Relationship Id="rId9" Type="http://schemas.openxmlformats.org/officeDocument/2006/relationships/oleObject" Target="../embeddings/oleObject191.bin"/><Relationship Id="rId14" Type="http://schemas.openxmlformats.org/officeDocument/2006/relationships/oleObject" Target="../embeddings/oleObject196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3.bin"/><Relationship Id="rId3" Type="http://schemas.openxmlformats.org/officeDocument/2006/relationships/oleObject" Target="../embeddings/oleObject198.bin"/><Relationship Id="rId7" Type="http://schemas.openxmlformats.org/officeDocument/2006/relationships/oleObject" Target="../embeddings/oleObject202.bin"/><Relationship Id="rId12" Type="http://schemas.openxmlformats.org/officeDocument/2006/relationships/oleObject" Target="../embeddings/oleObject20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201.bin"/><Relationship Id="rId11" Type="http://schemas.openxmlformats.org/officeDocument/2006/relationships/oleObject" Target="../embeddings/oleObject206.bin"/><Relationship Id="rId5" Type="http://schemas.openxmlformats.org/officeDocument/2006/relationships/oleObject" Target="../embeddings/oleObject200.bin"/><Relationship Id="rId10" Type="http://schemas.openxmlformats.org/officeDocument/2006/relationships/oleObject" Target="../embeddings/oleObject205.bin"/><Relationship Id="rId4" Type="http://schemas.openxmlformats.org/officeDocument/2006/relationships/oleObject" Target="../embeddings/oleObject199.bin"/><Relationship Id="rId9" Type="http://schemas.openxmlformats.org/officeDocument/2006/relationships/oleObject" Target="../embeddings/oleObject204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3.bin"/><Relationship Id="rId3" Type="http://schemas.openxmlformats.org/officeDocument/2006/relationships/oleObject" Target="../embeddings/oleObject208.bin"/><Relationship Id="rId7" Type="http://schemas.openxmlformats.org/officeDocument/2006/relationships/oleObject" Target="../embeddings/oleObject2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211.bin"/><Relationship Id="rId11" Type="http://schemas.openxmlformats.org/officeDocument/2006/relationships/oleObject" Target="../embeddings/oleObject216.bin"/><Relationship Id="rId5" Type="http://schemas.openxmlformats.org/officeDocument/2006/relationships/oleObject" Target="../embeddings/oleObject210.bin"/><Relationship Id="rId10" Type="http://schemas.openxmlformats.org/officeDocument/2006/relationships/oleObject" Target="../embeddings/oleObject215.bin"/><Relationship Id="rId4" Type="http://schemas.openxmlformats.org/officeDocument/2006/relationships/oleObject" Target="../embeddings/oleObject209.bin"/><Relationship Id="rId9" Type="http://schemas.openxmlformats.org/officeDocument/2006/relationships/oleObject" Target="../embeddings/oleObject214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0.vml"/><Relationship Id="rId4" Type="http://schemas.openxmlformats.org/officeDocument/2006/relationships/oleObject" Target="../embeddings/oleObject218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1.vml"/><Relationship Id="rId6" Type="http://schemas.openxmlformats.org/officeDocument/2006/relationships/oleObject" Target="../embeddings/oleObject222.bin"/><Relationship Id="rId5" Type="http://schemas.openxmlformats.org/officeDocument/2006/relationships/oleObject" Target="../embeddings/oleObject221.bin"/><Relationship Id="rId4" Type="http://schemas.openxmlformats.org/officeDocument/2006/relationships/oleObject" Target="../embeddings/oleObject220.bin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8.bin"/><Relationship Id="rId3" Type="http://schemas.openxmlformats.org/officeDocument/2006/relationships/oleObject" Target="../embeddings/oleObject223.bin"/><Relationship Id="rId7" Type="http://schemas.openxmlformats.org/officeDocument/2006/relationships/oleObject" Target="../embeddings/oleObject227.bin"/><Relationship Id="rId12" Type="http://schemas.openxmlformats.org/officeDocument/2006/relationships/oleObject" Target="../embeddings/oleObject23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2.vml"/><Relationship Id="rId6" Type="http://schemas.openxmlformats.org/officeDocument/2006/relationships/oleObject" Target="../embeddings/oleObject226.bin"/><Relationship Id="rId11" Type="http://schemas.openxmlformats.org/officeDocument/2006/relationships/oleObject" Target="../embeddings/oleObject231.bin"/><Relationship Id="rId5" Type="http://schemas.openxmlformats.org/officeDocument/2006/relationships/oleObject" Target="../embeddings/oleObject225.bin"/><Relationship Id="rId10" Type="http://schemas.openxmlformats.org/officeDocument/2006/relationships/oleObject" Target="../embeddings/oleObject230.bin"/><Relationship Id="rId4" Type="http://schemas.openxmlformats.org/officeDocument/2006/relationships/oleObject" Target="../embeddings/oleObject224.bin"/><Relationship Id="rId9" Type="http://schemas.openxmlformats.org/officeDocument/2006/relationships/oleObject" Target="../embeddings/oleObject229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10" Type="http://schemas.openxmlformats.org/officeDocument/2006/relationships/oleObject" Target="../embeddings/oleObject27.bin"/><Relationship Id="rId4" Type="http://schemas.openxmlformats.org/officeDocument/2006/relationships/oleObject" Target="../embeddings/oleObject21.bin"/><Relationship Id="rId9" Type="http://schemas.openxmlformats.org/officeDocument/2006/relationships/oleObject" Target="../embeddings/oleObject2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47C93E-2AED-4AEB-815B-EF551E110DC6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876300" y="2590800"/>
            <a:ext cx="7086600" cy="1371600"/>
          </a:xfrm>
        </p:spPr>
        <p:txBody>
          <a:bodyPr/>
          <a:lstStyle/>
          <a:p>
            <a:pPr eaLnBrk="1" hangingPunct="1"/>
            <a:r>
              <a:rPr lang="ja-JP" altLang="en-US" smtClean="0"/>
              <a:t>１４．プライマルデュアル法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C77276-8028-4942-9B27-B442B1924743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762000" y="1143000"/>
            <a:ext cx="7635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　　　　　　　　　　　　と　　　　　　　　　　　　　　　をそれぞれ、主問題と双対問題の最適解のとき、次式が成り立つ。</a:t>
            </a:r>
          </a:p>
        </p:txBody>
      </p:sp>
      <p:sp>
        <p:nvSpPr>
          <p:cNvPr id="92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双対定理</a:t>
            </a:r>
          </a:p>
        </p:txBody>
      </p:sp>
      <p:sp>
        <p:nvSpPr>
          <p:cNvPr id="9225" name="AutoShape 3"/>
          <p:cNvSpPr>
            <a:spLocks noChangeArrowheads="1"/>
          </p:cNvSpPr>
          <p:nvPr/>
        </p:nvSpPr>
        <p:spPr bwMode="auto">
          <a:xfrm>
            <a:off x="304800" y="914400"/>
            <a:ext cx="8534400" cy="3962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26" name="Text Box 4"/>
          <p:cNvSpPr txBox="1">
            <a:spLocks noChangeArrowheads="1"/>
          </p:cNvSpPr>
          <p:nvPr/>
        </p:nvSpPr>
        <p:spPr bwMode="auto">
          <a:xfrm>
            <a:off x="1279525" y="630238"/>
            <a:ext cx="14033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66"/>
                </a:solidFill>
              </a:rPr>
              <a:t>双対定理</a:t>
            </a:r>
          </a:p>
        </p:txBody>
      </p:sp>
      <p:graphicFrame>
        <p:nvGraphicFramePr>
          <p:cNvPr id="9218" name="Object 5"/>
          <p:cNvGraphicFramePr>
            <a:graphicFrameLocks noChangeAspect="1"/>
          </p:cNvGraphicFramePr>
          <p:nvPr/>
        </p:nvGraphicFramePr>
        <p:xfrm>
          <a:off x="717550" y="1112838"/>
          <a:ext cx="2755900" cy="544512"/>
        </p:xfrm>
        <a:graphic>
          <a:graphicData uri="http://schemas.openxmlformats.org/presentationml/2006/ole">
            <p:oleObj spid="_x0000_s9218" name="Equation" r:id="rId3" imgW="1155600" imgH="228600" progId="Equation.DSMT4">
              <p:embed/>
            </p:oleObj>
          </a:graphicData>
        </a:graphic>
      </p:graphicFrame>
      <p:graphicFrame>
        <p:nvGraphicFramePr>
          <p:cNvPr id="9219" name="Object 6"/>
          <p:cNvGraphicFramePr>
            <a:graphicFrameLocks noChangeAspect="1"/>
          </p:cNvGraphicFramePr>
          <p:nvPr/>
        </p:nvGraphicFramePr>
        <p:xfrm>
          <a:off x="3654425" y="1109663"/>
          <a:ext cx="3055938" cy="598487"/>
        </p:xfrm>
        <a:graphic>
          <a:graphicData uri="http://schemas.openxmlformats.org/presentationml/2006/ole">
            <p:oleObj spid="_x0000_s9219" name="Equation" r:id="rId4" imgW="1168200" imgH="228600" progId="Equation.DSMT4">
              <p:embed/>
            </p:oleObj>
          </a:graphicData>
        </a:graphic>
      </p:graphicFrame>
      <p:graphicFrame>
        <p:nvGraphicFramePr>
          <p:cNvPr id="9220" name="Object 8"/>
          <p:cNvGraphicFramePr>
            <a:graphicFrameLocks noChangeAspect="1"/>
          </p:cNvGraphicFramePr>
          <p:nvPr/>
        </p:nvGraphicFramePr>
        <p:xfrm>
          <a:off x="1716088" y="2209800"/>
          <a:ext cx="4568825" cy="2346325"/>
        </p:xfrm>
        <a:graphic>
          <a:graphicData uri="http://schemas.openxmlformats.org/presentationml/2006/ole">
            <p:oleObj spid="_x0000_s9220" name="Equation" r:id="rId5" imgW="1384200" imgH="711000" progId="Equation.DSMT4">
              <p:embed/>
            </p:oleObj>
          </a:graphicData>
        </a:graphic>
      </p:graphicFrame>
      <p:sp>
        <p:nvSpPr>
          <p:cNvPr id="9227" name="Line 9"/>
          <p:cNvSpPr>
            <a:spLocks noChangeShapeType="1"/>
          </p:cNvSpPr>
          <p:nvPr/>
        </p:nvSpPr>
        <p:spPr bwMode="auto">
          <a:xfrm>
            <a:off x="3233738" y="5257800"/>
            <a:ext cx="0" cy="76200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28" name="Text Box 10"/>
          <p:cNvSpPr txBox="1">
            <a:spLocks noChangeArrowheads="1"/>
          </p:cNvSpPr>
          <p:nvPr/>
        </p:nvSpPr>
        <p:spPr bwMode="auto">
          <a:xfrm>
            <a:off x="2743200" y="62484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66"/>
                </a:solidFill>
              </a:rPr>
              <a:t>最適値</a:t>
            </a:r>
          </a:p>
        </p:txBody>
      </p:sp>
      <p:sp>
        <p:nvSpPr>
          <p:cNvPr id="9229" name="AutoShape 11"/>
          <p:cNvSpPr>
            <a:spLocks noChangeArrowheads="1"/>
          </p:cNvSpPr>
          <p:nvPr/>
        </p:nvSpPr>
        <p:spPr bwMode="auto">
          <a:xfrm>
            <a:off x="3462338" y="5943600"/>
            <a:ext cx="4800600" cy="228600"/>
          </a:xfrm>
          <a:prstGeom prst="leftRightArrow">
            <a:avLst>
              <a:gd name="adj1" fmla="val 50000"/>
              <a:gd name="adj2" fmla="val 42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accent2"/>
              </a:solidFill>
            </a:endParaRPr>
          </a:p>
        </p:txBody>
      </p:sp>
      <p:sp>
        <p:nvSpPr>
          <p:cNvPr id="9230" name="Line 12"/>
          <p:cNvSpPr>
            <a:spLocks noChangeShapeType="1"/>
          </p:cNvSpPr>
          <p:nvPr/>
        </p:nvSpPr>
        <p:spPr bwMode="auto">
          <a:xfrm>
            <a:off x="719138" y="5638800"/>
            <a:ext cx="7772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9221" name="Object 13"/>
          <p:cNvGraphicFramePr>
            <a:graphicFrameLocks noChangeAspect="1"/>
          </p:cNvGraphicFramePr>
          <p:nvPr/>
        </p:nvGraphicFramePr>
        <p:xfrm>
          <a:off x="7848600" y="5029200"/>
          <a:ext cx="881063" cy="587375"/>
        </p:xfrm>
        <a:graphic>
          <a:graphicData uri="http://schemas.openxmlformats.org/presentationml/2006/ole">
            <p:oleObj spid="_x0000_s9221" name="Equation" r:id="rId6" imgW="304560" imgH="203040" progId="Equation.DSMT4">
              <p:embed/>
            </p:oleObj>
          </a:graphicData>
        </a:graphic>
      </p:graphicFrame>
      <p:sp>
        <p:nvSpPr>
          <p:cNvPr id="9231" name="Text Box 14"/>
          <p:cNvSpPr txBox="1">
            <a:spLocks noChangeArrowheads="1"/>
          </p:cNvSpPr>
          <p:nvPr/>
        </p:nvSpPr>
        <p:spPr bwMode="auto">
          <a:xfrm>
            <a:off x="4605338" y="62484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実行可能解</a:t>
            </a:r>
          </a:p>
        </p:txBody>
      </p:sp>
      <p:sp>
        <p:nvSpPr>
          <p:cNvPr id="9232" name="AutoShape 15"/>
          <p:cNvSpPr>
            <a:spLocks noChangeArrowheads="1"/>
          </p:cNvSpPr>
          <p:nvPr/>
        </p:nvSpPr>
        <p:spPr bwMode="auto">
          <a:xfrm>
            <a:off x="1328738" y="5867400"/>
            <a:ext cx="1828800" cy="228600"/>
          </a:xfrm>
          <a:prstGeom prst="leftRightArrow">
            <a:avLst>
              <a:gd name="adj1" fmla="val 50000"/>
              <a:gd name="adj2" fmla="val 16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9233" name="Line 16"/>
          <p:cNvSpPr>
            <a:spLocks noChangeShapeType="1"/>
          </p:cNvSpPr>
          <p:nvPr/>
        </p:nvSpPr>
        <p:spPr bwMode="auto">
          <a:xfrm>
            <a:off x="1295400" y="5181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34" name="Text Box 17"/>
          <p:cNvSpPr txBox="1">
            <a:spLocks noChangeArrowheads="1"/>
          </p:cNvSpPr>
          <p:nvPr/>
        </p:nvSpPr>
        <p:spPr bwMode="auto">
          <a:xfrm>
            <a:off x="762000" y="5029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9235" name="Text Box 18"/>
          <p:cNvSpPr txBox="1">
            <a:spLocks noChangeArrowheads="1"/>
          </p:cNvSpPr>
          <p:nvPr/>
        </p:nvSpPr>
        <p:spPr bwMode="auto">
          <a:xfrm>
            <a:off x="685800" y="63246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双対可能解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E6C47D-78FF-46D4-8188-B5C8B989E989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  <p:sp>
        <p:nvSpPr>
          <p:cNvPr id="10253" name="Text Box 21"/>
          <p:cNvSpPr txBox="1">
            <a:spLocks noChangeArrowheads="1"/>
          </p:cNvSpPr>
          <p:nvPr/>
        </p:nvSpPr>
        <p:spPr bwMode="auto">
          <a:xfrm>
            <a:off x="762000" y="1143000"/>
            <a:ext cx="7635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　　　　　　　　　　　　と　　　　　　　　　　　　　　がそれぞれ、主問題と双対問題の実行可能解のとき、次式が成り立つ。</a:t>
            </a:r>
          </a:p>
        </p:txBody>
      </p:sp>
      <p:sp>
        <p:nvSpPr>
          <p:cNvPr id="1025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相補条件</a:t>
            </a:r>
          </a:p>
        </p:txBody>
      </p:sp>
      <p:sp>
        <p:nvSpPr>
          <p:cNvPr id="10255" name="AutoShape 4"/>
          <p:cNvSpPr>
            <a:spLocks noChangeArrowheads="1"/>
          </p:cNvSpPr>
          <p:nvPr/>
        </p:nvSpPr>
        <p:spPr bwMode="auto">
          <a:xfrm>
            <a:off x="304800" y="914400"/>
            <a:ext cx="8534400" cy="56388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56" name="Text Box 5"/>
          <p:cNvSpPr txBox="1">
            <a:spLocks noChangeArrowheads="1"/>
          </p:cNvSpPr>
          <p:nvPr/>
        </p:nvSpPr>
        <p:spPr bwMode="auto">
          <a:xfrm>
            <a:off x="1279525" y="630238"/>
            <a:ext cx="14033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66"/>
                </a:solidFill>
              </a:rPr>
              <a:t>相補条件</a:t>
            </a:r>
          </a:p>
        </p:txBody>
      </p:sp>
      <p:graphicFrame>
        <p:nvGraphicFramePr>
          <p:cNvPr id="10242" name="Object 19"/>
          <p:cNvGraphicFramePr>
            <a:graphicFrameLocks noChangeAspect="1"/>
          </p:cNvGraphicFramePr>
          <p:nvPr/>
        </p:nvGraphicFramePr>
        <p:xfrm>
          <a:off x="914400" y="1143000"/>
          <a:ext cx="2362200" cy="484188"/>
        </p:xfrm>
        <a:graphic>
          <a:graphicData uri="http://schemas.openxmlformats.org/presentationml/2006/ole">
            <p:oleObj spid="_x0000_s10242" name="Equation" r:id="rId3" imgW="990360" imgH="203040" progId="Equation.DSMT4">
              <p:embed/>
            </p:oleObj>
          </a:graphicData>
        </a:graphic>
      </p:graphicFrame>
      <p:graphicFrame>
        <p:nvGraphicFramePr>
          <p:cNvPr id="10243" name="Object 20"/>
          <p:cNvGraphicFramePr>
            <a:graphicFrameLocks noChangeAspect="1"/>
          </p:cNvGraphicFramePr>
          <p:nvPr/>
        </p:nvGraphicFramePr>
        <p:xfrm>
          <a:off x="3886200" y="1143000"/>
          <a:ext cx="2590800" cy="531813"/>
        </p:xfrm>
        <a:graphic>
          <a:graphicData uri="http://schemas.openxmlformats.org/presentationml/2006/ole">
            <p:oleObj spid="_x0000_s10243" name="Equation" r:id="rId4" imgW="990360" imgH="203040" progId="Equation.DSMT4">
              <p:embed/>
            </p:oleObj>
          </a:graphicData>
        </a:graphic>
      </p:graphicFrame>
      <p:sp>
        <p:nvSpPr>
          <p:cNvPr id="10257" name="Text Box 22"/>
          <p:cNvSpPr txBox="1">
            <a:spLocks noChangeArrowheads="1"/>
          </p:cNvSpPr>
          <p:nvPr/>
        </p:nvSpPr>
        <p:spPr bwMode="auto">
          <a:xfrm>
            <a:off x="822325" y="2078038"/>
            <a:ext cx="77374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　　と　　が最適解であるための必要十分条件は、</a:t>
            </a:r>
          </a:p>
          <a:p>
            <a:r>
              <a:rPr lang="ja-JP" altLang="en-US"/>
              <a:t>以下の条件が成立することである。</a:t>
            </a:r>
          </a:p>
        </p:txBody>
      </p:sp>
      <p:graphicFrame>
        <p:nvGraphicFramePr>
          <p:cNvPr id="10244" name="Object 23"/>
          <p:cNvGraphicFramePr>
            <a:graphicFrameLocks noChangeAspect="1"/>
          </p:cNvGraphicFramePr>
          <p:nvPr/>
        </p:nvGraphicFramePr>
        <p:xfrm>
          <a:off x="2133600" y="2133600"/>
          <a:ext cx="333375" cy="303213"/>
        </p:xfrm>
        <a:graphic>
          <a:graphicData uri="http://schemas.openxmlformats.org/presentationml/2006/ole">
            <p:oleObj spid="_x0000_s10244" name="Equation" r:id="rId5" imgW="139680" imgH="126720" progId="Equation.DSMT4">
              <p:embed/>
            </p:oleObj>
          </a:graphicData>
        </a:graphic>
      </p:graphicFrame>
      <p:graphicFrame>
        <p:nvGraphicFramePr>
          <p:cNvPr id="10245" name="Object 24"/>
          <p:cNvGraphicFramePr>
            <a:graphicFrameLocks noChangeAspect="1"/>
          </p:cNvGraphicFramePr>
          <p:nvPr/>
        </p:nvGraphicFramePr>
        <p:xfrm>
          <a:off x="2895600" y="2057400"/>
          <a:ext cx="365125" cy="431800"/>
        </p:xfrm>
        <a:graphic>
          <a:graphicData uri="http://schemas.openxmlformats.org/presentationml/2006/ole">
            <p:oleObj spid="_x0000_s10245" name="Equation" r:id="rId6" imgW="139680" imgH="164880" progId="Equation.DSMT4">
              <p:embed/>
            </p:oleObj>
          </a:graphicData>
        </a:graphic>
      </p:graphicFrame>
      <p:sp>
        <p:nvSpPr>
          <p:cNvPr id="10258" name="Text Box 25"/>
          <p:cNvSpPr txBox="1">
            <a:spLocks noChangeArrowheads="1"/>
          </p:cNvSpPr>
          <p:nvPr/>
        </p:nvSpPr>
        <p:spPr bwMode="auto">
          <a:xfrm>
            <a:off x="593725" y="3068638"/>
            <a:ext cx="80470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（１）主相補条件：各　　　　　　　　　に対して、</a:t>
            </a:r>
          </a:p>
          <a:p>
            <a:endParaRPr lang="ja-JP" altLang="en-US"/>
          </a:p>
          <a:p>
            <a:r>
              <a:rPr lang="ja-JP" altLang="en-US"/>
              <a:t>　　　　　　　　　　　　あるいは　　　　　　　　　　　　　　　　である。</a:t>
            </a:r>
          </a:p>
        </p:txBody>
      </p:sp>
      <p:sp>
        <p:nvSpPr>
          <p:cNvPr id="10259" name="Text Box 27"/>
          <p:cNvSpPr txBox="1">
            <a:spLocks noChangeArrowheads="1"/>
          </p:cNvSpPr>
          <p:nvPr/>
        </p:nvSpPr>
        <p:spPr bwMode="auto">
          <a:xfrm>
            <a:off x="609600" y="4876800"/>
            <a:ext cx="80470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（２）双対相補条件：各　　　　　　　　　に対して、</a:t>
            </a:r>
          </a:p>
          <a:p>
            <a:endParaRPr lang="ja-JP" altLang="en-US"/>
          </a:p>
          <a:p>
            <a:r>
              <a:rPr lang="ja-JP" altLang="en-US"/>
              <a:t>　　　　　　　　　　　　あるいは　　　　　　　　　　　　　　　　である。</a:t>
            </a:r>
          </a:p>
        </p:txBody>
      </p:sp>
      <p:graphicFrame>
        <p:nvGraphicFramePr>
          <p:cNvPr id="10246" name="Object 28"/>
          <p:cNvGraphicFramePr>
            <a:graphicFrameLocks noChangeAspect="1"/>
          </p:cNvGraphicFramePr>
          <p:nvPr/>
        </p:nvGraphicFramePr>
        <p:xfrm>
          <a:off x="1752600" y="3810000"/>
          <a:ext cx="1092200" cy="514350"/>
        </p:xfrm>
        <a:graphic>
          <a:graphicData uri="http://schemas.openxmlformats.org/presentationml/2006/ole">
            <p:oleObj spid="_x0000_s10246" name="Equation" r:id="rId7" imgW="457200" imgH="215640" progId="Equation.DSMT4">
              <p:embed/>
            </p:oleObj>
          </a:graphicData>
        </a:graphic>
      </p:graphicFrame>
      <p:graphicFrame>
        <p:nvGraphicFramePr>
          <p:cNvPr id="10247" name="Object 29"/>
          <p:cNvGraphicFramePr>
            <a:graphicFrameLocks noChangeAspect="1"/>
          </p:cNvGraphicFramePr>
          <p:nvPr/>
        </p:nvGraphicFramePr>
        <p:xfrm>
          <a:off x="3276600" y="3048000"/>
          <a:ext cx="1577975" cy="484188"/>
        </p:xfrm>
        <a:graphic>
          <a:graphicData uri="http://schemas.openxmlformats.org/presentationml/2006/ole">
            <p:oleObj spid="_x0000_s10247" name="Equation" r:id="rId8" imgW="660240" imgH="203040" progId="Equation.DSMT4">
              <p:embed/>
            </p:oleObj>
          </a:graphicData>
        </a:graphic>
      </p:graphicFrame>
      <p:graphicFrame>
        <p:nvGraphicFramePr>
          <p:cNvPr id="10248" name="Object 30"/>
          <p:cNvGraphicFramePr>
            <a:graphicFrameLocks noChangeAspect="1"/>
          </p:cNvGraphicFramePr>
          <p:nvPr/>
        </p:nvGraphicFramePr>
        <p:xfrm>
          <a:off x="4648200" y="3505200"/>
          <a:ext cx="2001838" cy="968375"/>
        </p:xfrm>
        <a:graphic>
          <a:graphicData uri="http://schemas.openxmlformats.org/presentationml/2006/ole">
            <p:oleObj spid="_x0000_s10248" name="Equation" r:id="rId9" imgW="838080" imgH="406080" progId="Equation.DSMT4">
              <p:embed/>
            </p:oleObj>
          </a:graphicData>
        </a:graphic>
      </p:graphicFrame>
      <p:graphicFrame>
        <p:nvGraphicFramePr>
          <p:cNvPr id="10249" name="Object 31"/>
          <p:cNvGraphicFramePr>
            <a:graphicFrameLocks noChangeAspect="1"/>
          </p:cNvGraphicFramePr>
          <p:nvPr/>
        </p:nvGraphicFramePr>
        <p:xfrm>
          <a:off x="3567113" y="4891088"/>
          <a:ext cx="1608137" cy="454025"/>
        </p:xfrm>
        <a:graphic>
          <a:graphicData uri="http://schemas.openxmlformats.org/presentationml/2006/ole">
            <p:oleObj spid="_x0000_s10249" name="Equation" r:id="rId10" imgW="672840" imgH="190440" progId="Equation.DSMT4">
              <p:embed/>
            </p:oleObj>
          </a:graphicData>
        </a:graphic>
      </p:graphicFrame>
      <p:graphicFrame>
        <p:nvGraphicFramePr>
          <p:cNvPr id="10250" name="Object 32"/>
          <p:cNvGraphicFramePr>
            <a:graphicFrameLocks noChangeAspect="1"/>
          </p:cNvGraphicFramePr>
          <p:nvPr/>
        </p:nvGraphicFramePr>
        <p:xfrm>
          <a:off x="1524000" y="5638800"/>
          <a:ext cx="1092200" cy="514350"/>
        </p:xfrm>
        <a:graphic>
          <a:graphicData uri="http://schemas.openxmlformats.org/presentationml/2006/ole">
            <p:oleObj spid="_x0000_s10250" name="Equation" r:id="rId11" imgW="457200" imgH="215640" progId="Equation.DSMT4">
              <p:embed/>
            </p:oleObj>
          </a:graphicData>
        </a:graphic>
      </p:graphicFrame>
      <p:graphicFrame>
        <p:nvGraphicFramePr>
          <p:cNvPr id="10251" name="Object 33"/>
          <p:cNvGraphicFramePr>
            <a:graphicFrameLocks noChangeAspect="1"/>
          </p:cNvGraphicFramePr>
          <p:nvPr/>
        </p:nvGraphicFramePr>
        <p:xfrm>
          <a:off x="4724400" y="5319713"/>
          <a:ext cx="2001838" cy="998537"/>
        </p:xfrm>
        <a:graphic>
          <a:graphicData uri="http://schemas.openxmlformats.org/presentationml/2006/ole">
            <p:oleObj spid="_x0000_s10251" name="Equation" r:id="rId12" imgW="838080" imgH="419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40A38F-DD35-4EBA-BAE0-F182F9479608}" type="slidenum">
              <a:rPr lang="en-US" altLang="ja-JP" smtClean="0"/>
              <a:pPr/>
              <a:t>12</a:t>
            </a:fld>
            <a:endParaRPr lang="en-US" altLang="ja-JP" smtClean="0"/>
          </a:p>
        </p:txBody>
      </p:sp>
      <p:sp>
        <p:nvSpPr>
          <p:cNvPr id="11275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67818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１４．２　プライマルデュアル法</a:t>
            </a:r>
          </a:p>
        </p:txBody>
      </p:sp>
      <p:sp>
        <p:nvSpPr>
          <p:cNvPr id="11276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194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相補条件を緩和することにより、近似アルゴリズムが得られる。</a:t>
            </a:r>
          </a:p>
        </p:txBody>
      </p:sp>
      <p:sp>
        <p:nvSpPr>
          <p:cNvPr id="11277" name="Text Box 21"/>
          <p:cNvSpPr txBox="1">
            <a:spLocks noChangeArrowheads="1"/>
          </p:cNvSpPr>
          <p:nvPr/>
        </p:nvSpPr>
        <p:spPr bwMode="auto">
          <a:xfrm>
            <a:off x="609600" y="1828800"/>
            <a:ext cx="78486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（１）主相補条件：　　　　　　とする。</a:t>
            </a:r>
          </a:p>
          <a:p>
            <a:r>
              <a:rPr lang="ja-JP" altLang="en-US"/>
              <a:t>各　　　　　　　　　に対して、　　　　　　　あるいは　　　　　　　　　　　　　　　　</a:t>
            </a:r>
          </a:p>
          <a:p>
            <a:endParaRPr lang="ja-JP" altLang="en-US"/>
          </a:p>
          <a:p>
            <a:r>
              <a:rPr lang="ja-JP" altLang="en-US"/>
              <a:t>　　　　　　　　　　　　　　　　　　　　　　　　　　　　　　　　である。</a:t>
            </a:r>
          </a:p>
        </p:txBody>
      </p:sp>
      <p:sp>
        <p:nvSpPr>
          <p:cNvPr id="11278" name="Text Box 22"/>
          <p:cNvSpPr txBox="1">
            <a:spLocks noChangeArrowheads="1"/>
          </p:cNvSpPr>
          <p:nvPr/>
        </p:nvSpPr>
        <p:spPr bwMode="auto">
          <a:xfrm>
            <a:off x="533400" y="4135438"/>
            <a:ext cx="77152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（２）双対相補条件：             とする。</a:t>
            </a:r>
          </a:p>
          <a:p>
            <a:r>
              <a:rPr lang="ja-JP" altLang="en-US"/>
              <a:t>各　　　　　　　　　に対して、　　　　　　　あるいは</a:t>
            </a:r>
          </a:p>
          <a:p>
            <a:endParaRPr lang="ja-JP" altLang="en-US"/>
          </a:p>
          <a:p>
            <a:r>
              <a:rPr lang="ja-JP" altLang="en-US"/>
              <a:t>　　　　　　　　　　　　　　　　　　　　　　　　　　　　　　　　である。</a:t>
            </a:r>
          </a:p>
        </p:txBody>
      </p:sp>
      <p:graphicFrame>
        <p:nvGraphicFramePr>
          <p:cNvPr id="11266" name="Object 23"/>
          <p:cNvGraphicFramePr>
            <a:graphicFrameLocks noChangeAspect="1"/>
          </p:cNvGraphicFramePr>
          <p:nvPr/>
        </p:nvGraphicFramePr>
        <p:xfrm>
          <a:off x="4267200" y="2209800"/>
          <a:ext cx="1092200" cy="514350"/>
        </p:xfrm>
        <a:graphic>
          <a:graphicData uri="http://schemas.openxmlformats.org/presentationml/2006/ole">
            <p:oleObj spid="_x0000_s11266" name="Equation" r:id="rId3" imgW="457200" imgH="215640" progId="Equation.DSMT4">
              <p:embed/>
            </p:oleObj>
          </a:graphicData>
        </a:graphic>
      </p:graphicFrame>
      <p:graphicFrame>
        <p:nvGraphicFramePr>
          <p:cNvPr id="11267" name="Object 24"/>
          <p:cNvGraphicFramePr>
            <a:graphicFrameLocks noChangeAspect="1"/>
          </p:cNvGraphicFramePr>
          <p:nvPr/>
        </p:nvGraphicFramePr>
        <p:xfrm>
          <a:off x="1066800" y="2209800"/>
          <a:ext cx="1577975" cy="484188"/>
        </p:xfrm>
        <a:graphic>
          <a:graphicData uri="http://schemas.openxmlformats.org/presentationml/2006/ole">
            <p:oleObj spid="_x0000_s11267" name="Equation" r:id="rId4" imgW="660240" imgH="203040" progId="Equation.DSMT4">
              <p:embed/>
            </p:oleObj>
          </a:graphicData>
        </a:graphic>
      </p:graphicFrame>
      <p:graphicFrame>
        <p:nvGraphicFramePr>
          <p:cNvPr id="11268" name="Object 25"/>
          <p:cNvGraphicFramePr>
            <a:graphicFrameLocks noChangeAspect="1"/>
          </p:cNvGraphicFramePr>
          <p:nvPr/>
        </p:nvGraphicFramePr>
        <p:xfrm>
          <a:off x="2438400" y="2819400"/>
          <a:ext cx="3094038" cy="968375"/>
        </p:xfrm>
        <a:graphic>
          <a:graphicData uri="http://schemas.openxmlformats.org/presentationml/2006/ole">
            <p:oleObj spid="_x0000_s11268" name="Equation" r:id="rId5" imgW="1295280" imgH="406080" progId="Equation.DSMT4">
              <p:embed/>
            </p:oleObj>
          </a:graphicData>
        </a:graphic>
      </p:graphicFrame>
      <p:graphicFrame>
        <p:nvGraphicFramePr>
          <p:cNvPr id="11269" name="Object 26"/>
          <p:cNvGraphicFramePr>
            <a:graphicFrameLocks noChangeAspect="1"/>
          </p:cNvGraphicFramePr>
          <p:nvPr/>
        </p:nvGraphicFramePr>
        <p:xfrm>
          <a:off x="990600" y="4419600"/>
          <a:ext cx="1608138" cy="454025"/>
        </p:xfrm>
        <a:graphic>
          <a:graphicData uri="http://schemas.openxmlformats.org/presentationml/2006/ole">
            <p:oleObj spid="_x0000_s11269" name="Equation" r:id="rId6" imgW="672840" imgH="190440" progId="Equation.DSMT4">
              <p:embed/>
            </p:oleObj>
          </a:graphicData>
        </a:graphic>
      </p:graphicFrame>
      <p:graphicFrame>
        <p:nvGraphicFramePr>
          <p:cNvPr id="11270" name="Object 27"/>
          <p:cNvGraphicFramePr>
            <a:graphicFrameLocks noChangeAspect="1"/>
          </p:cNvGraphicFramePr>
          <p:nvPr/>
        </p:nvGraphicFramePr>
        <p:xfrm>
          <a:off x="4038600" y="4495800"/>
          <a:ext cx="1092200" cy="514350"/>
        </p:xfrm>
        <a:graphic>
          <a:graphicData uri="http://schemas.openxmlformats.org/presentationml/2006/ole">
            <p:oleObj spid="_x0000_s11270" name="Equation" r:id="rId7" imgW="457200" imgH="215640" progId="Equation.DSMT4">
              <p:embed/>
            </p:oleObj>
          </a:graphicData>
        </a:graphic>
      </p:graphicFrame>
      <p:graphicFrame>
        <p:nvGraphicFramePr>
          <p:cNvPr id="11271" name="Object 28"/>
          <p:cNvGraphicFramePr>
            <a:graphicFrameLocks noChangeAspect="1"/>
          </p:cNvGraphicFramePr>
          <p:nvPr/>
        </p:nvGraphicFramePr>
        <p:xfrm>
          <a:off x="2209800" y="5029200"/>
          <a:ext cx="3429000" cy="1128713"/>
        </p:xfrm>
        <a:graphic>
          <a:graphicData uri="http://schemas.openxmlformats.org/presentationml/2006/ole">
            <p:oleObj spid="_x0000_s11271" name="Equation" r:id="rId8" imgW="1269720" imgH="419040" progId="Equation.DSMT4">
              <p:embed/>
            </p:oleObj>
          </a:graphicData>
        </a:graphic>
      </p:graphicFrame>
      <p:sp>
        <p:nvSpPr>
          <p:cNvPr id="11279" name="AutoShape 29"/>
          <p:cNvSpPr>
            <a:spLocks noChangeArrowheads="1"/>
          </p:cNvSpPr>
          <p:nvPr/>
        </p:nvSpPr>
        <p:spPr bwMode="auto">
          <a:xfrm>
            <a:off x="304800" y="1447800"/>
            <a:ext cx="8534400" cy="5105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80" name="Text Box 15"/>
          <p:cNvSpPr txBox="1">
            <a:spLocks noChangeArrowheads="1"/>
          </p:cNvSpPr>
          <p:nvPr/>
        </p:nvSpPr>
        <p:spPr bwMode="auto">
          <a:xfrm>
            <a:off x="1447800" y="1295400"/>
            <a:ext cx="20129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66"/>
                </a:solidFill>
              </a:rPr>
              <a:t>緩和相補条件</a:t>
            </a:r>
          </a:p>
        </p:txBody>
      </p:sp>
      <p:graphicFrame>
        <p:nvGraphicFramePr>
          <p:cNvPr id="11272" name="Object 30"/>
          <p:cNvGraphicFramePr>
            <a:graphicFrameLocks noChangeAspect="1"/>
          </p:cNvGraphicFramePr>
          <p:nvPr/>
        </p:nvGraphicFramePr>
        <p:xfrm>
          <a:off x="3155950" y="4114800"/>
          <a:ext cx="882650" cy="455613"/>
        </p:xfrm>
        <a:graphic>
          <a:graphicData uri="http://schemas.openxmlformats.org/presentationml/2006/ole">
            <p:oleObj spid="_x0000_s11272" name="Equation" r:id="rId9" imgW="393480" imgH="203040" progId="Equation.DSMT4">
              <p:embed/>
            </p:oleObj>
          </a:graphicData>
        </a:graphic>
      </p:graphicFrame>
      <p:graphicFrame>
        <p:nvGraphicFramePr>
          <p:cNvPr id="11273" name="Object 31"/>
          <p:cNvGraphicFramePr>
            <a:graphicFrameLocks noChangeAspect="1"/>
          </p:cNvGraphicFramePr>
          <p:nvPr/>
        </p:nvGraphicFramePr>
        <p:xfrm>
          <a:off x="2971800" y="1828800"/>
          <a:ext cx="882650" cy="427038"/>
        </p:xfrm>
        <a:graphic>
          <a:graphicData uri="http://schemas.openxmlformats.org/presentationml/2006/ole">
            <p:oleObj spid="_x0000_s11273" name="Equation" r:id="rId10" imgW="39348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8C5386-C5E4-4829-9AC4-1A116EEE108C}" type="slidenum">
              <a:rPr lang="en-US" altLang="ja-JP" smtClean="0"/>
              <a:pPr/>
              <a:t>13</a:t>
            </a:fld>
            <a:endParaRPr lang="en-US" altLang="ja-JP" smtClean="0"/>
          </a:p>
        </p:txBody>
      </p:sp>
      <p:sp>
        <p:nvSpPr>
          <p:cNvPr id="12293" name="AutoShape 12"/>
          <p:cNvSpPr>
            <a:spLocks noChangeArrowheads="1"/>
          </p:cNvSpPr>
          <p:nvPr/>
        </p:nvSpPr>
        <p:spPr bwMode="auto">
          <a:xfrm>
            <a:off x="304800" y="914400"/>
            <a:ext cx="8534400" cy="40386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294" name="Text Box 13"/>
          <p:cNvSpPr txBox="1">
            <a:spLocks noChangeArrowheads="1"/>
          </p:cNvSpPr>
          <p:nvPr/>
        </p:nvSpPr>
        <p:spPr bwMode="auto">
          <a:xfrm>
            <a:off x="1600200" y="685800"/>
            <a:ext cx="10985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66"/>
                </a:solidFill>
              </a:rPr>
              <a:t>近似率</a:t>
            </a:r>
          </a:p>
        </p:txBody>
      </p:sp>
      <p:sp>
        <p:nvSpPr>
          <p:cNvPr id="12295" name="Rectangle 1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1722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プライマルデュアル法の近似率</a:t>
            </a:r>
          </a:p>
        </p:txBody>
      </p:sp>
      <p:sp>
        <p:nvSpPr>
          <p:cNvPr id="12296" name="Text Box 17"/>
          <p:cNvSpPr txBox="1">
            <a:spLocks noChangeArrowheads="1"/>
          </p:cNvSpPr>
          <p:nvPr/>
        </p:nvSpPr>
        <p:spPr bwMode="auto">
          <a:xfrm>
            <a:off x="1050925" y="1316038"/>
            <a:ext cx="52403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緩和した相補条件を共に満足するとき、</a:t>
            </a:r>
          </a:p>
          <a:p>
            <a:r>
              <a:rPr lang="ja-JP" altLang="en-US"/>
              <a:t>以下が成り立つ。</a:t>
            </a:r>
          </a:p>
        </p:txBody>
      </p:sp>
      <p:graphicFrame>
        <p:nvGraphicFramePr>
          <p:cNvPr id="12290" name="Object 18"/>
          <p:cNvGraphicFramePr>
            <a:graphicFrameLocks noChangeAspect="1"/>
          </p:cNvGraphicFramePr>
          <p:nvPr/>
        </p:nvGraphicFramePr>
        <p:xfrm>
          <a:off x="1600200" y="2057400"/>
          <a:ext cx="4459288" cy="1633538"/>
        </p:xfrm>
        <a:graphic>
          <a:graphicData uri="http://schemas.openxmlformats.org/presentationml/2006/ole">
            <p:oleObj spid="_x0000_s12290" name="Equation" r:id="rId3" imgW="1866600" imgH="685800" progId="Equation.DSMT4">
              <p:embed/>
            </p:oleObj>
          </a:graphicData>
        </a:graphic>
      </p:graphicFrame>
      <p:sp>
        <p:nvSpPr>
          <p:cNvPr id="12297" name="Text Box 19"/>
          <p:cNvSpPr txBox="1">
            <a:spLocks noChangeArrowheads="1"/>
          </p:cNvSpPr>
          <p:nvPr/>
        </p:nvSpPr>
        <p:spPr bwMode="auto">
          <a:xfrm>
            <a:off x="1279525" y="4211638"/>
            <a:ext cx="5902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　　　　　　　近似アルゴリズムである。</a:t>
            </a:r>
          </a:p>
        </p:txBody>
      </p:sp>
      <p:graphicFrame>
        <p:nvGraphicFramePr>
          <p:cNvPr id="12291" name="Object 20"/>
          <p:cNvGraphicFramePr>
            <a:graphicFrameLocks noChangeAspect="1"/>
          </p:cNvGraphicFramePr>
          <p:nvPr/>
        </p:nvGraphicFramePr>
        <p:xfrm>
          <a:off x="2590800" y="4267200"/>
          <a:ext cx="696913" cy="484188"/>
        </p:xfrm>
        <a:graphic>
          <a:graphicData uri="http://schemas.openxmlformats.org/presentationml/2006/ole">
            <p:oleObj spid="_x0000_s12291" name="Equation" r:id="rId4" imgW="29196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C77B40-6F22-4399-886D-CE5E4EC5409C}" type="slidenum">
              <a:rPr lang="en-US" altLang="ja-JP" smtClean="0"/>
              <a:pPr/>
              <a:t>14</a:t>
            </a:fld>
            <a:endParaRPr lang="en-US" altLang="ja-JP" smtClean="0"/>
          </a:p>
        </p:txBody>
      </p:sp>
      <p:sp>
        <p:nvSpPr>
          <p:cNvPr id="133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67818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１４．３　集合カバー</a:t>
            </a:r>
          </a:p>
        </p:txBody>
      </p:sp>
      <p:sp>
        <p:nvSpPr>
          <p:cNvPr id="13327" name="Text Box 16"/>
          <p:cNvSpPr txBox="1">
            <a:spLocks noChangeArrowheads="1"/>
          </p:cNvSpPr>
          <p:nvPr/>
        </p:nvSpPr>
        <p:spPr bwMode="auto">
          <a:xfrm>
            <a:off x="228600" y="762000"/>
            <a:ext cx="86868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ある集合　　　　　　　　　　（</a:t>
            </a:r>
            <a:r>
              <a:rPr lang="ja-JP" altLang="en-US">
                <a:solidFill>
                  <a:srgbClr val="FF0000"/>
                </a:solidFill>
              </a:rPr>
              <a:t>台集合</a:t>
            </a:r>
            <a:r>
              <a:rPr lang="ja-JP" altLang="en-US"/>
              <a:t>という）と、その部分集合からなる族    　　　　　　　　　　　　　　が与えられたとき、族の中のいくつかの集合を選んで、その和集合が台集合をふくむようにする。さらに、この族の各要素には、</a:t>
            </a:r>
            <a:r>
              <a:rPr lang="ja-JP" altLang="en-US">
                <a:solidFill>
                  <a:srgbClr val="FF0000"/>
                </a:solidFill>
              </a:rPr>
              <a:t>コスト</a:t>
            </a:r>
            <a:r>
              <a:rPr lang="ja-JP" altLang="en-US"/>
              <a:t>が割り当てられている。このとき、次の式を満たすような部分族　　でコスト最小のものを求める。</a:t>
            </a:r>
          </a:p>
        </p:txBody>
      </p:sp>
      <p:graphicFrame>
        <p:nvGraphicFramePr>
          <p:cNvPr id="13314" name="Object 0"/>
          <p:cNvGraphicFramePr>
            <a:graphicFrameLocks noChangeAspect="1"/>
          </p:cNvGraphicFramePr>
          <p:nvPr/>
        </p:nvGraphicFramePr>
        <p:xfrm>
          <a:off x="1600200" y="762000"/>
          <a:ext cx="1905000" cy="385763"/>
        </p:xfrm>
        <a:graphic>
          <a:graphicData uri="http://schemas.openxmlformats.org/presentationml/2006/ole">
            <p:oleObj spid="_x0000_s13314" name="Equation" r:id="rId3" imgW="1002960" imgH="203040" progId="Equation.DSMT4">
              <p:embed/>
            </p:oleObj>
          </a:graphicData>
        </a:graphic>
      </p:graphicFrame>
      <p:graphicFrame>
        <p:nvGraphicFramePr>
          <p:cNvPr id="13315" name="Object 1"/>
          <p:cNvGraphicFramePr>
            <a:graphicFrameLocks noChangeAspect="1"/>
          </p:cNvGraphicFramePr>
          <p:nvPr/>
        </p:nvGraphicFramePr>
        <p:xfrm>
          <a:off x="838200" y="1143000"/>
          <a:ext cx="3048000" cy="354013"/>
        </p:xfrm>
        <a:graphic>
          <a:graphicData uri="http://schemas.openxmlformats.org/presentationml/2006/ole">
            <p:oleObj spid="_x0000_s13315" name="Equation" r:id="rId4" imgW="1752480" imgH="203040" progId="Equation.DSMT4">
              <p:embed/>
            </p:oleObj>
          </a:graphicData>
        </a:graphic>
      </p:graphicFrame>
      <p:graphicFrame>
        <p:nvGraphicFramePr>
          <p:cNvPr id="13316" name="Object 2"/>
          <p:cNvGraphicFramePr>
            <a:graphicFrameLocks noChangeAspect="1"/>
          </p:cNvGraphicFramePr>
          <p:nvPr/>
        </p:nvGraphicFramePr>
        <p:xfrm>
          <a:off x="838200" y="2590800"/>
          <a:ext cx="6324600" cy="1120775"/>
        </p:xfrm>
        <a:graphic>
          <a:graphicData uri="http://schemas.openxmlformats.org/presentationml/2006/ole">
            <p:oleObj spid="_x0000_s13316" name="Equation" r:id="rId5" imgW="2082600" imgH="368280" progId="Equation.DSMT4">
              <p:embed/>
            </p:oleObj>
          </a:graphicData>
        </a:graphic>
      </p:graphicFrame>
      <p:sp>
        <p:nvSpPr>
          <p:cNvPr id="13328" name="AutoShape 20"/>
          <p:cNvSpPr>
            <a:spLocks noChangeArrowheads="1"/>
          </p:cNvSpPr>
          <p:nvPr/>
        </p:nvSpPr>
        <p:spPr bwMode="auto">
          <a:xfrm>
            <a:off x="533400" y="3657600"/>
            <a:ext cx="6096000" cy="25146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29" name="Oval 21"/>
          <p:cNvSpPr>
            <a:spLocks noChangeArrowheads="1"/>
          </p:cNvSpPr>
          <p:nvPr/>
        </p:nvSpPr>
        <p:spPr bwMode="auto">
          <a:xfrm>
            <a:off x="1676400" y="4419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30" name="Oval 22"/>
          <p:cNvSpPr>
            <a:spLocks noChangeArrowheads="1"/>
          </p:cNvSpPr>
          <p:nvPr/>
        </p:nvSpPr>
        <p:spPr bwMode="auto">
          <a:xfrm>
            <a:off x="3276600" y="4419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31" name="Oval 23"/>
          <p:cNvSpPr>
            <a:spLocks noChangeArrowheads="1"/>
          </p:cNvSpPr>
          <p:nvPr/>
        </p:nvSpPr>
        <p:spPr bwMode="auto">
          <a:xfrm>
            <a:off x="4876800" y="4419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32" name="Oval 24"/>
          <p:cNvSpPr>
            <a:spLocks noChangeArrowheads="1"/>
          </p:cNvSpPr>
          <p:nvPr/>
        </p:nvSpPr>
        <p:spPr bwMode="auto">
          <a:xfrm>
            <a:off x="1676400" y="5410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33" name="Oval 25"/>
          <p:cNvSpPr>
            <a:spLocks noChangeArrowheads="1"/>
          </p:cNvSpPr>
          <p:nvPr/>
        </p:nvSpPr>
        <p:spPr bwMode="auto">
          <a:xfrm>
            <a:off x="3352800" y="5334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34" name="Oval 26"/>
          <p:cNvSpPr>
            <a:spLocks noChangeArrowheads="1"/>
          </p:cNvSpPr>
          <p:nvPr/>
        </p:nvSpPr>
        <p:spPr bwMode="auto">
          <a:xfrm>
            <a:off x="4876800" y="5334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35" name="Text Box 27"/>
          <p:cNvSpPr txBox="1">
            <a:spLocks noChangeArrowheads="1"/>
          </p:cNvSpPr>
          <p:nvPr/>
        </p:nvSpPr>
        <p:spPr bwMode="auto">
          <a:xfrm>
            <a:off x="685800" y="3429000"/>
            <a:ext cx="428625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Ｕ</a:t>
            </a:r>
          </a:p>
        </p:txBody>
      </p:sp>
      <p:sp>
        <p:nvSpPr>
          <p:cNvPr id="13336" name="Text Box 28"/>
          <p:cNvSpPr txBox="1">
            <a:spLocks noChangeArrowheads="1"/>
          </p:cNvSpPr>
          <p:nvPr/>
        </p:nvSpPr>
        <p:spPr bwMode="auto">
          <a:xfrm>
            <a:off x="1295400" y="43434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１</a:t>
            </a:r>
          </a:p>
        </p:txBody>
      </p:sp>
      <p:sp>
        <p:nvSpPr>
          <p:cNvPr id="13337" name="Text Box 29"/>
          <p:cNvSpPr txBox="1">
            <a:spLocks noChangeArrowheads="1"/>
          </p:cNvSpPr>
          <p:nvPr/>
        </p:nvSpPr>
        <p:spPr bwMode="auto">
          <a:xfrm>
            <a:off x="3733800" y="43434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２</a:t>
            </a:r>
          </a:p>
        </p:txBody>
      </p:sp>
      <p:sp>
        <p:nvSpPr>
          <p:cNvPr id="13338" name="Text Box 30"/>
          <p:cNvSpPr txBox="1">
            <a:spLocks noChangeArrowheads="1"/>
          </p:cNvSpPr>
          <p:nvPr/>
        </p:nvSpPr>
        <p:spPr bwMode="auto">
          <a:xfrm>
            <a:off x="5257800" y="43434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３</a:t>
            </a:r>
          </a:p>
        </p:txBody>
      </p:sp>
      <p:sp>
        <p:nvSpPr>
          <p:cNvPr id="13339" name="Text Box 31"/>
          <p:cNvSpPr txBox="1">
            <a:spLocks noChangeArrowheads="1"/>
          </p:cNvSpPr>
          <p:nvPr/>
        </p:nvSpPr>
        <p:spPr bwMode="auto">
          <a:xfrm>
            <a:off x="2057400" y="53340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４</a:t>
            </a:r>
          </a:p>
        </p:txBody>
      </p:sp>
      <p:sp>
        <p:nvSpPr>
          <p:cNvPr id="13340" name="Text Box 32"/>
          <p:cNvSpPr txBox="1">
            <a:spLocks noChangeArrowheads="1"/>
          </p:cNvSpPr>
          <p:nvPr/>
        </p:nvSpPr>
        <p:spPr bwMode="auto">
          <a:xfrm>
            <a:off x="3733800" y="52578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５</a:t>
            </a:r>
          </a:p>
        </p:txBody>
      </p:sp>
      <p:sp>
        <p:nvSpPr>
          <p:cNvPr id="13341" name="Text Box 33"/>
          <p:cNvSpPr txBox="1">
            <a:spLocks noChangeArrowheads="1"/>
          </p:cNvSpPr>
          <p:nvPr/>
        </p:nvSpPr>
        <p:spPr bwMode="auto">
          <a:xfrm>
            <a:off x="5257800" y="53340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６</a:t>
            </a:r>
          </a:p>
        </p:txBody>
      </p:sp>
      <p:sp>
        <p:nvSpPr>
          <p:cNvPr id="13342" name="AutoShape 34"/>
          <p:cNvSpPr>
            <a:spLocks noChangeArrowheads="1"/>
          </p:cNvSpPr>
          <p:nvPr/>
        </p:nvSpPr>
        <p:spPr bwMode="auto">
          <a:xfrm>
            <a:off x="1295400" y="4191000"/>
            <a:ext cx="4419600" cy="6858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43" name="AutoShape 36"/>
          <p:cNvSpPr>
            <a:spLocks noChangeArrowheads="1"/>
          </p:cNvSpPr>
          <p:nvPr/>
        </p:nvSpPr>
        <p:spPr bwMode="auto">
          <a:xfrm>
            <a:off x="1219200" y="3810000"/>
            <a:ext cx="3429000" cy="1981200"/>
          </a:xfrm>
          <a:prstGeom prst="rtTriangl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44" name="Oval 37"/>
          <p:cNvSpPr>
            <a:spLocks noChangeArrowheads="1"/>
          </p:cNvSpPr>
          <p:nvPr/>
        </p:nvSpPr>
        <p:spPr bwMode="auto">
          <a:xfrm>
            <a:off x="4724400" y="4114800"/>
            <a:ext cx="1066800" cy="1828800"/>
          </a:xfrm>
          <a:prstGeom prst="ellips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45" name="AutoShape 38"/>
          <p:cNvSpPr>
            <a:spLocks noChangeArrowheads="1"/>
          </p:cNvSpPr>
          <p:nvPr/>
        </p:nvSpPr>
        <p:spPr bwMode="auto">
          <a:xfrm>
            <a:off x="1143000" y="3962400"/>
            <a:ext cx="4800600" cy="1981200"/>
          </a:xfrm>
          <a:prstGeom prst="parallelogram">
            <a:avLst>
              <a:gd name="adj" fmla="val 100165"/>
            </a:avLst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46" name="Oval 39"/>
          <p:cNvSpPr>
            <a:spLocks noChangeArrowheads="1"/>
          </p:cNvSpPr>
          <p:nvPr/>
        </p:nvSpPr>
        <p:spPr bwMode="auto">
          <a:xfrm>
            <a:off x="2819400" y="5029200"/>
            <a:ext cx="2971800" cy="1066800"/>
          </a:xfrm>
          <a:prstGeom prst="ellips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3317" name="Object 3"/>
          <p:cNvGraphicFramePr>
            <a:graphicFrameLocks noChangeAspect="1"/>
          </p:cNvGraphicFramePr>
          <p:nvPr/>
        </p:nvGraphicFramePr>
        <p:xfrm>
          <a:off x="2057400" y="3733800"/>
          <a:ext cx="387350" cy="476250"/>
        </p:xfrm>
        <a:graphic>
          <a:graphicData uri="http://schemas.openxmlformats.org/presentationml/2006/ole">
            <p:oleObj spid="_x0000_s13317" name="Equation" r:id="rId6" imgW="164880" imgH="203040" progId="Equation.DSMT4">
              <p:embed/>
            </p:oleObj>
          </a:graphicData>
        </a:graphic>
      </p:graphicFrame>
      <p:graphicFrame>
        <p:nvGraphicFramePr>
          <p:cNvPr id="13318" name="Object 4"/>
          <p:cNvGraphicFramePr>
            <a:graphicFrameLocks noChangeAspect="1"/>
          </p:cNvGraphicFramePr>
          <p:nvPr/>
        </p:nvGraphicFramePr>
        <p:xfrm>
          <a:off x="762000" y="4191000"/>
          <a:ext cx="417513" cy="476250"/>
        </p:xfrm>
        <a:graphic>
          <a:graphicData uri="http://schemas.openxmlformats.org/presentationml/2006/ole">
            <p:oleObj spid="_x0000_s13318" name="Equation" r:id="rId7" imgW="177480" imgH="203040" progId="Equation.DSMT4">
              <p:embed/>
            </p:oleObj>
          </a:graphicData>
        </a:graphic>
      </p:graphicFrame>
      <p:graphicFrame>
        <p:nvGraphicFramePr>
          <p:cNvPr id="13319" name="Object 5"/>
          <p:cNvGraphicFramePr>
            <a:graphicFrameLocks noChangeAspect="1"/>
          </p:cNvGraphicFramePr>
          <p:nvPr/>
        </p:nvGraphicFramePr>
        <p:xfrm>
          <a:off x="5791200" y="4495800"/>
          <a:ext cx="417513" cy="476250"/>
        </p:xfrm>
        <a:graphic>
          <a:graphicData uri="http://schemas.openxmlformats.org/presentationml/2006/ole">
            <p:oleObj spid="_x0000_s13319" name="Equation" r:id="rId8" imgW="177480" imgH="203040" progId="Equation.DSMT4">
              <p:embed/>
            </p:oleObj>
          </a:graphicData>
        </a:graphic>
      </p:graphicFrame>
      <p:graphicFrame>
        <p:nvGraphicFramePr>
          <p:cNvPr id="13320" name="Object 6"/>
          <p:cNvGraphicFramePr>
            <a:graphicFrameLocks noChangeAspect="1"/>
          </p:cNvGraphicFramePr>
          <p:nvPr/>
        </p:nvGraphicFramePr>
        <p:xfrm>
          <a:off x="5638800" y="5638800"/>
          <a:ext cx="417513" cy="476250"/>
        </p:xfrm>
        <a:graphic>
          <a:graphicData uri="http://schemas.openxmlformats.org/presentationml/2006/ole">
            <p:oleObj spid="_x0000_s13320" name="Equation" r:id="rId9" imgW="177480" imgH="203040" progId="Equation.DSMT4">
              <p:embed/>
            </p:oleObj>
          </a:graphicData>
        </a:graphic>
      </p:graphicFrame>
      <p:graphicFrame>
        <p:nvGraphicFramePr>
          <p:cNvPr id="13321" name="Object 7"/>
          <p:cNvGraphicFramePr>
            <a:graphicFrameLocks noChangeAspect="1"/>
          </p:cNvGraphicFramePr>
          <p:nvPr/>
        </p:nvGraphicFramePr>
        <p:xfrm>
          <a:off x="6019800" y="3810000"/>
          <a:ext cx="417513" cy="476250"/>
        </p:xfrm>
        <a:graphic>
          <a:graphicData uri="http://schemas.openxmlformats.org/presentationml/2006/ole">
            <p:oleObj spid="_x0000_s13321" name="Equation" r:id="rId10" imgW="177480" imgH="203040" progId="Equation.DSMT4">
              <p:embed/>
            </p:oleObj>
          </a:graphicData>
        </a:graphic>
      </p:graphicFrame>
      <p:graphicFrame>
        <p:nvGraphicFramePr>
          <p:cNvPr id="13322" name="Object 8"/>
          <p:cNvGraphicFramePr>
            <a:graphicFrameLocks noChangeAspect="1"/>
          </p:cNvGraphicFramePr>
          <p:nvPr/>
        </p:nvGraphicFramePr>
        <p:xfrm>
          <a:off x="3124200" y="2209800"/>
          <a:ext cx="358775" cy="457200"/>
        </p:xfrm>
        <a:graphic>
          <a:graphicData uri="http://schemas.openxmlformats.org/presentationml/2006/ole">
            <p:oleObj spid="_x0000_s13322" name="Equation" r:id="rId11" imgW="139680" imgH="177480" progId="Equation.DSMT4">
              <p:embed/>
            </p:oleObj>
          </a:graphicData>
        </a:graphic>
      </p:graphicFrame>
      <p:sp>
        <p:nvSpPr>
          <p:cNvPr id="13347" name="AutoShape 48"/>
          <p:cNvSpPr>
            <a:spLocks noChangeArrowheads="1"/>
          </p:cNvSpPr>
          <p:nvPr/>
        </p:nvSpPr>
        <p:spPr bwMode="auto">
          <a:xfrm>
            <a:off x="6705600" y="3733800"/>
            <a:ext cx="2438400" cy="1905000"/>
          </a:xfrm>
          <a:prstGeom prst="wedgeRoundRectCallout">
            <a:avLst>
              <a:gd name="adj1" fmla="val -36653"/>
              <a:gd name="adj2" fmla="val -6958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3348" name="Text Box 49"/>
          <p:cNvSpPr txBox="1">
            <a:spLocks noChangeArrowheads="1"/>
          </p:cNvSpPr>
          <p:nvPr/>
        </p:nvSpPr>
        <p:spPr bwMode="auto">
          <a:xfrm>
            <a:off x="6765925" y="4059238"/>
            <a:ext cx="20732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　　は、台集合　　を</a:t>
            </a:r>
            <a:r>
              <a:rPr lang="ja-JP" altLang="en-US">
                <a:solidFill>
                  <a:srgbClr val="FF0000"/>
                </a:solidFill>
              </a:rPr>
              <a:t>カバー</a:t>
            </a:r>
            <a:r>
              <a:rPr lang="ja-JP" altLang="en-US"/>
              <a:t>するという。</a:t>
            </a:r>
          </a:p>
        </p:txBody>
      </p:sp>
      <p:graphicFrame>
        <p:nvGraphicFramePr>
          <p:cNvPr id="13323" name="Object 9"/>
          <p:cNvGraphicFramePr>
            <a:graphicFrameLocks noChangeAspect="1"/>
          </p:cNvGraphicFramePr>
          <p:nvPr/>
        </p:nvGraphicFramePr>
        <p:xfrm>
          <a:off x="7010400" y="4038600"/>
          <a:ext cx="358775" cy="457200"/>
        </p:xfrm>
        <a:graphic>
          <a:graphicData uri="http://schemas.openxmlformats.org/presentationml/2006/ole">
            <p:oleObj spid="_x0000_s13323" name="Equation" r:id="rId12" imgW="139680" imgH="177480" progId="Equation.DSMT4">
              <p:embed/>
            </p:oleObj>
          </a:graphicData>
        </a:graphic>
      </p:graphicFrame>
      <p:graphicFrame>
        <p:nvGraphicFramePr>
          <p:cNvPr id="13324" name="Object 10"/>
          <p:cNvGraphicFramePr>
            <a:graphicFrameLocks noChangeAspect="1"/>
          </p:cNvGraphicFramePr>
          <p:nvPr/>
        </p:nvGraphicFramePr>
        <p:xfrm>
          <a:off x="7239000" y="4495800"/>
          <a:ext cx="290513" cy="312738"/>
        </p:xfrm>
        <a:graphic>
          <a:graphicData uri="http://schemas.openxmlformats.org/presentationml/2006/ole">
            <p:oleObj spid="_x0000_s13324" name="Equation" r:id="rId13" imgW="152280" imgH="164880" progId="Equation.DSMT4">
              <p:embed/>
            </p:oleObj>
          </a:graphicData>
        </a:graphic>
      </p:graphicFrame>
      <p:sp>
        <p:nvSpPr>
          <p:cNvPr id="13349" name="Text Box 54"/>
          <p:cNvSpPr txBox="1">
            <a:spLocks noChangeArrowheads="1"/>
          </p:cNvSpPr>
          <p:nvPr/>
        </p:nvSpPr>
        <p:spPr bwMode="auto">
          <a:xfrm>
            <a:off x="5562600" y="3581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FF6600"/>
                </a:solidFill>
              </a:rPr>
              <a:t>5</a:t>
            </a:r>
          </a:p>
        </p:txBody>
      </p:sp>
      <p:sp>
        <p:nvSpPr>
          <p:cNvPr id="13350" name="Text Box 55"/>
          <p:cNvSpPr txBox="1">
            <a:spLocks noChangeArrowheads="1"/>
          </p:cNvSpPr>
          <p:nvPr/>
        </p:nvSpPr>
        <p:spPr bwMode="auto">
          <a:xfrm>
            <a:off x="5867400" y="4876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008000"/>
                </a:solidFill>
              </a:rPr>
              <a:t>1</a:t>
            </a:r>
          </a:p>
        </p:txBody>
      </p:sp>
      <p:sp>
        <p:nvSpPr>
          <p:cNvPr id="13351" name="Text Box 56"/>
          <p:cNvSpPr txBox="1">
            <a:spLocks noChangeArrowheads="1"/>
          </p:cNvSpPr>
          <p:nvPr/>
        </p:nvSpPr>
        <p:spPr bwMode="auto">
          <a:xfrm>
            <a:off x="6019800" y="5638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FF0066"/>
                </a:solidFill>
              </a:rPr>
              <a:t>2</a:t>
            </a:r>
          </a:p>
        </p:txBody>
      </p:sp>
      <p:sp>
        <p:nvSpPr>
          <p:cNvPr id="13352" name="Text Box 57"/>
          <p:cNvSpPr txBox="1">
            <a:spLocks noChangeArrowheads="1"/>
          </p:cNvSpPr>
          <p:nvPr/>
        </p:nvSpPr>
        <p:spPr bwMode="auto">
          <a:xfrm>
            <a:off x="2438400" y="3733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4</a:t>
            </a:r>
          </a:p>
        </p:txBody>
      </p:sp>
      <p:sp>
        <p:nvSpPr>
          <p:cNvPr id="13353" name="Text Box 58"/>
          <p:cNvSpPr txBox="1">
            <a:spLocks noChangeArrowheads="1"/>
          </p:cNvSpPr>
          <p:nvPr/>
        </p:nvSpPr>
        <p:spPr bwMode="auto">
          <a:xfrm>
            <a:off x="838200" y="4800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FF0000"/>
                </a:solidFill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7DA73A-0448-46E0-86C7-4EBDEDF920FB}" type="slidenum">
              <a:rPr lang="en-US" altLang="ja-JP" smtClean="0"/>
              <a:pPr/>
              <a:t>15</a:t>
            </a:fld>
            <a:endParaRPr lang="en-US" altLang="ja-JP" smtClean="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67818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集合カバーの難しさ</a:t>
            </a:r>
          </a:p>
        </p:txBody>
      </p:sp>
      <p:sp>
        <p:nvSpPr>
          <p:cNvPr id="35844" name="AutoShape 12"/>
          <p:cNvSpPr>
            <a:spLocks noChangeArrowheads="1"/>
          </p:cNvSpPr>
          <p:nvPr/>
        </p:nvSpPr>
        <p:spPr bwMode="auto">
          <a:xfrm>
            <a:off x="533400" y="1219200"/>
            <a:ext cx="6858000" cy="914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845" name="Text Box 16"/>
          <p:cNvSpPr txBox="1">
            <a:spLocks noChangeArrowheads="1"/>
          </p:cNvSpPr>
          <p:nvPr/>
        </p:nvSpPr>
        <p:spPr bwMode="auto">
          <a:xfrm>
            <a:off x="1203325" y="1544638"/>
            <a:ext cx="485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集合カバー問題は、</a:t>
            </a:r>
            <a:r>
              <a:rPr lang="ja-JP" altLang="en-US">
                <a:solidFill>
                  <a:srgbClr val="FF0000"/>
                </a:solidFill>
              </a:rPr>
              <a:t>ＮＰ完全</a:t>
            </a:r>
            <a:r>
              <a:rPr lang="ja-JP" altLang="en-US"/>
              <a:t>である。</a:t>
            </a:r>
          </a:p>
        </p:txBody>
      </p:sp>
      <p:sp>
        <p:nvSpPr>
          <p:cNvPr id="35846" name="Text Box 17"/>
          <p:cNvSpPr txBox="1">
            <a:spLocks noChangeArrowheads="1"/>
          </p:cNvSpPr>
          <p:nvPr/>
        </p:nvSpPr>
        <p:spPr bwMode="auto">
          <a:xfrm>
            <a:off x="1050925" y="2840038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証明略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3ADC45-8809-4E1C-BD88-D377C4D80A4A}" type="slidenum">
              <a:rPr lang="en-US" altLang="ja-JP" smtClean="0"/>
              <a:pPr/>
              <a:t>16</a:t>
            </a:fld>
            <a:endParaRPr lang="en-US" altLang="ja-JP" smtClean="0"/>
          </a:p>
        </p:txBody>
      </p:sp>
      <p:sp>
        <p:nvSpPr>
          <p:cNvPr id="1434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438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集合カバーの整数計画法による定式化</a:t>
            </a:r>
          </a:p>
        </p:txBody>
      </p:sp>
      <p:sp>
        <p:nvSpPr>
          <p:cNvPr id="14345" name="Text Box 3"/>
          <p:cNvSpPr txBox="1">
            <a:spLocks noChangeArrowheads="1"/>
          </p:cNvSpPr>
          <p:nvPr/>
        </p:nvSpPr>
        <p:spPr bwMode="auto">
          <a:xfrm>
            <a:off x="974725" y="10112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/>
          </a:p>
        </p:txBody>
      </p:sp>
      <p:graphicFrame>
        <p:nvGraphicFramePr>
          <p:cNvPr id="14338" name="Object 4"/>
          <p:cNvGraphicFramePr>
            <a:graphicFrameLocks noChangeAspect="1"/>
          </p:cNvGraphicFramePr>
          <p:nvPr/>
        </p:nvGraphicFramePr>
        <p:xfrm>
          <a:off x="2438400" y="762000"/>
          <a:ext cx="1258888" cy="376238"/>
        </p:xfrm>
        <a:graphic>
          <a:graphicData uri="http://schemas.openxmlformats.org/presentationml/2006/ole">
            <p:oleObj spid="_x0000_s14338" name="Equation" r:id="rId3" imgW="723600" imgH="215640" progId="Equation.DSMT4">
              <p:embed/>
            </p:oleObj>
          </a:graphicData>
        </a:graphic>
      </p:graphicFrame>
      <p:sp>
        <p:nvSpPr>
          <p:cNvPr id="14346" name="Text Box 5"/>
          <p:cNvSpPr txBox="1">
            <a:spLocks noChangeArrowheads="1"/>
          </p:cNvSpPr>
          <p:nvPr/>
        </p:nvSpPr>
        <p:spPr bwMode="auto">
          <a:xfrm>
            <a:off x="593725" y="630238"/>
            <a:ext cx="1770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コスト</a:t>
            </a:r>
            <a:r>
              <a:rPr lang="ja-JP" altLang="en-US"/>
              <a:t>関数を</a:t>
            </a:r>
          </a:p>
        </p:txBody>
      </p:sp>
      <p:sp>
        <p:nvSpPr>
          <p:cNvPr id="14347" name="Text Box 6"/>
          <p:cNvSpPr txBox="1">
            <a:spLocks noChangeArrowheads="1"/>
          </p:cNvSpPr>
          <p:nvPr/>
        </p:nvSpPr>
        <p:spPr bwMode="auto">
          <a:xfrm>
            <a:off x="3794125" y="706438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14348" name="AutoShape 7"/>
          <p:cNvSpPr>
            <a:spLocks noChangeArrowheads="1"/>
          </p:cNvSpPr>
          <p:nvPr/>
        </p:nvSpPr>
        <p:spPr bwMode="auto">
          <a:xfrm>
            <a:off x="685800" y="1371600"/>
            <a:ext cx="7162800" cy="37338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49" name="Text Box 8"/>
          <p:cNvSpPr txBox="1">
            <a:spLocks noChangeArrowheads="1"/>
          </p:cNvSpPr>
          <p:nvPr/>
        </p:nvSpPr>
        <p:spPr bwMode="auto">
          <a:xfrm>
            <a:off x="914400" y="16002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目的関数</a:t>
            </a:r>
          </a:p>
        </p:txBody>
      </p:sp>
      <p:graphicFrame>
        <p:nvGraphicFramePr>
          <p:cNvPr id="14339" name="Object 10"/>
          <p:cNvGraphicFramePr>
            <a:graphicFrameLocks noChangeAspect="1"/>
          </p:cNvGraphicFramePr>
          <p:nvPr/>
        </p:nvGraphicFramePr>
        <p:xfrm>
          <a:off x="1295400" y="1981200"/>
          <a:ext cx="990600" cy="536575"/>
        </p:xfrm>
        <a:graphic>
          <a:graphicData uri="http://schemas.openxmlformats.org/presentationml/2006/ole">
            <p:oleObj spid="_x0000_s14339" name="Equation" r:id="rId4" imgW="304560" imgH="164880" progId="Equation.DSMT4">
              <p:embed/>
            </p:oleObj>
          </a:graphicData>
        </a:graphic>
      </p:graphicFrame>
      <p:graphicFrame>
        <p:nvGraphicFramePr>
          <p:cNvPr id="14340" name="Object 11"/>
          <p:cNvGraphicFramePr>
            <a:graphicFrameLocks noChangeAspect="1"/>
          </p:cNvGraphicFramePr>
          <p:nvPr/>
        </p:nvGraphicFramePr>
        <p:xfrm>
          <a:off x="2514600" y="2057400"/>
          <a:ext cx="2671763" cy="849313"/>
        </p:xfrm>
        <a:graphic>
          <a:graphicData uri="http://schemas.openxmlformats.org/presentationml/2006/ole">
            <p:oleObj spid="_x0000_s14340" name="Equation" r:id="rId5" imgW="1143000" imgH="342720" progId="Equation.DSMT4">
              <p:embed/>
            </p:oleObj>
          </a:graphicData>
        </a:graphic>
      </p:graphicFrame>
      <p:sp>
        <p:nvSpPr>
          <p:cNvPr id="14350" name="Text Box 12"/>
          <p:cNvSpPr txBox="1">
            <a:spLocks noChangeArrowheads="1"/>
          </p:cNvSpPr>
          <p:nvPr/>
        </p:nvSpPr>
        <p:spPr bwMode="auto">
          <a:xfrm>
            <a:off x="914400" y="27432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制約条件</a:t>
            </a:r>
          </a:p>
        </p:txBody>
      </p:sp>
      <p:graphicFrame>
        <p:nvGraphicFramePr>
          <p:cNvPr id="14341" name="Object 13"/>
          <p:cNvGraphicFramePr>
            <a:graphicFrameLocks noChangeAspect="1"/>
          </p:cNvGraphicFramePr>
          <p:nvPr/>
        </p:nvGraphicFramePr>
        <p:xfrm>
          <a:off x="1828800" y="3200400"/>
          <a:ext cx="2860675" cy="728663"/>
        </p:xfrm>
        <a:graphic>
          <a:graphicData uri="http://schemas.openxmlformats.org/presentationml/2006/ole">
            <p:oleObj spid="_x0000_s14341" name="Equation" r:id="rId6" imgW="1346040" imgH="342720" progId="Equation.DSMT4">
              <p:embed/>
            </p:oleObj>
          </a:graphicData>
        </a:graphic>
      </p:graphicFrame>
      <p:graphicFrame>
        <p:nvGraphicFramePr>
          <p:cNvPr id="14342" name="Object 14"/>
          <p:cNvGraphicFramePr>
            <a:graphicFrameLocks noChangeAspect="1"/>
          </p:cNvGraphicFramePr>
          <p:nvPr/>
        </p:nvGraphicFramePr>
        <p:xfrm>
          <a:off x="1951038" y="4191000"/>
          <a:ext cx="3336925" cy="614363"/>
        </p:xfrm>
        <a:graphic>
          <a:graphicData uri="http://schemas.openxmlformats.org/presentationml/2006/ole">
            <p:oleObj spid="_x0000_s14342" name="Equation" r:id="rId7" imgW="1384200" imgH="253800" progId="Equation.DSMT4">
              <p:embed/>
            </p:oleObj>
          </a:graphicData>
        </a:graphic>
      </p:graphicFrame>
      <p:sp>
        <p:nvSpPr>
          <p:cNvPr id="14351" name="AutoShape 15"/>
          <p:cNvSpPr>
            <a:spLocks noChangeArrowheads="1"/>
          </p:cNvSpPr>
          <p:nvPr/>
        </p:nvSpPr>
        <p:spPr bwMode="auto">
          <a:xfrm>
            <a:off x="3733800" y="5334000"/>
            <a:ext cx="685800" cy="990600"/>
          </a:xfrm>
          <a:prstGeom prst="downArrow">
            <a:avLst>
              <a:gd name="adj1" fmla="val 50000"/>
              <a:gd name="adj2" fmla="val 3611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4479925" y="5430838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線形緩和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47E183-EC36-4AC9-B85D-C72240DA3335}" type="slidenum">
              <a:rPr lang="en-US" altLang="ja-JP" smtClean="0"/>
              <a:pPr/>
              <a:t>17</a:t>
            </a:fld>
            <a:endParaRPr lang="en-US" altLang="ja-JP" smtClean="0"/>
          </a:p>
        </p:txBody>
      </p:sp>
      <p:sp>
        <p:nvSpPr>
          <p:cNvPr id="15367" name="AutoShape 18"/>
          <p:cNvSpPr>
            <a:spLocks noChangeArrowheads="1"/>
          </p:cNvSpPr>
          <p:nvPr/>
        </p:nvSpPr>
        <p:spPr bwMode="auto">
          <a:xfrm>
            <a:off x="6172200" y="1524000"/>
            <a:ext cx="2438400" cy="1676400"/>
          </a:xfrm>
          <a:prstGeom prst="wedgeRoundRectCallout">
            <a:avLst>
              <a:gd name="adj1" fmla="val -68944"/>
              <a:gd name="adj2" fmla="val 2840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536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438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集合カバーの緩和線形計画法</a:t>
            </a:r>
          </a:p>
        </p:txBody>
      </p:sp>
      <p:sp>
        <p:nvSpPr>
          <p:cNvPr id="15369" name="Text Box 3"/>
          <p:cNvSpPr txBox="1">
            <a:spLocks noChangeArrowheads="1"/>
          </p:cNvSpPr>
          <p:nvPr/>
        </p:nvSpPr>
        <p:spPr bwMode="auto">
          <a:xfrm>
            <a:off x="974725" y="10112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/>
          </a:p>
        </p:txBody>
      </p:sp>
      <p:sp>
        <p:nvSpPr>
          <p:cNvPr id="15370" name="AutoShape 7"/>
          <p:cNvSpPr>
            <a:spLocks noChangeArrowheads="1"/>
          </p:cNvSpPr>
          <p:nvPr/>
        </p:nvSpPr>
        <p:spPr bwMode="auto">
          <a:xfrm>
            <a:off x="685800" y="1371600"/>
            <a:ext cx="5105400" cy="37338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71" name="Text Box 8"/>
          <p:cNvSpPr txBox="1">
            <a:spLocks noChangeArrowheads="1"/>
          </p:cNvSpPr>
          <p:nvPr/>
        </p:nvSpPr>
        <p:spPr bwMode="auto">
          <a:xfrm>
            <a:off x="914400" y="16002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目的関数</a:t>
            </a:r>
          </a:p>
        </p:txBody>
      </p:sp>
      <p:graphicFrame>
        <p:nvGraphicFramePr>
          <p:cNvPr id="15362" name="Object 9"/>
          <p:cNvGraphicFramePr>
            <a:graphicFrameLocks noChangeAspect="1"/>
          </p:cNvGraphicFramePr>
          <p:nvPr/>
        </p:nvGraphicFramePr>
        <p:xfrm>
          <a:off x="1295400" y="1981200"/>
          <a:ext cx="990600" cy="536575"/>
        </p:xfrm>
        <a:graphic>
          <a:graphicData uri="http://schemas.openxmlformats.org/presentationml/2006/ole">
            <p:oleObj spid="_x0000_s15362" name="Equation" r:id="rId3" imgW="304560" imgH="164880" progId="Equation.DSMT4">
              <p:embed/>
            </p:oleObj>
          </a:graphicData>
        </a:graphic>
      </p:graphicFrame>
      <p:graphicFrame>
        <p:nvGraphicFramePr>
          <p:cNvPr id="15363" name="Object 10"/>
          <p:cNvGraphicFramePr>
            <a:graphicFrameLocks noChangeAspect="1"/>
          </p:cNvGraphicFramePr>
          <p:nvPr/>
        </p:nvGraphicFramePr>
        <p:xfrm>
          <a:off x="2514600" y="2057400"/>
          <a:ext cx="2671763" cy="849313"/>
        </p:xfrm>
        <a:graphic>
          <a:graphicData uri="http://schemas.openxmlformats.org/presentationml/2006/ole">
            <p:oleObj spid="_x0000_s15363" name="Equation" r:id="rId4" imgW="1143000" imgH="342720" progId="Equation.DSMT4">
              <p:embed/>
            </p:oleObj>
          </a:graphicData>
        </a:graphic>
      </p:graphicFrame>
      <p:sp>
        <p:nvSpPr>
          <p:cNvPr id="15372" name="Text Box 11"/>
          <p:cNvSpPr txBox="1">
            <a:spLocks noChangeArrowheads="1"/>
          </p:cNvSpPr>
          <p:nvPr/>
        </p:nvSpPr>
        <p:spPr bwMode="auto">
          <a:xfrm>
            <a:off x="914400" y="27432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制約条件</a:t>
            </a:r>
          </a:p>
        </p:txBody>
      </p:sp>
      <p:graphicFrame>
        <p:nvGraphicFramePr>
          <p:cNvPr id="15364" name="Object 12"/>
          <p:cNvGraphicFramePr>
            <a:graphicFrameLocks noChangeAspect="1"/>
          </p:cNvGraphicFramePr>
          <p:nvPr/>
        </p:nvGraphicFramePr>
        <p:xfrm>
          <a:off x="1828800" y="3200400"/>
          <a:ext cx="2860675" cy="728663"/>
        </p:xfrm>
        <a:graphic>
          <a:graphicData uri="http://schemas.openxmlformats.org/presentationml/2006/ole">
            <p:oleObj spid="_x0000_s15364" name="Equation" r:id="rId5" imgW="1346040" imgH="342720" progId="Equation.DSMT4">
              <p:embed/>
            </p:oleObj>
          </a:graphicData>
        </a:graphic>
      </p:graphicFrame>
      <p:graphicFrame>
        <p:nvGraphicFramePr>
          <p:cNvPr id="15365" name="Object 13"/>
          <p:cNvGraphicFramePr>
            <a:graphicFrameLocks noChangeAspect="1"/>
          </p:cNvGraphicFramePr>
          <p:nvPr/>
        </p:nvGraphicFramePr>
        <p:xfrm>
          <a:off x="2211388" y="4191000"/>
          <a:ext cx="2816225" cy="614363"/>
        </p:xfrm>
        <a:graphic>
          <a:graphicData uri="http://schemas.openxmlformats.org/presentationml/2006/ole">
            <p:oleObj spid="_x0000_s15365" name="Equation" r:id="rId6" imgW="1168200" imgH="253800" progId="Equation.DSMT4">
              <p:embed/>
            </p:oleObj>
          </a:graphicData>
        </a:graphic>
      </p:graphicFrame>
      <p:sp>
        <p:nvSpPr>
          <p:cNvPr id="15373" name="Text Box 16"/>
          <p:cNvSpPr txBox="1">
            <a:spLocks noChangeArrowheads="1"/>
          </p:cNvSpPr>
          <p:nvPr/>
        </p:nvSpPr>
        <p:spPr bwMode="auto">
          <a:xfrm>
            <a:off x="6324600" y="1828800"/>
            <a:ext cx="20986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標準形になっている。</a:t>
            </a:r>
          </a:p>
          <a:p>
            <a:r>
              <a:rPr lang="ja-JP" altLang="en-US"/>
              <a:t>少数集合カバー</a:t>
            </a:r>
          </a:p>
        </p:txBody>
      </p:sp>
      <p:sp>
        <p:nvSpPr>
          <p:cNvPr id="15374" name="AutoShape 17"/>
          <p:cNvSpPr>
            <a:spLocks noChangeArrowheads="1"/>
          </p:cNvSpPr>
          <p:nvPr/>
        </p:nvSpPr>
        <p:spPr bwMode="auto">
          <a:xfrm>
            <a:off x="2286000" y="5181600"/>
            <a:ext cx="914400" cy="990600"/>
          </a:xfrm>
          <a:prstGeom prst="downArrow">
            <a:avLst>
              <a:gd name="adj1" fmla="val 50000"/>
              <a:gd name="adj2" fmla="val 270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15375" name="Text Box 19"/>
          <p:cNvSpPr txBox="1">
            <a:spLocks noChangeArrowheads="1"/>
          </p:cNvSpPr>
          <p:nvPr/>
        </p:nvSpPr>
        <p:spPr bwMode="auto">
          <a:xfrm>
            <a:off x="3870325" y="5354638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双対問題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8A76A4-7DCD-4E31-B868-8F764B3541A3}" type="slidenum">
              <a:rPr lang="en-US" altLang="ja-JP" smtClean="0"/>
              <a:pPr/>
              <a:t>18</a:t>
            </a:fld>
            <a:endParaRPr lang="en-US" altLang="ja-JP" smtClean="0"/>
          </a:p>
        </p:txBody>
      </p:sp>
      <p:sp>
        <p:nvSpPr>
          <p:cNvPr id="1639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5438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少数集合カバーの双対問題</a:t>
            </a:r>
          </a:p>
        </p:txBody>
      </p:sp>
      <p:sp>
        <p:nvSpPr>
          <p:cNvPr id="16392" name="Text Box 4"/>
          <p:cNvSpPr txBox="1">
            <a:spLocks noChangeArrowheads="1"/>
          </p:cNvSpPr>
          <p:nvPr/>
        </p:nvSpPr>
        <p:spPr bwMode="auto">
          <a:xfrm>
            <a:off x="974725" y="10112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/>
          </a:p>
        </p:txBody>
      </p:sp>
      <p:sp>
        <p:nvSpPr>
          <p:cNvPr id="16393" name="AutoShape 5"/>
          <p:cNvSpPr>
            <a:spLocks noChangeArrowheads="1"/>
          </p:cNvSpPr>
          <p:nvPr/>
        </p:nvSpPr>
        <p:spPr bwMode="auto">
          <a:xfrm>
            <a:off x="457200" y="1066800"/>
            <a:ext cx="5105400" cy="37338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394" name="Text Box 6"/>
          <p:cNvSpPr txBox="1">
            <a:spLocks noChangeArrowheads="1"/>
          </p:cNvSpPr>
          <p:nvPr/>
        </p:nvSpPr>
        <p:spPr bwMode="auto">
          <a:xfrm>
            <a:off x="685800" y="12954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目的関数</a:t>
            </a:r>
          </a:p>
        </p:txBody>
      </p:sp>
      <p:graphicFrame>
        <p:nvGraphicFramePr>
          <p:cNvPr id="16386" name="Object 7"/>
          <p:cNvGraphicFramePr>
            <a:graphicFrameLocks noChangeAspect="1"/>
          </p:cNvGraphicFramePr>
          <p:nvPr/>
        </p:nvGraphicFramePr>
        <p:xfrm>
          <a:off x="1025525" y="1738313"/>
          <a:ext cx="1073150" cy="412750"/>
        </p:xfrm>
        <a:graphic>
          <a:graphicData uri="http://schemas.openxmlformats.org/presentationml/2006/ole">
            <p:oleObj spid="_x0000_s16386" name="Equation" r:id="rId3" imgW="330120" imgH="126720" progId="Equation.DSMT4">
              <p:embed/>
            </p:oleObj>
          </a:graphicData>
        </a:graphic>
      </p:graphicFrame>
      <p:graphicFrame>
        <p:nvGraphicFramePr>
          <p:cNvPr id="16387" name="Object 8"/>
          <p:cNvGraphicFramePr>
            <a:graphicFrameLocks noChangeAspect="1"/>
          </p:cNvGraphicFramePr>
          <p:nvPr/>
        </p:nvGraphicFramePr>
        <p:xfrm>
          <a:off x="2438400" y="1676400"/>
          <a:ext cx="2166938" cy="849313"/>
        </p:xfrm>
        <a:graphic>
          <a:graphicData uri="http://schemas.openxmlformats.org/presentationml/2006/ole">
            <p:oleObj spid="_x0000_s16387" name="Equation" r:id="rId4" imgW="927000" imgH="342720" progId="Equation.DSMT4">
              <p:embed/>
            </p:oleObj>
          </a:graphicData>
        </a:graphic>
      </p:graphicFrame>
      <p:sp>
        <p:nvSpPr>
          <p:cNvPr id="16395" name="Text Box 9"/>
          <p:cNvSpPr txBox="1">
            <a:spLocks noChangeArrowheads="1"/>
          </p:cNvSpPr>
          <p:nvPr/>
        </p:nvSpPr>
        <p:spPr bwMode="auto">
          <a:xfrm>
            <a:off x="685800" y="24384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制約条件</a:t>
            </a:r>
          </a:p>
        </p:txBody>
      </p:sp>
      <p:graphicFrame>
        <p:nvGraphicFramePr>
          <p:cNvPr id="16388" name="Object 10"/>
          <p:cNvGraphicFramePr>
            <a:graphicFrameLocks noChangeAspect="1"/>
          </p:cNvGraphicFramePr>
          <p:nvPr/>
        </p:nvGraphicFramePr>
        <p:xfrm>
          <a:off x="1384300" y="2895600"/>
          <a:ext cx="3292475" cy="728663"/>
        </p:xfrm>
        <a:graphic>
          <a:graphicData uri="http://schemas.openxmlformats.org/presentationml/2006/ole">
            <p:oleObj spid="_x0000_s16388" name="Equation" r:id="rId5" imgW="1549080" imgH="342720" progId="Equation.DSMT4">
              <p:embed/>
            </p:oleObj>
          </a:graphicData>
        </a:graphic>
      </p:graphicFrame>
      <p:graphicFrame>
        <p:nvGraphicFramePr>
          <p:cNvPr id="16389" name="Object 11"/>
          <p:cNvGraphicFramePr>
            <a:graphicFrameLocks noChangeAspect="1"/>
          </p:cNvGraphicFramePr>
          <p:nvPr/>
        </p:nvGraphicFramePr>
        <p:xfrm>
          <a:off x="1828800" y="3810000"/>
          <a:ext cx="2632075" cy="614363"/>
        </p:xfrm>
        <a:graphic>
          <a:graphicData uri="http://schemas.openxmlformats.org/presentationml/2006/ole">
            <p:oleObj spid="_x0000_s16389" name="Equation" r:id="rId6" imgW="1091880" imgH="253800" progId="Equation.DSMT4">
              <p:embed/>
            </p:oleObj>
          </a:graphicData>
        </a:graphic>
      </p:graphicFrame>
      <p:sp>
        <p:nvSpPr>
          <p:cNvPr id="16396" name="AutoShape 15"/>
          <p:cNvSpPr>
            <a:spLocks noChangeArrowheads="1"/>
          </p:cNvSpPr>
          <p:nvPr/>
        </p:nvSpPr>
        <p:spPr bwMode="auto">
          <a:xfrm>
            <a:off x="5410200" y="1524000"/>
            <a:ext cx="3505200" cy="3733800"/>
          </a:xfrm>
          <a:prstGeom prst="wedgeRoundRectCallout">
            <a:avLst>
              <a:gd name="adj1" fmla="val -65444"/>
              <a:gd name="adj2" fmla="val -897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6397" name="Text Box 16"/>
          <p:cNvSpPr txBox="1">
            <a:spLocks noChangeArrowheads="1"/>
          </p:cNvSpPr>
          <p:nvPr/>
        </p:nvSpPr>
        <p:spPr bwMode="auto">
          <a:xfrm>
            <a:off x="5638800" y="1676400"/>
            <a:ext cx="32766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各要素</a:t>
            </a:r>
            <a:r>
              <a:rPr lang="en-US" altLang="ja-JP"/>
              <a:t>e</a:t>
            </a:r>
            <a:r>
              <a:rPr lang="ja-JP" altLang="en-US"/>
              <a:t>に対応する”物質”を、集合</a:t>
            </a:r>
            <a:r>
              <a:rPr lang="en-US" altLang="ja-JP"/>
              <a:t>S</a:t>
            </a:r>
            <a:r>
              <a:rPr lang="ja-JP" altLang="en-US"/>
              <a:t>に詰め込むことをイメージするとよい。直感的に、各集合</a:t>
            </a:r>
            <a:r>
              <a:rPr lang="en-US" altLang="ja-JP"/>
              <a:t>S</a:t>
            </a:r>
            <a:r>
              <a:rPr lang="ja-JP" altLang="en-US"/>
              <a:t>には、ある一定以上の物質を詰め込むことができない。（この条件を、破ることを、</a:t>
            </a:r>
            <a:r>
              <a:rPr lang="ja-JP" altLang="en-US">
                <a:solidFill>
                  <a:srgbClr val="FF0000"/>
                </a:solidFill>
              </a:rPr>
              <a:t>オーバーパック</a:t>
            </a:r>
            <a:r>
              <a:rPr lang="ja-JP" altLang="en-US"/>
              <a:t>ということがある。）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47FD4D-825C-4921-B366-327938DE825B}" type="slidenum">
              <a:rPr lang="en-US" altLang="ja-JP" smtClean="0"/>
              <a:pPr/>
              <a:t>19</a:t>
            </a:fld>
            <a:endParaRPr lang="en-US" altLang="ja-JP" smtClean="0"/>
          </a:p>
        </p:txBody>
      </p:sp>
      <p:sp>
        <p:nvSpPr>
          <p:cNvPr id="174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関数値の関係</a:t>
            </a:r>
          </a:p>
        </p:txBody>
      </p:sp>
      <p:sp>
        <p:nvSpPr>
          <p:cNvPr id="17415" name="Line 3"/>
          <p:cNvSpPr>
            <a:spLocks noChangeShapeType="1"/>
          </p:cNvSpPr>
          <p:nvPr/>
        </p:nvSpPr>
        <p:spPr bwMode="auto">
          <a:xfrm>
            <a:off x="4038600" y="2133600"/>
            <a:ext cx="0" cy="7620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16" name="Text Box 4"/>
          <p:cNvSpPr txBox="1">
            <a:spLocks noChangeArrowheads="1"/>
          </p:cNvSpPr>
          <p:nvPr/>
        </p:nvSpPr>
        <p:spPr bwMode="auto">
          <a:xfrm>
            <a:off x="1752600" y="9906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66"/>
                </a:solidFill>
              </a:rPr>
              <a:t>少数最適値</a:t>
            </a:r>
          </a:p>
        </p:txBody>
      </p:sp>
      <p:sp>
        <p:nvSpPr>
          <p:cNvPr id="17417" name="AutoShape 5"/>
          <p:cNvSpPr>
            <a:spLocks noChangeArrowheads="1"/>
          </p:cNvSpPr>
          <p:nvPr/>
        </p:nvSpPr>
        <p:spPr bwMode="auto">
          <a:xfrm>
            <a:off x="4191000" y="2667000"/>
            <a:ext cx="3810000" cy="228600"/>
          </a:xfrm>
          <a:prstGeom prst="leftRightArrow">
            <a:avLst>
              <a:gd name="adj1" fmla="val 50000"/>
              <a:gd name="adj2" fmla="val 333333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008000"/>
              </a:solidFill>
            </a:endParaRPr>
          </a:p>
        </p:txBody>
      </p:sp>
      <p:sp>
        <p:nvSpPr>
          <p:cNvPr id="17418" name="Line 6"/>
          <p:cNvSpPr>
            <a:spLocks noChangeShapeType="1"/>
          </p:cNvSpPr>
          <p:nvPr/>
        </p:nvSpPr>
        <p:spPr bwMode="auto">
          <a:xfrm>
            <a:off x="457200" y="2514600"/>
            <a:ext cx="7772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7410" name="Object 7"/>
          <p:cNvGraphicFramePr>
            <a:graphicFrameLocks noChangeAspect="1"/>
          </p:cNvGraphicFramePr>
          <p:nvPr/>
        </p:nvGraphicFramePr>
        <p:xfrm>
          <a:off x="7586663" y="1905000"/>
          <a:ext cx="881062" cy="587375"/>
        </p:xfrm>
        <a:graphic>
          <a:graphicData uri="http://schemas.openxmlformats.org/presentationml/2006/ole">
            <p:oleObj spid="_x0000_s17410" name="Equation" r:id="rId3" imgW="304560" imgH="203040" progId="Equation.DSMT4">
              <p:embed/>
            </p:oleObj>
          </a:graphicData>
        </a:graphic>
      </p:graphicFrame>
      <p:sp>
        <p:nvSpPr>
          <p:cNvPr id="17419" name="Text Box 8"/>
          <p:cNvSpPr txBox="1">
            <a:spLocks noChangeArrowheads="1"/>
          </p:cNvSpPr>
          <p:nvPr/>
        </p:nvSpPr>
        <p:spPr bwMode="auto">
          <a:xfrm>
            <a:off x="4953000" y="2895600"/>
            <a:ext cx="2622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整数主実行可能解</a:t>
            </a:r>
          </a:p>
        </p:txBody>
      </p:sp>
      <p:sp>
        <p:nvSpPr>
          <p:cNvPr id="17420" name="AutoShape 9"/>
          <p:cNvSpPr>
            <a:spLocks noChangeArrowheads="1"/>
          </p:cNvSpPr>
          <p:nvPr/>
        </p:nvSpPr>
        <p:spPr bwMode="auto">
          <a:xfrm>
            <a:off x="1066800" y="3429000"/>
            <a:ext cx="1828800" cy="228600"/>
          </a:xfrm>
          <a:prstGeom prst="leftRightArrow">
            <a:avLst>
              <a:gd name="adj1" fmla="val 50000"/>
              <a:gd name="adj2" fmla="val 16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17421" name="Text Box 11"/>
          <p:cNvSpPr txBox="1">
            <a:spLocks noChangeArrowheads="1"/>
          </p:cNvSpPr>
          <p:nvPr/>
        </p:nvSpPr>
        <p:spPr bwMode="auto">
          <a:xfrm>
            <a:off x="500063" y="1905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17422" name="Text Box 12"/>
          <p:cNvSpPr txBox="1">
            <a:spLocks noChangeArrowheads="1"/>
          </p:cNvSpPr>
          <p:nvPr/>
        </p:nvSpPr>
        <p:spPr bwMode="auto">
          <a:xfrm>
            <a:off x="533400" y="3657600"/>
            <a:ext cx="2317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少数双対可能解</a:t>
            </a:r>
          </a:p>
        </p:txBody>
      </p:sp>
      <p:graphicFrame>
        <p:nvGraphicFramePr>
          <p:cNvPr id="17411" name="Object 13"/>
          <p:cNvGraphicFramePr>
            <a:graphicFrameLocks noChangeAspect="1"/>
          </p:cNvGraphicFramePr>
          <p:nvPr/>
        </p:nvGraphicFramePr>
        <p:xfrm>
          <a:off x="3810000" y="1524000"/>
          <a:ext cx="1101725" cy="477838"/>
        </p:xfrm>
        <a:graphic>
          <a:graphicData uri="http://schemas.openxmlformats.org/presentationml/2006/ole">
            <p:oleObj spid="_x0000_s17411" name="Equation" r:id="rId4" imgW="380880" imgH="164880" progId="Equation.DSMT4">
              <p:embed/>
            </p:oleObj>
          </a:graphicData>
        </a:graphic>
      </p:graphicFrame>
      <p:sp>
        <p:nvSpPr>
          <p:cNvPr id="17423" name="Line 14"/>
          <p:cNvSpPr>
            <a:spLocks noChangeShapeType="1"/>
          </p:cNvSpPr>
          <p:nvPr/>
        </p:nvSpPr>
        <p:spPr bwMode="auto">
          <a:xfrm>
            <a:off x="3048000" y="2133600"/>
            <a:ext cx="0" cy="160020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24" name="Text Box 15"/>
          <p:cNvSpPr txBox="1">
            <a:spLocks noChangeArrowheads="1"/>
          </p:cNvSpPr>
          <p:nvPr/>
        </p:nvSpPr>
        <p:spPr bwMode="auto">
          <a:xfrm>
            <a:off x="3886200" y="10668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整数最適値</a:t>
            </a:r>
          </a:p>
        </p:txBody>
      </p:sp>
      <p:sp>
        <p:nvSpPr>
          <p:cNvPr id="17425" name="AutoShape 16"/>
          <p:cNvSpPr>
            <a:spLocks noChangeArrowheads="1"/>
          </p:cNvSpPr>
          <p:nvPr/>
        </p:nvSpPr>
        <p:spPr bwMode="auto">
          <a:xfrm>
            <a:off x="3124200" y="3352800"/>
            <a:ext cx="5029200" cy="304800"/>
          </a:xfrm>
          <a:prstGeom prst="leftRightArrow">
            <a:avLst>
              <a:gd name="adj1" fmla="val 40620"/>
              <a:gd name="adj2" fmla="val 134368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accent2"/>
              </a:solidFill>
            </a:endParaRPr>
          </a:p>
        </p:txBody>
      </p:sp>
      <p:sp>
        <p:nvSpPr>
          <p:cNvPr id="17426" name="Text Box 17"/>
          <p:cNvSpPr txBox="1">
            <a:spLocks noChangeArrowheads="1"/>
          </p:cNvSpPr>
          <p:nvPr/>
        </p:nvSpPr>
        <p:spPr bwMode="auto">
          <a:xfrm>
            <a:off x="3962400" y="3810000"/>
            <a:ext cx="2622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少数主実行可能解</a:t>
            </a:r>
          </a:p>
        </p:txBody>
      </p:sp>
      <p:graphicFrame>
        <p:nvGraphicFramePr>
          <p:cNvPr id="17412" name="Object 18"/>
          <p:cNvGraphicFramePr>
            <a:graphicFrameLocks noChangeAspect="1"/>
          </p:cNvGraphicFramePr>
          <p:nvPr/>
        </p:nvGraphicFramePr>
        <p:xfrm>
          <a:off x="2438400" y="1447800"/>
          <a:ext cx="1138238" cy="660400"/>
        </p:xfrm>
        <a:graphic>
          <a:graphicData uri="http://schemas.openxmlformats.org/presentationml/2006/ole">
            <p:oleObj spid="_x0000_s17412" name="Equation" r:id="rId5" imgW="393480" imgH="228600" progId="Equation.DSMT4">
              <p:embed/>
            </p:oleObj>
          </a:graphicData>
        </a:graphic>
      </p:graphicFrame>
      <p:sp>
        <p:nvSpPr>
          <p:cNvPr id="17427" name="Line 19"/>
          <p:cNvSpPr>
            <a:spLocks noChangeShapeType="1"/>
          </p:cNvSpPr>
          <p:nvPr/>
        </p:nvSpPr>
        <p:spPr bwMode="auto">
          <a:xfrm>
            <a:off x="990600" y="18288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F2932D-EC78-42DB-BBA3-2EAF0A9B7B0D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1032" name="Text Box 2"/>
          <p:cNvSpPr txBox="1">
            <a:spLocks noChangeArrowheads="1"/>
          </p:cNvSpPr>
          <p:nvPr/>
        </p:nvSpPr>
        <p:spPr bwMode="auto">
          <a:xfrm>
            <a:off x="228600" y="457200"/>
            <a:ext cx="7467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線形計画法の双対の概念を応用した近似アルゴリズムがある。プライマルデュアル法（主双対法）という。</a:t>
            </a:r>
          </a:p>
        </p:txBody>
      </p:sp>
      <p:sp>
        <p:nvSpPr>
          <p:cNvPr id="1033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1219200"/>
            <a:ext cx="67818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１４．１　ＬＰ双対性入門</a:t>
            </a:r>
          </a:p>
        </p:txBody>
      </p:sp>
      <p:graphicFrame>
        <p:nvGraphicFramePr>
          <p:cNvPr id="1026" name="Object 16"/>
          <p:cNvGraphicFramePr>
            <a:graphicFrameLocks noChangeAspect="1"/>
          </p:cNvGraphicFramePr>
          <p:nvPr/>
        </p:nvGraphicFramePr>
        <p:xfrm>
          <a:off x="1371600" y="3200400"/>
          <a:ext cx="1143000" cy="619125"/>
        </p:xfrm>
        <a:graphic>
          <a:graphicData uri="http://schemas.openxmlformats.org/presentationml/2006/ole">
            <p:oleObj spid="_x0000_s1026" name="Equation" r:id="rId3" imgW="304560" imgH="164880" progId="Equation.DSMT4">
              <p:embed/>
            </p:oleObj>
          </a:graphicData>
        </a:graphic>
      </p:graphicFrame>
      <p:graphicFrame>
        <p:nvGraphicFramePr>
          <p:cNvPr id="1027" name="Object 17"/>
          <p:cNvGraphicFramePr>
            <a:graphicFrameLocks noChangeAspect="1"/>
          </p:cNvGraphicFramePr>
          <p:nvPr/>
        </p:nvGraphicFramePr>
        <p:xfrm>
          <a:off x="2743200" y="3298825"/>
          <a:ext cx="4146550" cy="587375"/>
        </p:xfrm>
        <a:graphic>
          <a:graphicData uri="http://schemas.openxmlformats.org/presentationml/2006/ole">
            <p:oleObj spid="_x0000_s1027" name="Equation" r:id="rId4" imgW="1434960" imgH="203040" progId="Equation.DSMT4">
              <p:embed/>
            </p:oleObj>
          </a:graphicData>
        </a:graphic>
      </p:graphicFrame>
      <p:sp>
        <p:nvSpPr>
          <p:cNvPr id="1034" name="Text Box 19"/>
          <p:cNvSpPr txBox="1">
            <a:spLocks noChangeArrowheads="1"/>
          </p:cNvSpPr>
          <p:nvPr/>
        </p:nvSpPr>
        <p:spPr bwMode="auto">
          <a:xfrm>
            <a:off x="533400" y="1828800"/>
            <a:ext cx="5456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まず、次のような線形計画問題を考える。</a:t>
            </a:r>
          </a:p>
        </p:txBody>
      </p:sp>
      <p:sp>
        <p:nvSpPr>
          <p:cNvPr id="1035" name="AutoShape 20"/>
          <p:cNvSpPr>
            <a:spLocks noChangeArrowheads="1"/>
          </p:cNvSpPr>
          <p:nvPr/>
        </p:nvSpPr>
        <p:spPr bwMode="auto">
          <a:xfrm>
            <a:off x="457200" y="2590800"/>
            <a:ext cx="7391400" cy="38100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6" name="Text Box 21"/>
          <p:cNvSpPr txBox="1">
            <a:spLocks noChangeArrowheads="1"/>
          </p:cNvSpPr>
          <p:nvPr/>
        </p:nvSpPr>
        <p:spPr bwMode="auto">
          <a:xfrm>
            <a:off x="990600" y="27432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目的関数</a:t>
            </a:r>
          </a:p>
        </p:txBody>
      </p:sp>
      <p:sp>
        <p:nvSpPr>
          <p:cNvPr id="1037" name="Text Box 22"/>
          <p:cNvSpPr txBox="1">
            <a:spLocks noChangeArrowheads="1"/>
          </p:cNvSpPr>
          <p:nvPr/>
        </p:nvSpPr>
        <p:spPr bwMode="auto">
          <a:xfrm>
            <a:off x="1219200" y="2362200"/>
            <a:ext cx="2230438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問題Ａ（主問題）</a:t>
            </a:r>
          </a:p>
        </p:txBody>
      </p:sp>
      <p:sp>
        <p:nvSpPr>
          <p:cNvPr id="1038" name="Text Box 23"/>
          <p:cNvSpPr txBox="1">
            <a:spLocks noChangeArrowheads="1"/>
          </p:cNvSpPr>
          <p:nvPr/>
        </p:nvSpPr>
        <p:spPr bwMode="auto">
          <a:xfrm>
            <a:off x="990600" y="41148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制約条件</a:t>
            </a:r>
          </a:p>
        </p:txBody>
      </p:sp>
      <p:graphicFrame>
        <p:nvGraphicFramePr>
          <p:cNvPr id="1028" name="Object 24"/>
          <p:cNvGraphicFramePr>
            <a:graphicFrameLocks noChangeAspect="1"/>
          </p:cNvGraphicFramePr>
          <p:nvPr/>
        </p:nvGraphicFramePr>
        <p:xfrm>
          <a:off x="2057400" y="4343400"/>
          <a:ext cx="5283200" cy="771525"/>
        </p:xfrm>
        <a:graphic>
          <a:graphicData uri="http://schemas.openxmlformats.org/presentationml/2006/ole">
            <p:oleObj spid="_x0000_s1028" name="Equation" r:id="rId5" imgW="1828800" imgH="266400" progId="Equation.DSMT4">
              <p:embed/>
            </p:oleObj>
          </a:graphicData>
        </a:graphic>
      </p:graphicFrame>
      <p:graphicFrame>
        <p:nvGraphicFramePr>
          <p:cNvPr id="1029" name="Object 25"/>
          <p:cNvGraphicFramePr>
            <a:graphicFrameLocks noChangeAspect="1"/>
          </p:cNvGraphicFramePr>
          <p:nvPr/>
        </p:nvGraphicFramePr>
        <p:xfrm>
          <a:off x="1828800" y="4876800"/>
          <a:ext cx="5283200" cy="771525"/>
        </p:xfrm>
        <a:graphic>
          <a:graphicData uri="http://schemas.openxmlformats.org/presentationml/2006/ole">
            <p:oleObj spid="_x0000_s1029" name="Equation" r:id="rId6" imgW="1828800" imgH="266400" progId="Equation.DSMT4">
              <p:embed/>
            </p:oleObj>
          </a:graphicData>
        </a:graphic>
      </p:graphicFrame>
      <p:graphicFrame>
        <p:nvGraphicFramePr>
          <p:cNvPr id="1030" name="Object 26"/>
          <p:cNvGraphicFramePr>
            <a:graphicFrameLocks noChangeAspect="1"/>
          </p:cNvGraphicFramePr>
          <p:nvPr/>
        </p:nvGraphicFramePr>
        <p:xfrm>
          <a:off x="2667000" y="5791200"/>
          <a:ext cx="2420938" cy="550863"/>
        </p:xfrm>
        <a:graphic>
          <a:graphicData uri="http://schemas.openxmlformats.org/presentationml/2006/ole">
            <p:oleObj spid="_x0000_s1030" name="Equation" r:id="rId7" imgW="83808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1DEEF4-937A-4DE9-9273-FAE97F5EACA0}" type="slidenum">
              <a:rPr lang="en-US" altLang="ja-JP" smtClean="0"/>
              <a:pPr/>
              <a:t>20</a:t>
            </a:fld>
            <a:endParaRPr lang="en-US" altLang="ja-JP" smtClean="0"/>
          </a:p>
        </p:txBody>
      </p:sp>
      <p:sp>
        <p:nvSpPr>
          <p:cNvPr id="1844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67818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１４．４　集合カバーへのプライマルデュアル法の適用</a:t>
            </a:r>
          </a:p>
        </p:txBody>
      </p:sp>
      <p:sp>
        <p:nvSpPr>
          <p:cNvPr id="18445" name="Text Box 41"/>
          <p:cNvSpPr txBox="1">
            <a:spLocks noChangeArrowheads="1"/>
          </p:cNvSpPr>
          <p:nvPr/>
        </p:nvSpPr>
        <p:spPr bwMode="auto">
          <a:xfrm>
            <a:off x="685800" y="1676400"/>
            <a:ext cx="2373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（１）主相補条件：</a:t>
            </a:r>
          </a:p>
        </p:txBody>
      </p:sp>
      <p:sp>
        <p:nvSpPr>
          <p:cNvPr id="18446" name="Text Box 42"/>
          <p:cNvSpPr txBox="1">
            <a:spLocks noChangeArrowheads="1"/>
          </p:cNvSpPr>
          <p:nvPr/>
        </p:nvSpPr>
        <p:spPr bwMode="auto">
          <a:xfrm>
            <a:off x="2895600" y="1676400"/>
            <a:ext cx="3387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全ての　　　　　に対して、</a:t>
            </a:r>
          </a:p>
        </p:txBody>
      </p:sp>
      <p:graphicFrame>
        <p:nvGraphicFramePr>
          <p:cNvPr id="18434" name="Object 43"/>
          <p:cNvGraphicFramePr>
            <a:graphicFrameLocks noChangeAspect="1"/>
          </p:cNvGraphicFramePr>
          <p:nvPr/>
        </p:nvGraphicFramePr>
        <p:xfrm>
          <a:off x="3775075" y="1752600"/>
          <a:ext cx="998538" cy="377825"/>
        </p:xfrm>
        <a:graphic>
          <a:graphicData uri="http://schemas.openxmlformats.org/presentationml/2006/ole">
            <p:oleObj spid="_x0000_s18434" name="Equation" r:id="rId3" imgW="469800" imgH="177480" progId="Equation.DSMT4">
              <p:embed/>
            </p:oleObj>
          </a:graphicData>
        </a:graphic>
      </p:graphicFrame>
      <p:graphicFrame>
        <p:nvGraphicFramePr>
          <p:cNvPr id="18435" name="Object 44"/>
          <p:cNvGraphicFramePr>
            <a:graphicFrameLocks noChangeAspect="1"/>
          </p:cNvGraphicFramePr>
          <p:nvPr/>
        </p:nvGraphicFramePr>
        <p:xfrm>
          <a:off x="1905000" y="2438400"/>
          <a:ext cx="3886200" cy="728663"/>
        </p:xfrm>
        <a:graphic>
          <a:graphicData uri="http://schemas.openxmlformats.org/presentationml/2006/ole">
            <p:oleObj spid="_x0000_s18435" name="Equation" r:id="rId4" imgW="1828800" imgH="342720" progId="Equation.DSMT4">
              <p:embed/>
            </p:oleObj>
          </a:graphicData>
        </a:graphic>
      </p:graphicFrame>
      <p:sp>
        <p:nvSpPr>
          <p:cNvPr id="18447" name="AutoShape 45"/>
          <p:cNvSpPr>
            <a:spLocks noChangeArrowheads="1"/>
          </p:cNvSpPr>
          <p:nvPr/>
        </p:nvSpPr>
        <p:spPr bwMode="auto">
          <a:xfrm>
            <a:off x="381000" y="1447800"/>
            <a:ext cx="6781800" cy="5105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48" name="AutoShape 46"/>
          <p:cNvSpPr>
            <a:spLocks noChangeArrowheads="1"/>
          </p:cNvSpPr>
          <p:nvPr/>
        </p:nvSpPr>
        <p:spPr bwMode="auto">
          <a:xfrm>
            <a:off x="6705600" y="1295400"/>
            <a:ext cx="2438400" cy="1981200"/>
          </a:xfrm>
          <a:prstGeom prst="wedgeRoundRectCallout">
            <a:avLst>
              <a:gd name="adj1" fmla="val -82486"/>
              <a:gd name="adj2" fmla="val 1546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8449" name="Text Box 47"/>
          <p:cNvSpPr txBox="1">
            <a:spLocks noChangeArrowheads="1"/>
          </p:cNvSpPr>
          <p:nvPr/>
        </p:nvSpPr>
        <p:spPr bwMode="auto">
          <a:xfrm>
            <a:off x="6705600" y="1600200"/>
            <a:ext cx="2133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主相補条件は、</a:t>
            </a:r>
          </a:p>
          <a:p>
            <a:r>
              <a:rPr lang="ja-JP" altLang="en-US"/>
              <a:t>厳密解の条件。</a:t>
            </a:r>
          </a:p>
        </p:txBody>
      </p:sp>
      <p:sp>
        <p:nvSpPr>
          <p:cNvPr id="18450" name="Text Box 48"/>
          <p:cNvSpPr txBox="1">
            <a:spLocks noChangeArrowheads="1"/>
          </p:cNvSpPr>
          <p:nvPr/>
        </p:nvSpPr>
        <p:spPr bwMode="auto">
          <a:xfrm>
            <a:off x="685800" y="3429000"/>
            <a:ext cx="2678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（２）双対相補条件：</a:t>
            </a:r>
          </a:p>
        </p:txBody>
      </p:sp>
      <p:sp>
        <p:nvSpPr>
          <p:cNvPr id="18451" name="Text Box 49"/>
          <p:cNvSpPr txBox="1">
            <a:spLocks noChangeArrowheads="1"/>
          </p:cNvSpPr>
          <p:nvPr/>
        </p:nvSpPr>
        <p:spPr bwMode="auto">
          <a:xfrm>
            <a:off x="838200" y="3810000"/>
            <a:ext cx="6477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　　　に対して、要素　　　　　頻度の最大値を　　　　とする。このとき、</a:t>
            </a:r>
          </a:p>
        </p:txBody>
      </p:sp>
      <p:graphicFrame>
        <p:nvGraphicFramePr>
          <p:cNvPr id="18436" name="Object 50"/>
          <p:cNvGraphicFramePr>
            <a:graphicFrameLocks noChangeAspect="1"/>
          </p:cNvGraphicFramePr>
          <p:nvPr/>
        </p:nvGraphicFramePr>
        <p:xfrm>
          <a:off x="3733800" y="3886200"/>
          <a:ext cx="836613" cy="377825"/>
        </p:xfrm>
        <a:graphic>
          <a:graphicData uri="http://schemas.openxmlformats.org/presentationml/2006/ole">
            <p:oleObj spid="_x0000_s18436" name="Equation" r:id="rId5" imgW="393480" imgH="177480" progId="Equation.DSMT4">
              <p:embed/>
            </p:oleObj>
          </a:graphicData>
        </a:graphic>
      </p:graphicFrame>
      <p:graphicFrame>
        <p:nvGraphicFramePr>
          <p:cNvPr id="18437" name="Object 51"/>
          <p:cNvGraphicFramePr>
            <a:graphicFrameLocks noChangeAspect="1"/>
          </p:cNvGraphicFramePr>
          <p:nvPr/>
        </p:nvGraphicFramePr>
        <p:xfrm>
          <a:off x="1196975" y="5181600"/>
          <a:ext cx="3778250" cy="728663"/>
        </p:xfrm>
        <a:graphic>
          <a:graphicData uri="http://schemas.openxmlformats.org/presentationml/2006/ole">
            <p:oleObj spid="_x0000_s18437" name="Equation" r:id="rId6" imgW="1777680" imgH="342720" progId="Equation.DSMT4">
              <p:embed/>
            </p:oleObj>
          </a:graphicData>
        </a:graphic>
      </p:graphicFrame>
      <p:graphicFrame>
        <p:nvGraphicFramePr>
          <p:cNvPr id="18438" name="Object 52"/>
          <p:cNvGraphicFramePr>
            <a:graphicFrameLocks noChangeAspect="1"/>
          </p:cNvGraphicFramePr>
          <p:nvPr/>
        </p:nvGraphicFramePr>
        <p:xfrm>
          <a:off x="6858000" y="2438400"/>
          <a:ext cx="1828800" cy="595313"/>
        </p:xfrm>
        <a:graphic>
          <a:graphicData uri="http://schemas.openxmlformats.org/presentationml/2006/ole">
            <p:oleObj spid="_x0000_s18438" name="Equation" r:id="rId7" imgW="545760" imgH="177480" progId="Equation.DSMT4">
              <p:embed/>
            </p:oleObj>
          </a:graphicData>
        </a:graphic>
      </p:graphicFrame>
      <p:sp>
        <p:nvSpPr>
          <p:cNvPr id="18452" name="AutoShape 53"/>
          <p:cNvSpPr>
            <a:spLocks noChangeArrowheads="1"/>
          </p:cNvSpPr>
          <p:nvPr/>
        </p:nvSpPr>
        <p:spPr bwMode="auto">
          <a:xfrm>
            <a:off x="6705600" y="4038600"/>
            <a:ext cx="2438400" cy="1981200"/>
          </a:xfrm>
          <a:prstGeom prst="wedgeRoundRectCallout">
            <a:avLst>
              <a:gd name="adj1" fmla="val -105079"/>
              <a:gd name="adj2" fmla="val 2684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8453" name="Text Box 54"/>
          <p:cNvSpPr txBox="1">
            <a:spLocks noChangeArrowheads="1"/>
          </p:cNvSpPr>
          <p:nvPr/>
        </p:nvSpPr>
        <p:spPr bwMode="auto">
          <a:xfrm>
            <a:off x="6705600" y="4273550"/>
            <a:ext cx="2133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双対相補条件が、緩和されている。</a:t>
            </a:r>
          </a:p>
        </p:txBody>
      </p:sp>
      <p:graphicFrame>
        <p:nvGraphicFramePr>
          <p:cNvPr id="18439" name="Object 55"/>
          <p:cNvGraphicFramePr>
            <a:graphicFrameLocks noChangeAspect="1"/>
          </p:cNvGraphicFramePr>
          <p:nvPr/>
        </p:nvGraphicFramePr>
        <p:xfrm>
          <a:off x="6781800" y="5264150"/>
          <a:ext cx="1914525" cy="679450"/>
        </p:xfrm>
        <a:graphic>
          <a:graphicData uri="http://schemas.openxmlformats.org/presentationml/2006/ole">
            <p:oleObj spid="_x0000_s18439" name="Equation" r:id="rId8" imgW="571320" imgH="203040" progId="Equation.DSMT4">
              <p:embed/>
            </p:oleObj>
          </a:graphicData>
        </a:graphic>
      </p:graphicFrame>
      <p:graphicFrame>
        <p:nvGraphicFramePr>
          <p:cNvPr id="18440" name="Object 56"/>
          <p:cNvGraphicFramePr>
            <a:graphicFrameLocks noChangeAspect="1"/>
          </p:cNvGraphicFramePr>
          <p:nvPr/>
        </p:nvGraphicFramePr>
        <p:xfrm>
          <a:off x="838200" y="3886200"/>
          <a:ext cx="998538" cy="377825"/>
        </p:xfrm>
        <a:graphic>
          <a:graphicData uri="http://schemas.openxmlformats.org/presentationml/2006/ole">
            <p:oleObj spid="_x0000_s18440" name="Equation" r:id="rId9" imgW="469800" imgH="177480" progId="Equation.DSMT4">
              <p:embed/>
            </p:oleObj>
          </a:graphicData>
        </a:graphic>
      </p:graphicFrame>
      <p:graphicFrame>
        <p:nvGraphicFramePr>
          <p:cNvPr id="18441" name="Object 57"/>
          <p:cNvGraphicFramePr>
            <a:graphicFrameLocks noChangeAspect="1"/>
          </p:cNvGraphicFramePr>
          <p:nvPr/>
        </p:nvGraphicFramePr>
        <p:xfrm>
          <a:off x="990600" y="4191000"/>
          <a:ext cx="269875" cy="350838"/>
        </p:xfrm>
        <a:graphic>
          <a:graphicData uri="http://schemas.openxmlformats.org/presentationml/2006/ole">
            <p:oleObj spid="_x0000_s18441" name="Equation" r:id="rId10" imgW="126720" imgH="164880" progId="Equation.DSMT4">
              <p:embed/>
            </p:oleObj>
          </a:graphicData>
        </a:graphic>
      </p:graphicFrame>
      <p:sp>
        <p:nvSpPr>
          <p:cNvPr id="18454" name="Text Box 58"/>
          <p:cNvSpPr txBox="1">
            <a:spLocks noChangeArrowheads="1"/>
          </p:cNvSpPr>
          <p:nvPr/>
        </p:nvSpPr>
        <p:spPr bwMode="auto">
          <a:xfrm>
            <a:off x="990600" y="4572000"/>
            <a:ext cx="3387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全ての　　　　　に対して、</a:t>
            </a:r>
          </a:p>
        </p:txBody>
      </p:sp>
      <p:graphicFrame>
        <p:nvGraphicFramePr>
          <p:cNvPr id="18442" name="Object 59"/>
          <p:cNvGraphicFramePr>
            <a:graphicFrameLocks noChangeAspect="1"/>
          </p:cNvGraphicFramePr>
          <p:nvPr/>
        </p:nvGraphicFramePr>
        <p:xfrm>
          <a:off x="2133600" y="4648200"/>
          <a:ext cx="836613" cy="377825"/>
        </p:xfrm>
        <a:graphic>
          <a:graphicData uri="http://schemas.openxmlformats.org/presentationml/2006/ole">
            <p:oleObj spid="_x0000_s18442" name="Equation" r:id="rId11" imgW="393480" imgH="177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6FCE6F-09B7-464C-8B9E-785BEA89759F}" type="slidenum">
              <a:rPr lang="en-US" altLang="ja-JP" smtClean="0"/>
              <a:pPr/>
              <a:t>21</a:t>
            </a:fld>
            <a:endParaRPr lang="en-US" altLang="ja-JP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相補条件の利用</a:t>
            </a:r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609600" y="685800"/>
            <a:ext cx="1471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集合</a:t>
            </a:r>
            <a:r>
              <a:rPr lang="en-US" altLang="ja-JP"/>
              <a:t>S</a:t>
            </a:r>
            <a:r>
              <a:rPr lang="ja-JP" altLang="en-US"/>
              <a:t>は、</a:t>
            </a:r>
          </a:p>
        </p:txBody>
      </p:sp>
      <p:graphicFrame>
        <p:nvGraphicFramePr>
          <p:cNvPr id="19458" name="Object 4"/>
          <p:cNvGraphicFramePr>
            <a:graphicFrameLocks noChangeAspect="1"/>
          </p:cNvGraphicFramePr>
          <p:nvPr/>
        </p:nvGraphicFramePr>
        <p:xfrm>
          <a:off x="1704975" y="1295400"/>
          <a:ext cx="1862138" cy="728663"/>
        </p:xfrm>
        <a:graphic>
          <a:graphicData uri="http://schemas.openxmlformats.org/presentationml/2006/ole">
            <p:oleObj spid="_x0000_s19458" name="Equation" r:id="rId3" imgW="876240" imgH="342720" progId="Equation.DSMT4">
              <p:embed/>
            </p:oleObj>
          </a:graphicData>
        </a:graphic>
      </p:graphicFrame>
      <p:sp>
        <p:nvSpPr>
          <p:cNvPr id="19463" name="Text Box 5"/>
          <p:cNvSpPr txBox="1">
            <a:spLocks noChangeArrowheads="1"/>
          </p:cNvSpPr>
          <p:nvPr/>
        </p:nvSpPr>
        <p:spPr bwMode="auto">
          <a:xfrm>
            <a:off x="790575" y="2112963"/>
            <a:ext cx="431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を満たすとき、</a:t>
            </a:r>
            <a:r>
              <a:rPr lang="ja-JP" altLang="en-US">
                <a:solidFill>
                  <a:srgbClr val="FF0000"/>
                </a:solidFill>
              </a:rPr>
              <a:t>タイト</a:t>
            </a:r>
            <a:r>
              <a:rPr lang="ja-JP" altLang="en-US"/>
              <a:t>と呼ばれる。</a:t>
            </a:r>
          </a:p>
        </p:txBody>
      </p:sp>
      <p:sp>
        <p:nvSpPr>
          <p:cNvPr id="19464" name="Text Box 6"/>
          <p:cNvSpPr txBox="1">
            <a:spLocks noChangeArrowheads="1"/>
          </p:cNvSpPr>
          <p:nvPr/>
        </p:nvSpPr>
        <p:spPr bwMode="auto">
          <a:xfrm>
            <a:off x="762000" y="2590800"/>
            <a:ext cx="73279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主問題の変数は整数性を保ちながら更新する。</a:t>
            </a:r>
          </a:p>
          <a:p>
            <a:r>
              <a:rPr lang="ja-JP" altLang="en-US"/>
              <a:t>しかも、タイトな集合のみから集合を集合カバーに選ぶ。</a:t>
            </a:r>
          </a:p>
        </p:txBody>
      </p:sp>
      <p:sp>
        <p:nvSpPr>
          <p:cNvPr id="19465" name="Text Box 7"/>
          <p:cNvSpPr txBox="1">
            <a:spLocks noChangeArrowheads="1"/>
          </p:cNvSpPr>
          <p:nvPr/>
        </p:nvSpPr>
        <p:spPr bwMode="auto">
          <a:xfrm>
            <a:off x="762000" y="3886200"/>
            <a:ext cx="6873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双対変数の値が非零要素のみ、　　　個までの集合でカバーされる。</a:t>
            </a:r>
          </a:p>
        </p:txBody>
      </p:sp>
      <p:graphicFrame>
        <p:nvGraphicFramePr>
          <p:cNvPr id="19459" name="Object 8"/>
          <p:cNvGraphicFramePr>
            <a:graphicFrameLocks noChangeAspect="1"/>
          </p:cNvGraphicFramePr>
          <p:nvPr/>
        </p:nvGraphicFramePr>
        <p:xfrm>
          <a:off x="5105400" y="3810000"/>
          <a:ext cx="468313" cy="609600"/>
        </p:xfrm>
        <a:graphic>
          <a:graphicData uri="http://schemas.openxmlformats.org/presentationml/2006/ole">
            <p:oleObj spid="_x0000_s19459" name="Equation" r:id="rId4" imgW="12672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698591-0135-4AB5-86B5-634DBEAA23FC}" type="slidenum">
              <a:rPr lang="en-US" altLang="ja-JP" smtClean="0"/>
              <a:pPr/>
              <a:t>22</a:t>
            </a:fld>
            <a:endParaRPr lang="en-US" altLang="ja-JP" smtClean="0"/>
          </a:p>
        </p:txBody>
      </p:sp>
      <p:sp>
        <p:nvSpPr>
          <p:cNvPr id="20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アルゴリズム</a:t>
            </a:r>
          </a:p>
        </p:txBody>
      </p:sp>
      <p:sp>
        <p:nvSpPr>
          <p:cNvPr id="20491" name="AutoShape 3"/>
          <p:cNvSpPr>
            <a:spLocks noChangeArrowheads="1"/>
          </p:cNvSpPr>
          <p:nvPr/>
        </p:nvSpPr>
        <p:spPr bwMode="auto">
          <a:xfrm>
            <a:off x="838200" y="1143000"/>
            <a:ext cx="7696200" cy="5105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0492" name="Text Box 6"/>
          <p:cNvSpPr txBox="1">
            <a:spLocks noChangeArrowheads="1"/>
          </p:cNvSpPr>
          <p:nvPr/>
        </p:nvSpPr>
        <p:spPr bwMode="auto">
          <a:xfrm>
            <a:off x="2057400" y="838200"/>
            <a:ext cx="326866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集合カバー（近似率　　）</a:t>
            </a:r>
          </a:p>
        </p:txBody>
      </p:sp>
      <p:graphicFrame>
        <p:nvGraphicFramePr>
          <p:cNvPr id="20482" name="Object 7"/>
          <p:cNvGraphicFramePr>
            <a:graphicFrameLocks noChangeAspect="1"/>
          </p:cNvGraphicFramePr>
          <p:nvPr/>
        </p:nvGraphicFramePr>
        <p:xfrm>
          <a:off x="4648200" y="762000"/>
          <a:ext cx="409575" cy="533400"/>
        </p:xfrm>
        <a:graphic>
          <a:graphicData uri="http://schemas.openxmlformats.org/presentationml/2006/ole">
            <p:oleObj spid="_x0000_s20482" name="Equation" r:id="rId3" imgW="126720" imgH="164880" progId="Equation.DSMT4">
              <p:embed/>
            </p:oleObj>
          </a:graphicData>
        </a:graphic>
      </p:graphicFrame>
      <p:sp>
        <p:nvSpPr>
          <p:cNvPr id="20493" name="Text Box 8"/>
          <p:cNvSpPr txBox="1">
            <a:spLocks noChangeArrowheads="1"/>
          </p:cNvSpPr>
          <p:nvPr/>
        </p:nvSpPr>
        <p:spPr bwMode="auto">
          <a:xfrm>
            <a:off x="990600" y="1658938"/>
            <a:ext cx="1814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１．（初期化）</a:t>
            </a:r>
          </a:p>
        </p:txBody>
      </p:sp>
      <p:graphicFrame>
        <p:nvGraphicFramePr>
          <p:cNvPr id="20483" name="Object 9"/>
          <p:cNvGraphicFramePr>
            <a:graphicFrameLocks noChangeAspect="1"/>
          </p:cNvGraphicFramePr>
          <p:nvPr/>
        </p:nvGraphicFramePr>
        <p:xfrm>
          <a:off x="2794000" y="1600200"/>
          <a:ext cx="2616200" cy="515938"/>
        </p:xfrm>
        <a:graphic>
          <a:graphicData uri="http://schemas.openxmlformats.org/presentationml/2006/ole">
            <p:oleObj spid="_x0000_s20483" name="Equation" r:id="rId4" imgW="965160" imgH="190440" progId="Equation.DSMT4">
              <p:embed/>
            </p:oleObj>
          </a:graphicData>
        </a:graphic>
      </p:graphicFrame>
      <p:sp>
        <p:nvSpPr>
          <p:cNvPr id="20494" name="Text Box 10"/>
          <p:cNvSpPr txBox="1">
            <a:spLocks noChangeArrowheads="1"/>
          </p:cNvSpPr>
          <p:nvPr/>
        </p:nvSpPr>
        <p:spPr bwMode="auto">
          <a:xfrm>
            <a:off x="990600" y="2268538"/>
            <a:ext cx="7088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２．すべての要素がカバーされるまで以下を繰り返す。</a:t>
            </a:r>
          </a:p>
        </p:txBody>
      </p:sp>
      <p:sp>
        <p:nvSpPr>
          <p:cNvPr id="20495" name="Text Box 14"/>
          <p:cNvSpPr txBox="1">
            <a:spLocks noChangeArrowheads="1"/>
          </p:cNvSpPr>
          <p:nvPr/>
        </p:nvSpPr>
        <p:spPr bwMode="auto">
          <a:xfrm>
            <a:off x="1676400" y="2819400"/>
            <a:ext cx="6477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２．１：カバーされていない要素を１つ選び　　とし、</a:t>
            </a:r>
          </a:p>
          <a:p>
            <a:r>
              <a:rPr lang="ja-JP" altLang="en-US"/>
              <a:t>　を含むどれかの集合がタイトになるまで　　　の値を増加する；</a:t>
            </a:r>
          </a:p>
        </p:txBody>
      </p:sp>
      <p:sp>
        <p:nvSpPr>
          <p:cNvPr id="20496" name="Text Box 15"/>
          <p:cNvSpPr txBox="1">
            <a:spLocks noChangeArrowheads="1"/>
          </p:cNvSpPr>
          <p:nvPr/>
        </p:nvSpPr>
        <p:spPr bwMode="auto">
          <a:xfrm>
            <a:off x="1676400" y="4038600"/>
            <a:ext cx="6477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２．２：タイトな集合をすべてカバーに選んで、</a:t>
            </a:r>
          </a:p>
          <a:p>
            <a:r>
              <a:rPr lang="ja-JP" altLang="en-US"/>
              <a:t>　　　を更新する；</a:t>
            </a:r>
          </a:p>
        </p:txBody>
      </p:sp>
      <p:sp>
        <p:nvSpPr>
          <p:cNvPr id="20497" name="Text Box 16"/>
          <p:cNvSpPr txBox="1">
            <a:spLocks noChangeArrowheads="1"/>
          </p:cNvSpPr>
          <p:nvPr/>
        </p:nvSpPr>
        <p:spPr bwMode="auto">
          <a:xfrm>
            <a:off x="1752600" y="4800600"/>
            <a:ext cx="6477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２．３：これらの集合に含まれている要素は、カバーされているとする。</a:t>
            </a:r>
          </a:p>
        </p:txBody>
      </p:sp>
      <p:sp>
        <p:nvSpPr>
          <p:cNvPr id="20498" name="Text Box 18"/>
          <p:cNvSpPr txBox="1">
            <a:spLocks noChangeArrowheads="1"/>
          </p:cNvSpPr>
          <p:nvPr/>
        </p:nvSpPr>
        <p:spPr bwMode="auto">
          <a:xfrm>
            <a:off x="1143000" y="5562600"/>
            <a:ext cx="4832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３．集合カバーとして　　を出力する。</a:t>
            </a:r>
          </a:p>
        </p:txBody>
      </p:sp>
      <p:graphicFrame>
        <p:nvGraphicFramePr>
          <p:cNvPr id="20484" name="Object 19"/>
          <p:cNvGraphicFramePr>
            <a:graphicFrameLocks noChangeAspect="1"/>
          </p:cNvGraphicFramePr>
          <p:nvPr/>
        </p:nvGraphicFramePr>
        <p:xfrm>
          <a:off x="1905000" y="4495800"/>
          <a:ext cx="377825" cy="344488"/>
        </p:xfrm>
        <a:graphic>
          <a:graphicData uri="http://schemas.openxmlformats.org/presentationml/2006/ole">
            <p:oleObj spid="_x0000_s20484" name="Equation" r:id="rId5" imgW="139680" imgH="126720" progId="Equation.DSMT4">
              <p:embed/>
            </p:oleObj>
          </a:graphicData>
        </a:graphic>
      </p:graphicFrame>
      <p:graphicFrame>
        <p:nvGraphicFramePr>
          <p:cNvPr id="20485" name="Object 20"/>
          <p:cNvGraphicFramePr>
            <a:graphicFrameLocks noChangeAspect="1"/>
          </p:cNvGraphicFramePr>
          <p:nvPr/>
        </p:nvGraphicFramePr>
        <p:xfrm>
          <a:off x="3810000" y="5638800"/>
          <a:ext cx="377825" cy="344488"/>
        </p:xfrm>
        <a:graphic>
          <a:graphicData uri="http://schemas.openxmlformats.org/presentationml/2006/ole">
            <p:oleObj spid="_x0000_s20485" name="Equation" r:id="rId6" imgW="139680" imgH="126720" progId="Equation.DSMT4">
              <p:embed/>
            </p:oleObj>
          </a:graphicData>
        </a:graphic>
      </p:graphicFrame>
      <p:graphicFrame>
        <p:nvGraphicFramePr>
          <p:cNvPr id="20486" name="Object 21"/>
          <p:cNvGraphicFramePr>
            <a:graphicFrameLocks noChangeAspect="1"/>
          </p:cNvGraphicFramePr>
          <p:nvPr/>
        </p:nvGraphicFramePr>
        <p:xfrm>
          <a:off x="7010400" y="2895600"/>
          <a:ext cx="307975" cy="344488"/>
        </p:xfrm>
        <a:graphic>
          <a:graphicData uri="http://schemas.openxmlformats.org/presentationml/2006/ole">
            <p:oleObj spid="_x0000_s20486" name="Equation" r:id="rId7" imgW="114120" imgH="126720" progId="Equation.DSMT4">
              <p:embed/>
            </p:oleObj>
          </a:graphicData>
        </a:graphic>
      </p:graphicFrame>
      <p:graphicFrame>
        <p:nvGraphicFramePr>
          <p:cNvPr id="20487" name="Object 22"/>
          <p:cNvGraphicFramePr>
            <a:graphicFrameLocks noChangeAspect="1"/>
          </p:cNvGraphicFramePr>
          <p:nvPr/>
        </p:nvGraphicFramePr>
        <p:xfrm>
          <a:off x="1600200" y="3276600"/>
          <a:ext cx="307975" cy="344488"/>
        </p:xfrm>
        <a:graphic>
          <a:graphicData uri="http://schemas.openxmlformats.org/presentationml/2006/ole">
            <p:oleObj spid="_x0000_s20487" name="Equation" r:id="rId8" imgW="114120" imgH="126720" progId="Equation.DSMT4">
              <p:embed/>
            </p:oleObj>
          </a:graphicData>
        </a:graphic>
      </p:graphicFrame>
      <p:graphicFrame>
        <p:nvGraphicFramePr>
          <p:cNvPr id="20488" name="Object 23"/>
          <p:cNvGraphicFramePr>
            <a:graphicFrameLocks noChangeAspect="1"/>
          </p:cNvGraphicFramePr>
          <p:nvPr/>
        </p:nvGraphicFramePr>
        <p:xfrm>
          <a:off x="7035800" y="3225800"/>
          <a:ext cx="411163" cy="447675"/>
        </p:xfrm>
        <a:graphic>
          <a:graphicData uri="http://schemas.openxmlformats.org/presentationml/2006/ole">
            <p:oleObj spid="_x0000_s20488" name="Equation" r:id="rId9" imgW="15228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2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DF83B5-E159-48CC-99C7-F2A12A7E8B31}" type="slidenum">
              <a:rPr lang="en-US" altLang="ja-JP" smtClean="0"/>
              <a:pPr/>
              <a:t>23</a:t>
            </a:fld>
            <a:endParaRPr lang="en-US" altLang="ja-JP" smtClean="0"/>
          </a:p>
        </p:txBody>
      </p:sp>
      <p:sp>
        <p:nvSpPr>
          <p:cNvPr id="2152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67818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アルゴリズムの動作例１</a:t>
            </a:r>
          </a:p>
        </p:txBody>
      </p:sp>
      <p:sp>
        <p:nvSpPr>
          <p:cNvPr id="21527" name="AutoShape 7"/>
          <p:cNvSpPr>
            <a:spLocks noChangeArrowheads="1"/>
          </p:cNvSpPr>
          <p:nvPr/>
        </p:nvSpPr>
        <p:spPr bwMode="auto">
          <a:xfrm>
            <a:off x="304800" y="762000"/>
            <a:ext cx="6096000" cy="25146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528" name="Oval 8"/>
          <p:cNvSpPr>
            <a:spLocks noChangeArrowheads="1"/>
          </p:cNvSpPr>
          <p:nvPr/>
        </p:nvSpPr>
        <p:spPr bwMode="auto">
          <a:xfrm>
            <a:off x="1447800" y="1524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529" name="Oval 9"/>
          <p:cNvSpPr>
            <a:spLocks noChangeArrowheads="1"/>
          </p:cNvSpPr>
          <p:nvPr/>
        </p:nvSpPr>
        <p:spPr bwMode="auto">
          <a:xfrm>
            <a:off x="3048000" y="1524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530" name="Oval 10"/>
          <p:cNvSpPr>
            <a:spLocks noChangeArrowheads="1"/>
          </p:cNvSpPr>
          <p:nvPr/>
        </p:nvSpPr>
        <p:spPr bwMode="auto">
          <a:xfrm>
            <a:off x="4648200" y="1524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531" name="Oval 11"/>
          <p:cNvSpPr>
            <a:spLocks noChangeArrowheads="1"/>
          </p:cNvSpPr>
          <p:nvPr/>
        </p:nvSpPr>
        <p:spPr bwMode="auto">
          <a:xfrm>
            <a:off x="1447800" y="2514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532" name="Oval 12"/>
          <p:cNvSpPr>
            <a:spLocks noChangeArrowheads="1"/>
          </p:cNvSpPr>
          <p:nvPr/>
        </p:nvSpPr>
        <p:spPr bwMode="auto">
          <a:xfrm>
            <a:off x="3124200" y="2438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533" name="Oval 13"/>
          <p:cNvSpPr>
            <a:spLocks noChangeArrowheads="1"/>
          </p:cNvSpPr>
          <p:nvPr/>
        </p:nvSpPr>
        <p:spPr bwMode="auto">
          <a:xfrm>
            <a:off x="4648200" y="2438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534" name="Text Box 14"/>
          <p:cNvSpPr txBox="1">
            <a:spLocks noChangeArrowheads="1"/>
          </p:cNvSpPr>
          <p:nvPr/>
        </p:nvSpPr>
        <p:spPr bwMode="auto">
          <a:xfrm>
            <a:off x="457200" y="533400"/>
            <a:ext cx="428625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Ｕ</a:t>
            </a:r>
          </a:p>
        </p:txBody>
      </p:sp>
      <p:sp>
        <p:nvSpPr>
          <p:cNvPr id="21535" name="Text Box 15"/>
          <p:cNvSpPr txBox="1">
            <a:spLocks noChangeArrowheads="1"/>
          </p:cNvSpPr>
          <p:nvPr/>
        </p:nvSpPr>
        <p:spPr bwMode="auto">
          <a:xfrm>
            <a:off x="1066800" y="14478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１</a:t>
            </a:r>
          </a:p>
        </p:txBody>
      </p:sp>
      <p:sp>
        <p:nvSpPr>
          <p:cNvPr id="21536" name="Text Box 16"/>
          <p:cNvSpPr txBox="1">
            <a:spLocks noChangeArrowheads="1"/>
          </p:cNvSpPr>
          <p:nvPr/>
        </p:nvSpPr>
        <p:spPr bwMode="auto">
          <a:xfrm>
            <a:off x="3505200" y="14478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２</a:t>
            </a:r>
          </a:p>
        </p:txBody>
      </p:sp>
      <p:sp>
        <p:nvSpPr>
          <p:cNvPr id="21537" name="Text Box 17"/>
          <p:cNvSpPr txBox="1">
            <a:spLocks noChangeArrowheads="1"/>
          </p:cNvSpPr>
          <p:nvPr/>
        </p:nvSpPr>
        <p:spPr bwMode="auto">
          <a:xfrm>
            <a:off x="5029200" y="14478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３</a:t>
            </a:r>
          </a:p>
        </p:txBody>
      </p:sp>
      <p:sp>
        <p:nvSpPr>
          <p:cNvPr id="21538" name="Text Box 18"/>
          <p:cNvSpPr txBox="1">
            <a:spLocks noChangeArrowheads="1"/>
          </p:cNvSpPr>
          <p:nvPr/>
        </p:nvSpPr>
        <p:spPr bwMode="auto">
          <a:xfrm>
            <a:off x="1828800" y="24384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４</a:t>
            </a:r>
          </a:p>
        </p:txBody>
      </p:sp>
      <p:sp>
        <p:nvSpPr>
          <p:cNvPr id="21539" name="Text Box 19"/>
          <p:cNvSpPr txBox="1">
            <a:spLocks noChangeArrowheads="1"/>
          </p:cNvSpPr>
          <p:nvPr/>
        </p:nvSpPr>
        <p:spPr bwMode="auto">
          <a:xfrm>
            <a:off x="3505200" y="23622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５</a:t>
            </a:r>
          </a:p>
        </p:txBody>
      </p:sp>
      <p:sp>
        <p:nvSpPr>
          <p:cNvPr id="21540" name="Text Box 20"/>
          <p:cNvSpPr txBox="1">
            <a:spLocks noChangeArrowheads="1"/>
          </p:cNvSpPr>
          <p:nvPr/>
        </p:nvSpPr>
        <p:spPr bwMode="auto">
          <a:xfrm>
            <a:off x="5029200" y="24384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６</a:t>
            </a:r>
          </a:p>
        </p:txBody>
      </p:sp>
      <p:sp>
        <p:nvSpPr>
          <p:cNvPr id="21541" name="AutoShape 21"/>
          <p:cNvSpPr>
            <a:spLocks noChangeArrowheads="1"/>
          </p:cNvSpPr>
          <p:nvPr/>
        </p:nvSpPr>
        <p:spPr bwMode="auto">
          <a:xfrm>
            <a:off x="1066800" y="1295400"/>
            <a:ext cx="4419600" cy="6858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542" name="AutoShape 22"/>
          <p:cNvSpPr>
            <a:spLocks noChangeArrowheads="1"/>
          </p:cNvSpPr>
          <p:nvPr/>
        </p:nvSpPr>
        <p:spPr bwMode="auto">
          <a:xfrm>
            <a:off x="990600" y="914400"/>
            <a:ext cx="3429000" cy="1981200"/>
          </a:xfrm>
          <a:prstGeom prst="rtTriangl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543" name="Oval 23"/>
          <p:cNvSpPr>
            <a:spLocks noChangeArrowheads="1"/>
          </p:cNvSpPr>
          <p:nvPr/>
        </p:nvSpPr>
        <p:spPr bwMode="auto">
          <a:xfrm>
            <a:off x="4495800" y="1219200"/>
            <a:ext cx="1066800" cy="1828800"/>
          </a:xfrm>
          <a:prstGeom prst="ellips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544" name="AutoShape 24"/>
          <p:cNvSpPr>
            <a:spLocks noChangeArrowheads="1"/>
          </p:cNvSpPr>
          <p:nvPr/>
        </p:nvSpPr>
        <p:spPr bwMode="auto">
          <a:xfrm>
            <a:off x="914400" y="1066800"/>
            <a:ext cx="4800600" cy="1981200"/>
          </a:xfrm>
          <a:prstGeom prst="parallelogram">
            <a:avLst>
              <a:gd name="adj" fmla="val 100165"/>
            </a:avLst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545" name="Oval 25"/>
          <p:cNvSpPr>
            <a:spLocks noChangeArrowheads="1"/>
          </p:cNvSpPr>
          <p:nvPr/>
        </p:nvSpPr>
        <p:spPr bwMode="auto">
          <a:xfrm>
            <a:off x="2590800" y="2133600"/>
            <a:ext cx="2971800" cy="1066800"/>
          </a:xfrm>
          <a:prstGeom prst="ellips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1506" name="Object 26"/>
          <p:cNvGraphicFramePr>
            <a:graphicFrameLocks noChangeAspect="1"/>
          </p:cNvGraphicFramePr>
          <p:nvPr/>
        </p:nvGraphicFramePr>
        <p:xfrm>
          <a:off x="1828800" y="838200"/>
          <a:ext cx="387350" cy="476250"/>
        </p:xfrm>
        <a:graphic>
          <a:graphicData uri="http://schemas.openxmlformats.org/presentationml/2006/ole">
            <p:oleObj spid="_x0000_s21506" name="Equation" r:id="rId3" imgW="164880" imgH="203040" progId="Equation.DSMT4">
              <p:embed/>
            </p:oleObj>
          </a:graphicData>
        </a:graphic>
      </p:graphicFrame>
      <p:graphicFrame>
        <p:nvGraphicFramePr>
          <p:cNvPr id="21507" name="Object 27"/>
          <p:cNvGraphicFramePr>
            <a:graphicFrameLocks noChangeAspect="1"/>
          </p:cNvGraphicFramePr>
          <p:nvPr/>
        </p:nvGraphicFramePr>
        <p:xfrm>
          <a:off x="533400" y="1295400"/>
          <a:ext cx="417513" cy="476250"/>
        </p:xfrm>
        <a:graphic>
          <a:graphicData uri="http://schemas.openxmlformats.org/presentationml/2006/ole">
            <p:oleObj spid="_x0000_s21507" name="Equation" r:id="rId4" imgW="177480" imgH="203040" progId="Equation.DSMT4">
              <p:embed/>
            </p:oleObj>
          </a:graphicData>
        </a:graphic>
      </p:graphicFrame>
      <p:graphicFrame>
        <p:nvGraphicFramePr>
          <p:cNvPr id="21508" name="Object 28"/>
          <p:cNvGraphicFramePr>
            <a:graphicFrameLocks noChangeAspect="1"/>
          </p:cNvGraphicFramePr>
          <p:nvPr/>
        </p:nvGraphicFramePr>
        <p:xfrm>
          <a:off x="5562600" y="1600200"/>
          <a:ext cx="417513" cy="476250"/>
        </p:xfrm>
        <a:graphic>
          <a:graphicData uri="http://schemas.openxmlformats.org/presentationml/2006/ole">
            <p:oleObj spid="_x0000_s21508" name="Equation" r:id="rId5" imgW="177480" imgH="203040" progId="Equation.DSMT4">
              <p:embed/>
            </p:oleObj>
          </a:graphicData>
        </a:graphic>
      </p:graphicFrame>
      <p:graphicFrame>
        <p:nvGraphicFramePr>
          <p:cNvPr id="21509" name="Object 29"/>
          <p:cNvGraphicFramePr>
            <a:graphicFrameLocks noChangeAspect="1"/>
          </p:cNvGraphicFramePr>
          <p:nvPr/>
        </p:nvGraphicFramePr>
        <p:xfrm>
          <a:off x="5410200" y="2743200"/>
          <a:ext cx="417513" cy="476250"/>
        </p:xfrm>
        <a:graphic>
          <a:graphicData uri="http://schemas.openxmlformats.org/presentationml/2006/ole">
            <p:oleObj spid="_x0000_s21509" name="Equation" r:id="rId6" imgW="177480" imgH="203040" progId="Equation.DSMT4">
              <p:embed/>
            </p:oleObj>
          </a:graphicData>
        </a:graphic>
      </p:graphicFrame>
      <p:graphicFrame>
        <p:nvGraphicFramePr>
          <p:cNvPr id="21510" name="Object 30"/>
          <p:cNvGraphicFramePr>
            <a:graphicFrameLocks noChangeAspect="1"/>
          </p:cNvGraphicFramePr>
          <p:nvPr/>
        </p:nvGraphicFramePr>
        <p:xfrm>
          <a:off x="5791200" y="914400"/>
          <a:ext cx="417513" cy="476250"/>
        </p:xfrm>
        <a:graphic>
          <a:graphicData uri="http://schemas.openxmlformats.org/presentationml/2006/ole">
            <p:oleObj spid="_x0000_s21510" name="Equation" r:id="rId7" imgW="177480" imgH="203040" progId="Equation.DSMT4">
              <p:embed/>
            </p:oleObj>
          </a:graphicData>
        </a:graphic>
      </p:graphicFrame>
      <p:sp>
        <p:nvSpPr>
          <p:cNvPr id="21546" name="Text Box 36"/>
          <p:cNvSpPr txBox="1">
            <a:spLocks noChangeArrowheads="1"/>
          </p:cNvSpPr>
          <p:nvPr/>
        </p:nvSpPr>
        <p:spPr bwMode="auto">
          <a:xfrm>
            <a:off x="5334000" y="685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FF6600"/>
                </a:solidFill>
              </a:rPr>
              <a:t>5</a:t>
            </a:r>
          </a:p>
        </p:txBody>
      </p:sp>
      <p:sp>
        <p:nvSpPr>
          <p:cNvPr id="21547" name="Text Box 37"/>
          <p:cNvSpPr txBox="1">
            <a:spLocks noChangeArrowheads="1"/>
          </p:cNvSpPr>
          <p:nvPr/>
        </p:nvSpPr>
        <p:spPr bwMode="auto">
          <a:xfrm>
            <a:off x="5638800" y="1981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008000"/>
                </a:solidFill>
              </a:rPr>
              <a:t>1</a:t>
            </a:r>
          </a:p>
        </p:txBody>
      </p:sp>
      <p:sp>
        <p:nvSpPr>
          <p:cNvPr id="21548" name="Text Box 38"/>
          <p:cNvSpPr txBox="1">
            <a:spLocks noChangeArrowheads="1"/>
          </p:cNvSpPr>
          <p:nvPr/>
        </p:nvSpPr>
        <p:spPr bwMode="auto">
          <a:xfrm>
            <a:off x="5791200" y="2743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FF0066"/>
                </a:solidFill>
              </a:rPr>
              <a:t>2</a:t>
            </a:r>
          </a:p>
        </p:txBody>
      </p:sp>
      <p:sp>
        <p:nvSpPr>
          <p:cNvPr id="21549" name="Text Box 39"/>
          <p:cNvSpPr txBox="1">
            <a:spLocks noChangeArrowheads="1"/>
          </p:cNvSpPr>
          <p:nvPr/>
        </p:nvSpPr>
        <p:spPr bwMode="auto">
          <a:xfrm>
            <a:off x="2209800" y="838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4</a:t>
            </a:r>
          </a:p>
        </p:txBody>
      </p:sp>
      <p:sp>
        <p:nvSpPr>
          <p:cNvPr id="21550" name="Text Box 40"/>
          <p:cNvSpPr txBox="1">
            <a:spLocks noChangeArrowheads="1"/>
          </p:cNvSpPr>
          <p:nvPr/>
        </p:nvSpPr>
        <p:spPr bwMode="auto">
          <a:xfrm>
            <a:off x="609600" y="1905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FF0000"/>
                </a:solidFill>
              </a:rPr>
              <a:t>3</a:t>
            </a:r>
          </a:p>
        </p:txBody>
      </p:sp>
      <p:graphicFrame>
        <p:nvGraphicFramePr>
          <p:cNvPr id="21511" name="Object 41"/>
          <p:cNvGraphicFramePr>
            <a:graphicFrameLocks noChangeAspect="1"/>
          </p:cNvGraphicFramePr>
          <p:nvPr/>
        </p:nvGraphicFramePr>
        <p:xfrm>
          <a:off x="6629400" y="1447800"/>
          <a:ext cx="2273300" cy="442913"/>
        </p:xfrm>
        <a:graphic>
          <a:graphicData uri="http://schemas.openxmlformats.org/presentationml/2006/ole">
            <p:oleObj spid="_x0000_s21511" name="Equation" r:id="rId8" imgW="1041120" imgH="203040" progId="Equation.DSMT4">
              <p:embed/>
            </p:oleObj>
          </a:graphicData>
        </a:graphic>
      </p:graphicFrame>
      <p:graphicFrame>
        <p:nvGraphicFramePr>
          <p:cNvPr id="21512" name="Object 42"/>
          <p:cNvGraphicFramePr>
            <a:graphicFrameLocks noChangeAspect="1"/>
          </p:cNvGraphicFramePr>
          <p:nvPr/>
        </p:nvGraphicFramePr>
        <p:xfrm>
          <a:off x="6592888" y="1981200"/>
          <a:ext cx="2551112" cy="442913"/>
        </p:xfrm>
        <a:graphic>
          <a:graphicData uri="http://schemas.openxmlformats.org/presentationml/2006/ole">
            <p:oleObj spid="_x0000_s21512" name="Equation" r:id="rId9" imgW="1168200" imgH="203040" progId="Equation.DSMT4">
              <p:embed/>
            </p:oleObj>
          </a:graphicData>
        </a:graphic>
      </p:graphicFrame>
      <p:graphicFrame>
        <p:nvGraphicFramePr>
          <p:cNvPr id="21513" name="Object 43"/>
          <p:cNvGraphicFramePr>
            <a:graphicFrameLocks noChangeAspect="1"/>
          </p:cNvGraphicFramePr>
          <p:nvPr/>
        </p:nvGraphicFramePr>
        <p:xfrm>
          <a:off x="4495800" y="0"/>
          <a:ext cx="3078163" cy="442913"/>
        </p:xfrm>
        <a:graphic>
          <a:graphicData uri="http://schemas.openxmlformats.org/presentationml/2006/ole">
            <p:oleObj spid="_x0000_s21513" name="Equation" r:id="rId10" imgW="1409400" imgH="203040" progId="Equation.DSMT4">
              <p:embed/>
            </p:oleObj>
          </a:graphicData>
        </a:graphic>
      </p:graphicFrame>
      <p:graphicFrame>
        <p:nvGraphicFramePr>
          <p:cNvPr id="21514" name="Object 44"/>
          <p:cNvGraphicFramePr>
            <a:graphicFrameLocks noChangeAspect="1"/>
          </p:cNvGraphicFramePr>
          <p:nvPr/>
        </p:nvGraphicFramePr>
        <p:xfrm>
          <a:off x="4495800" y="304800"/>
          <a:ext cx="3133725" cy="442913"/>
        </p:xfrm>
        <a:graphic>
          <a:graphicData uri="http://schemas.openxmlformats.org/presentationml/2006/ole">
            <p:oleObj spid="_x0000_s21514" name="Equation" r:id="rId11" imgW="1434960" imgH="203040" progId="Equation.DSMT4">
              <p:embed/>
            </p:oleObj>
          </a:graphicData>
        </a:graphic>
      </p:graphicFrame>
      <p:sp>
        <p:nvSpPr>
          <p:cNvPr id="21551" name="AutoShape 45"/>
          <p:cNvSpPr>
            <a:spLocks noChangeArrowheads="1"/>
          </p:cNvSpPr>
          <p:nvPr/>
        </p:nvSpPr>
        <p:spPr bwMode="auto">
          <a:xfrm>
            <a:off x="3048000" y="3352800"/>
            <a:ext cx="457200" cy="838200"/>
          </a:xfrm>
          <a:prstGeom prst="downArrow">
            <a:avLst>
              <a:gd name="adj1" fmla="val 50000"/>
              <a:gd name="adj2" fmla="val 458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21515" name="Object 46"/>
          <p:cNvGraphicFramePr>
            <a:graphicFrameLocks noChangeAspect="1"/>
          </p:cNvGraphicFramePr>
          <p:nvPr/>
        </p:nvGraphicFramePr>
        <p:xfrm>
          <a:off x="3657600" y="3429000"/>
          <a:ext cx="304800" cy="360363"/>
        </p:xfrm>
        <a:graphic>
          <a:graphicData uri="http://schemas.openxmlformats.org/presentationml/2006/ole">
            <p:oleObj spid="_x0000_s21515" name="Equation" r:id="rId12" imgW="139680" imgH="164880" progId="Equation.DSMT4">
              <p:embed/>
            </p:oleObj>
          </a:graphicData>
        </a:graphic>
      </p:graphicFrame>
      <p:sp>
        <p:nvSpPr>
          <p:cNvPr id="21552" name="Text Box 47"/>
          <p:cNvSpPr txBox="1">
            <a:spLocks noChangeArrowheads="1"/>
          </p:cNvSpPr>
          <p:nvPr/>
        </p:nvSpPr>
        <p:spPr bwMode="auto">
          <a:xfrm>
            <a:off x="4022725" y="33528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選択</a:t>
            </a:r>
          </a:p>
        </p:txBody>
      </p:sp>
      <p:graphicFrame>
        <p:nvGraphicFramePr>
          <p:cNvPr id="21516" name="Object 48"/>
          <p:cNvGraphicFramePr>
            <a:graphicFrameLocks noChangeAspect="1"/>
          </p:cNvGraphicFramePr>
          <p:nvPr/>
        </p:nvGraphicFramePr>
        <p:xfrm>
          <a:off x="6629400" y="4876800"/>
          <a:ext cx="2093913" cy="363538"/>
        </p:xfrm>
        <a:graphic>
          <a:graphicData uri="http://schemas.openxmlformats.org/presentationml/2006/ole">
            <p:oleObj spid="_x0000_s21516" name="Equation" r:id="rId13" imgW="1168200" imgH="203040" progId="Equation.DSMT4">
              <p:embed/>
            </p:oleObj>
          </a:graphicData>
        </a:graphic>
      </p:graphicFrame>
      <p:graphicFrame>
        <p:nvGraphicFramePr>
          <p:cNvPr id="21517" name="Object 49"/>
          <p:cNvGraphicFramePr>
            <a:graphicFrameLocks noChangeAspect="1"/>
          </p:cNvGraphicFramePr>
          <p:nvPr/>
        </p:nvGraphicFramePr>
        <p:xfrm>
          <a:off x="3657600" y="3789363"/>
          <a:ext cx="333375" cy="360362"/>
        </p:xfrm>
        <a:graphic>
          <a:graphicData uri="http://schemas.openxmlformats.org/presentationml/2006/ole">
            <p:oleObj spid="_x0000_s21517" name="Equation" r:id="rId14" imgW="152280" imgH="164880" progId="Equation.DSMT4">
              <p:embed/>
            </p:oleObj>
          </a:graphicData>
        </a:graphic>
      </p:graphicFrame>
      <p:sp>
        <p:nvSpPr>
          <p:cNvPr id="21553" name="Text Box 50"/>
          <p:cNvSpPr txBox="1">
            <a:spLocks noChangeArrowheads="1"/>
          </p:cNvSpPr>
          <p:nvPr/>
        </p:nvSpPr>
        <p:spPr bwMode="auto">
          <a:xfrm>
            <a:off x="4022725" y="37338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の増加</a:t>
            </a:r>
          </a:p>
        </p:txBody>
      </p:sp>
      <p:sp>
        <p:nvSpPr>
          <p:cNvPr id="21554" name="AutoShape 51"/>
          <p:cNvSpPr>
            <a:spLocks noChangeArrowheads="1"/>
          </p:cNvSpPr>
          <p:nvPr/>
        </p:nvSpPr>
        <p:spPr bwMode="auto">
          <a:xfrm>
            <a:off x="457200" y="4267200"/>
            <a:ext cx="6096000" cy="25146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555" name="Oval 53"/>
          <p:cNvSpPr>
            <a:spLocks noChangeArrowheads="1"/>
          </p:cNvSpPr>
          <p:nvPr/>
        </p:nvSpPr>
        <p:spPr bwMode="auto">
          <a:xfrm>
            <a:off x="3200400" y="5029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556" name="Oval 54"/>
          <p:cNvSpPr>
            <a:spLocks noChangeArrowheads="1"/>
          </p:cNvSpPr>
          <p:nvPr/>
        </p:nvSpPr>
        <p:spPr bwMode="auto">
          <a:xfrm>
            <a:off x="4800600" y="5029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557" name="Oval 57"/>
          <p:cNvSpPr>
            <a:spLocks noChangeArrowheads="1"/>
          </p:cNvSpPr>
          <p:nvPr/>
        </p:nvSpPr>
        <p:spPr bwMode="auto">
          <a:xfrm>
            <a:off x="4800600" y="5943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558" name="Text Box 60"/>
          <p:cNvSpPr txBox="1">
            <a:spLocks noChangeArrowheads="1"/>
          </p:cNvSpPr>
          <p:nvPr/>
        </p:nvSpPr>
        <p:spPr bwMode="auto">
          <a:xfrm>
            <a:off x="3657600" y="49530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２</a:t>
            </a:r>
          </a:p>
        </p:txBody>
      </p:sp>
      <p:sp>
        <p:nvSpPr>
          <p:cNvPr id="21559" name="Text Box 61"/>
          <p:cNvSpPr txBox="1">
            <a:spLocks noChangeArrowheads="1"/>
          </p:cNvSpPr>
          <p:nvPr/>
        </p:nvSpPr>
        <p:spPr bwMode="auto">
          <a:xfrm>
            <a:off x="5181600" y="49530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３</a:t>
            </a:r>
          </a:p>
        </p:txBody>
      </p:sp>
      <p:sp>
        <p:nvSpPr>
          <p:cNvPr id="21560" name="Text Box 64"/>
          <p:cNvSpPr txBox="1">
            <a:spLocks noChangeArrowheads="1"/>
          </p:cNvSpPr>
          <p:nvPr/>
        </p:nvSpPr>
        <p:spPr bwMode="auto">
          <a:xfrm>
            <a:off x="5181600" y="59436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６</a:t>
            </a:r>
          </a:p>
        </p:txBody>
      </p:sp>
      <p:sp>
        <p:nvSpPr>
          <p:cNvPr id="21561" name="AutoShape 65"/>
          <p:cNvSpPr>
            <a:spLocks noChangeArrowheads="1"/>
          </p:cNvSpPr>
          <p:nvPr/>
        </p:nvSpPr>
        <p:spPr bwMode="auto">
          <a:xfrm>
            <a:off x="1219200" y="4800600"/>
            <a:ext cx="4419600" cy="6858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562" name="Oval 67"/>
          <p:cNvSpPr>
            <a:spLocks noChangeArrowheads="1"/>
          </p:cNvSpPr>
          <p:nvPr/>
        </p:nvSpPr>
        <p:spPr bwMode="auto">
          <a:xfrm>
            <a:off x="4648200" y="4724400"/>
            <a:ext cx="1066800" cy="1828800"/>
          </a:xfrm>
          <a:prstGeom prst="ellips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563" name="AutoShape 68"/>
          <p:cNvSpPr>
            <a:spLocks noChangeArrowheads="1"/>
          </p:cNvSpPr>
          <p:nvPr/>
        </p:nvSpPr>
        <p:spPr bwMode="auto">
          <a:xfrm>
            <a:off x="1066800" y="4572000"/>
            <a:ext cx="4800600" cy="1981200"/>
          </a:xfrm>
          <a:prstGeom prst="parallelogram">
            <a:avLst>
              <a:gd name="adj" fmla="val 100165"/>
            </a:avLst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564" name="Oval 69"/>
          <p:cNvSpPr>
            <a:spLocks noChangeArrowheads="1"/>
          </p:cNvSpPr>
          <p:nvPr/>
        </p:nvSpPr>
        <p:spPr bwMode="auto">
          <a:xfrm>
            <a:off x="2743200" y="5638800"/>
            <a:ext cx="2971800" cy="1066800"/>
          </a:xfrm>
          <a:prstGeom prst="ellips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1518" name="Object 70"/>
          <p:cNvGraphicFramePr>
            <a:graphicFrameLocks noChangeAspect="1"/>
          </p:cNvGraphicFramePr>
          <p:nvPr/>
        </p:nvGraphicFramePr>
        <p:xfrm>
          <a:off x="1981200" y="4343400"/>
          <a:ext cx="387350" cy="476250"/>
        </p:xfrm>
        <a:graphic>
          <a:graphicData uri="http://schemas.openxmlformats.org/presentationml/2006/ole">
            <p:oleObj spid="_x0000_s21518" name="Equation" r:id="rId15" imgW="164880" imgH="203040" progId="Equation.DSMT4">
              <p:embed/>
            </p:oleObj>
          </a:graphicData>
        </a:graphic>
      </p:graphicFrame>
      <p:graphicFrame>
        <p:nvGraphicFramePr>
          <p:cNvPr id="21519" name="Object 72"/>
          <p:cNvGraphicFramePr>
            <a:graphicFrameLocks noChangeAspect="1"/>
          </p:cNvGraphicFramePr>
          <p:nvPr/>
        </p:nvGraphicFramePr>
        <p:xfrm>
          <a:off x="5715000" y="5105400"/>
          <a:ext cx="417513" cy="476250"/>
        </p:xfrm>
        <a:graphic>
          <a:graphicData uri="http://schemas.openxmlformats.org/presentationml/2006/ole">
            <p:oleObj spid="_x0000_s21519" name="Equation" r:id="rId16" imgW="177480" imgH="203040" progId="Equation.DSMT4">
              <p:embed/>
            </p:oleObj>
          </a:graphicData>
        </a:graphic>
      </p:graphicFrame>
      <p:graphicFrame>
        <p:nvGraphicFramePr>
          <p:cNvPr id="21520" name="Object 73"/>
          <p:cNvGraphicFramePr>
            <a:graphicFrameLocks noChangeAspect="1"/>
          </p:cNvGraphicFramePr>
          <p:nvPr/>
        </p:nvGraphicFramePr>
        <p:xfrm>
          <a:off x="5562600" y="6248400"/>
          <a:ext cx="417513" cy="476250"/>
        </p:xfrm>
        <a:graphic>
          <a:graphicData uri="http://schemas.openxmlformats.org/presentationml/2006/ole">
            <p:oleObj spid="_x0000_s21520" name="Equation" r:id="rId17" imgW="177480" imgH="203040" progId="Equation.DSMT4">
              <p:embed/>
            </p:oleObj>
          </a:graphicData>
        </a:graphic>
      </p:graphicFrame>
      <p:graphicFrame>
        <p:nvGraphicFramePr>
          <p:cNvPr id="21521" name="Object 74"/>
          <p:cNvGraphicFramePr>
            <a:graphicFrameLocks noChangeAspect="1"/>
          </p:cNvGraphicFramePr>
          <p:nvPr/>
        </p:nvGraphicFramePr>
        <p:xfrm>
          <a:off x="5943600" y="4419600"/>
          <a:ext cx="417513" cy="476250"/>
        </p:xfrm>
        <a:graphic>
          <a:graphicData uri="http://schemas.openxmlformats.org/presentationml/2006/ole">
            <p:oleObj spid="_x0000_s21521" name="Equation" r:id="rId18" imgW="177480" imgH="203040" progId="Equation.DSMT4">
              <p:embed/>
            </p:oleObj>
          </a:graphicData>
        </a:graphic>
      </p:graphicFrame>
      <p:sp>
        <p:nvSpPr>
          <p:cNvPr id="21565" name="Text Box 75"/>
          <p:cNvSpPr txBox="1">
            <a:spLocks noChangeArrowheads="1"/>
          </p:cNvSpPr>
          <p:nvPr/>
        </p:nvSpPr>
        <p:spPr bwMode="auto">
          <a:xfrm>
            <a:off x="5486400" y="4191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FF6600"/>
                </a:solidFill>
              </a:rPr>
              <a:t>5</a:t>
            </a:r>
          </a:p>
        </p:txBody>
      </p:sp>
      <p:sp>
        <p:nvSpPr>
          <p:cNvPr id="21566" name="Text Box 76"/>
          <p:cNvSpPr txBox="1">
            <a:spLocks noChangeArrowheads="1"/>
          </p:cNvSpPr>
          <p:nvPr/>
        </p:nvSpPr>
        <p:spPr bwMode="auto">
          <a:xfrm>
            <a:off x="5791200" y="5486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008000"/>
                </a:solidFill>
              </a:rPr>
              <a:t>1</a:t>
            </a:r>
          </a:p>
        </p:txBody>
      </p:sp>
      <p:sp>
        <p:nvSpPr>
          <p:cNvPr id="21567" name="Text Box 77"/>
          <p:cNvSpPr txBox="1">
            <a:spLocks noChangeArrowheads="1"/>
          </p:cNvSpPr>
          <p:nvPr/>
        </p:nvSpPr>
        <p:spPr bwMode="auto">
          <a:xfrm>
            <a:off x="5943600" y="6248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FF0066"/>
                </a:solidFill>
              </a:rPr>
              <a:t>2</a:t>
            </a:r>
          </a:p>
        </p:txBody>
      </p:sp>
      <p:sp>
        <p:nvSpPr>
          <p:cNvPr id="21568" name="Text Box 78"/>
          <p:cNvSpPr txBox="1">
            <a:spLocks noChangeArrowheads="1"/>
          </p:cNvSpPr>
          <p:nvPr/>
        </p:nvSpPr>
        <p:spPr bwMode="auto">
          <a:xfrm>
            <a:off x="2362200" y="4322763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</a:t>
            </a:r>
          </a:p>
        </p:txBody>
      </p:sp>
      <p:graphicFrame>
        <p:nvGraphicFramePr>
          <p:cNvPr id="21522" name="Object 80"/>
          <p:cNvGraphicFramePr>
            <a:graphicFrameLocks noChangeAspect="1"/>
          </p:cNvGraphicFramePr>
          <p:nvPr/>
        </p:nvGraphicFramePr>
        <p:xfrm>
          <a:off x="6592888" y="4038600"/>
          <a:ext cx="2190750" cy="442913"/>
        </p:xfrm>
        <a:graphic>
          <a:graphicData uri="http://schemas.openxmlformats.org/presentationml/2006/ole">
            <p:oleObj spid="_x0000_s21522" name="Equation" r:id="rId19" imgW="1002960" imgH="203040" progId="Equation.DSMT4">
              <p:embed/>
            </p:oleObj>
          </a:graphicData>
        </a:graphic>
      </p:graphicFrame>
      <p:graphicFrame>
        <p:nvGraphicFramePr>
          <p:cNvPr id="21523" name="Object 81"/>
          <p:cNvGraphicFramePr>
            <a:graphicFrameLocks noChangeAspect="1"/>
          </p:cNvGraphicFramePr>
          <p:nvPr/>
        </p:nvGraphicFramePr>
        <p:xfrm>
          <a:off x="990600" y="3886200"/>
          <a:ext cx="533400" cy="533400"/>
        </p:xfrm>
        <a:graphic>
          <a:graphicData uri="http://schemas.openxmlformats.org/presentationml/2006/ole">
            <p:oleObj spid="_x0000_s21523" name="Equation" r:id="rId20" imgW="190440" imgH="190440" progId="Equation.DSMT4">
              <p:embed/>
            </p:oleObj>
          </a:graphicData>
        </a:graphic>
      </p:graphicFrame>
      <p:graphicFrame>
        <p:nvGraphicFramePr>
          <p:cNvPr id="21524" name="Object 82"/>
          <p:cNvGraphicFramePr>
            <a:graphicFrameLocks noChangeAspect="1"/>
          </p:cNvGraphicFramePr>
          <p:nvPr/>
        </p:nvGraphicFramePr>
        <p:xfrm>
          <a:off x="7924800" y="228600"/>
          <a:ext cx="812800" cy="330200"/>
        </p:xfrm>
        <a:graphic>
          <a:graphicData uri="http://schemas.openxmlformats.org/presentationml/2006/ole">
            <p:oleObj spid="_x0000_s21524" name="Equation" r:id="rId21" imgW="40608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45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E8B5B8-286F-4268-B6CF-29B566318333}" type="slidenum">
              <a:rPr lang="en-US" altLang="ja-JP" smtClean="0"/>
              <a:pPr/>
              <a:t>24</a:t>
            </a:fld>
            <a:endParaRPr lang="en-US" altLang="ja-JP" smtClean="0"/>
          </a:p>
        </p:txBody>
      </p:sp>
      <p:sp>
        <p:nvSpPr>
          <p:cNvPr id="22546" name="AutoShape 2"/>
          <p:cNvSpPr>
            <a:spLocks noChangeArrowheads="1"/>
          </p:cNvSpPr>
          <p:nvPr/>
        </p:nvSpPr>
        <p:spPr bwMode="auto">
          <a:xfrm>
            <a:off x="3048000" y="3124200"/>
            <a:ext cx="457200" cy="838200"/>
          </a:xfrm>
          <a:prstGeom prst="downArrow">
            <a:avLst>
              <a:gd name="adj1" fmla="val 50000"/>
              <a:gd name="adj2" fmla="val 458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22530" name="Object 3"/>
          <p:cNvGraphicFramePr>
            <a:graphicFrameLocks noChangeAspect="1"/>
          </p:cNvGraphicFramePr>
          <p:nvPr/>
        </p:nvGraphicFramePr>
        <p:xfrm>
          <a:off x="3643313" y="3200400"/>
          <a:ext cx="333375" cy="360363"/>
        </p:xfrm>
        <a:graphic>
          <a:graphicData uri="http://schemas.openxmlformats.org/presentationml/2006/ole">
            <p:oleObj spid="_x0000_s22530" name="Equation" r:id="rId3" imgW="152280" imgH="164880" progId="Equation.DSMT4">
              <p:embed/>
            </p:oleObj>
          </a:graphicData>
        </a:graphic>
      </p:graphicFrame>
      <p:sp>
        <p:nvSpPr>
          <p:cNvPr id="22547" name="Text Box 4"/>
          <p:cNvSpPr txBox="1">
            <a:spLocks noChangeArrowheads="1"/>
          </p:cNvSpPr>
          <p:nvPr/>
        </p:nvSpPr>
        <p:spPr bwMode="auto">
          <a:xfrm>
            <a:off x="4022725" y="31242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選択</a:t>
            </a:r>
          </a:p>
        </p:txBody>
      </p:sp>
      <p:graphicFrame>
        <p:nvGraphicFramePr>
          <p:cNvPr id="22531" name="Object 5"/>
          <p:cNvGraphicFramePr>
            <a:graphicFrameLocks noChangeAspect="1"/>
          </p:cNvGraphicFramePr>
          <p:nvPr/>
        </p:nvGraphicFramePr>
        <p:xfrm>
          <a:off x="6629400" y="838200"/>
          <a:ext cx="2093913" cy="363538"/>
        </p:xfrm>
        <a:graphic>
          <a:graphicData uri="http://schemas.openxmlformats.org/presentationml/2006/ole">
            <p:oleObj spid="_x0000_s22531" name="Equation" r:id="rId4" imgW="1168200" imgH="203040" progId="Equation.DSMT4">
              <p:embed/>
            </p:oleObj>
          </a:graphicData>
        </a:graphic>
      </p:graphicFrame>
      <p:graphicFrame>
        <p:nvGraphicFramePr>
          <p:cNvPr id="22532" name="Object 6"/>
          <p:cNvGraphicFramePr>
            <a:graphicFrameLocks noChangeAspect="1"/>
          </p:cNvGraphicFramePr>
          <p:nvPr/>
        </p:nvGraphicFramePr>
        <p:xfrm>
          <a:off x="3643313" y="3560763"/>
          <a:ext cx="361950" cy="360362"/>
        </p:xfrm>
        <a:graphic>
          <a:graphicData uri="http://schemas.openxmlformats.org/presentationml/2006/ole">
            <p:oleObj spid="_x0000_s22532" name="Equation" r:id="rId5" imgW="164880" imgH="164880" progId="Equation.DSMT4">
              <p:embed/>
            </p:oleObj>
          </a:graphicData>
        </a:graphic>
      </p:graphicFrame>
      <p:sp>
        <p:nvSpPr>
          <p:cNvPr id="22548" name="Text Box 7"/>
          <p:cNvSpPr txBox="1">
            <a:spLocks noChangeArrowheads="1"/>
          </p:cNvSpPr>
          <p:nvPr/>
        </p:nvSpPr>
        <p:spPr bwMode="auto">
          <a:xfrm>
            <a:off x="4022725" y="35052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の増加</a:t>
            </a:r>
          </a:p>
        </p:txBody>
      </p:sp>
      <p:sp>
        <p:nvSpPr>
          <p:cNvPr id="22549" name="AutoShape 8"/>
          <p:cNvSpPr>
            <a:spLocks noChangeArrowheads="1"/>
          </p:cNvSpPr>
          <p:nvPr/>
        </p:nvSpPr>
        <p:spPr bwMode="auto">
          <a:xfrm>
            <a:off x="457200" y="381000"/>
            <a:ext cx="6096000" cy="25146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50" name="Oval 9"/>
          <p:cNvSpPr>
            <a:spLocks noChangeArrowheads="1"/>
          </p:cNvSpPr>
          <p:nvPr/>
        </p:nvSpPr>
        <p:spPr bwMode="auto">
          <a:xfrm>
            <a:off x="3200400" y="1143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51" name="Oval 10"/>
          <p:cNvSpPr>
            <a:spLocks noChangeArrowheads="1"/>
          </p:cNvSpPr>
          <p:nvPr/>
        </p:nvSpPr>
        <p:spPr bwMode="auto">
          <a:xfrm>
            <a:off x="4800600" y="1143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52" name="Oval 11"/>
          <p:cNvSpPr>
            <a:spLocks noChangeArrowheads="1"/>
          </p:cNvSpPr>
          <p:nvPr/>
        </p:nvSpPr>
        <p:spPr bwMode="auto">
          <a:xfrm>
            <a:off x="4800600" y="2057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53" name="Text Box 12"/>
          <p:cNvSpPr txBox="1">
            <a:spLocks noChangeArrowheads="1"/>
          </p:cNvSpPr>
          <p:nvPr/>
        </p:nvSpPr>
        <p:spPr bwMode="auto">
          <a:xfrm>
            <a:off x="3657600" y="10668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２</a:t>
            </a:r>
          </a:p>
        </p:txBody>
      </p:sp>
      <p:sp>
        <p:nvSpPr>
          <p:cNvPr id="22554" name="Text Box 13"/>
          <p:cNvSpPr txBox="1">
            <a:spLocks noChangeArrowheads="1"/>
          </p:cNvSpPr>
          <p:nvPr/>
        </p:nvSpPr>
        <p:spPr bwMode="auto">
          <a:xfrm>
            <a:off x="5181600" y="10668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３</a:t>
            </a:r>
          </a:p>
        </p:txBody>
      </p:sp>
      <p:sp>
        <p:nvSpPr>
          <p:cNvPr id="22555" name="Text Box 14"/>
          <p:cNvSpPr txBox="1">
            <a:spLocks noChangeArrowheads="1"/>
          </p:cNvSpPr>
          <p:nvPr/>
        </p:nvSpPr>
        <p:spPr bwMode="auto">
          <a:xfrm>
            <a:off x="5181600" y="20574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６</a:t>
            </a:r>
          </a:p>
        </p:txBody>
      </p:sp>
      <p:sp>
        <p:nvSpPr>
          <p:cNvPr id="22556" name="AutoShape 15"/>
          <p:cNvSpPr>
            <a:spLocks noChangeArrowheads="1"/>
          </p:cNvSpPr>
          <p:nvPr/>
        </p:nvSpPr>
        <p:spPr bwMode="auto">
          <a:xfrm>
            <a:off x="1219200" y="914400"/>
            <a:ext cx="4419600" cy="6858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57" name="Oval 16"/>
          <p:cNvSpPr>
            <a:spLocks noChangeArrowheads="1"/>
          </p:cNvSpPr>
          <p:nvPr/>
        </p:nvSpPr>
        <p:spPr bwMode="auto">
          <a:xfrm>
            <a:off x="4648200" y="838200"/>
            <a:ext cx="1066800" cy="1828800"/>
          </a:xfrm>
          <a:prstGeom prst="ellips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58" name="AutoShape 17"/>
          <p:cNvSpPr>
            <a:spLocks noChangeArrowheads="1"/>
          </p:cNvSpPr>
          <p:nvPr/>
        </p:nvSpPr>
        <p:spPr bwMode="auto">
          <a:xfrm>
            <a:off x="1066800" y="685800"/>
            <a:ext cx="4800600" cy="1981200"/>
          </a:xfrm>
          <a:prstGeom prst="parallelogram">
            <a:avLst>
              <a:gd name="adj" fmla="val 100165"/>
            </a:avLst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59" name="Oval 18"/>
          <p:cNvSpPr>
            <a:spLocks noChangeArrowheads="1"/>
          </p:cNvSpPr>
          <p:nvPr/>
        </p:nvSpPr>
        <p:spPr bwMode="auto">
          <a:xfrm>
            <a:off x="2743200" y="1752600"/>
            <a:ext cx="2971800" cy="1066800"/>
          </a:xfrm>
          <a:prstGeom prst="ellips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2533" name="Object 19"/>
          <p:cNvGraphicFramePr>
            <a:graphicFrameLocks noChangeAspect="1"/>
          </p:cNvGraphicFramePr>
          <p:nvPr/>
        </p:nvGraphicFramePr>
        <p:xfrm>
          <a:off x="1981200" y="457200"/>
          <a:ext cx="387350" cy="476250"/>
        </p:xfrm>
        <a:graphic>
          <a:graphicData uri="http://schemas.openxmlformats.org/presentationml/2006/ole">
            <p:oleObj spid="_x0000_s22533" name="Equation" r:id="rId6" imgW="164880" imgH="203040" progId="Equation.DSMT4">
              <p:embed/>
            </p:oleObj>
          </a:graphicData>
        </a:graphic>
      </p:graphicFrame>
      <p:graphicFrame>
        <p:nvGraphicFramePr>
          <p:cNvPr id="22534" name="Object 20"/>
          <p:cNvGraphicFramePr>
            <a:graphicFrameLocks noChangeAspect="1"/>
          </p:cNvGraphicFramePr>
          <p:nvPr/>
        </p:nvGraphicFramePr>
        <p:xfrm>
          <a:off x="5715000" y="1219200"/>
          <a:ext cx="417513" cy="476250"/>
        </p:xfrm>
        <a:graphic>
          <a:graphicData uri="http://schemas.openxmlformats.org/presentationml/2006/ole">
            <p:oleObj spid="_x0000_s22534" name="Equation" r:id="rId7" imgW="177480" imgH="203040" progId="Equation.DSMT4">
              <p:embed/>
            </p:oleObj>
          </a:graphicData>
        </a:graphic>
      </p:graphicFrame>
      <p:graphicFrame>
        <p:nvGraphicFramePr>
          <p:cNvPr id="22535" name="Object 21"/>
          <p:cNvGraphicFramePr>
            <a:graphicFrameLocks noChangeAspect="1"/>
          </p:cNvGraphicFramePr>
          <p:nvPr/>
        </p:nvGraphicFramePr>
        <p:xfrm>
          <a:off x="5562600" y="2362200"/>
          <a:ext cx="417513" cy="476250"/>
        </p:xfrm>
        <a:graphic>
          <a:graphicData uri="http://schemas.openxmlformats.org/presentationml/2006/ole">
            <p:oleObj spid="_x0000_s22535" name="Equation" r:id="rId8" imgW="177480" imgH="203040" progId="Equation.DSMT4">
              <p:embed/>
            </p:oleObj>
          </a:graphicData>
        </a:graphic>
      </p:graphicFrame>
      <p:graphicFrame>
        <p:nvGraphicFramePr>
          <p:cNvPr id="22536" name="Object 22"/>
          <p:cNvGraphicFramePr>
            <a:graphicFrameLocks noChangeAspect="1"/>
          </p:cNvGraphicFramePr>
          <p:nvPr/>
        </p:nvGraphicFramePr>
        <p:xfrm>
          <a:off x="5943600" y="533400"/>
          <a:ext cx="417513" cy="476250"/>
        </p:xfrm>
        <a:graphic>
          <a:graphicData uri="http://schemas.openxmlformats.org/presentationml/2006/ole">
            <p:oleObj spid="_x0000_s22536" name="Equation" r:id="rId9" imgW="177480" imgH="203040" progId="Equation.DSMT4">
              <p:embed/>
            </p:oleObj>
          </a:graphicData>
        </a:graphic>
      </p:graphicFrame>
      <p:sp>
        <p:nvSpPr>
          <p:cNvPr id="22560" name="Text Box 23"/>
          <p:cNvSpPr txBox="1">
            <a:spLocks noChangeArrowheads="1"/>
          </p:cNvSpPr>
          <p:nvPr/>
        </p:nvSpPr>
        <p:spPr bwMode="auto">
          <a:xfrm>
            <a:off x="5486400" y="304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FF6600"/>
                </a:solidFill>
              </a:rPr>
              <a:t>5</a:t>
            </a:r>
          </a:p>
        </p:txBody>
      </p:sp>
      <p:sp>
        <p:nvSpPr>
          <p:cNvPr id="22561" name="Text Box 24"/>
          <p:cNvSpPr txBox="1">
            <a:spLocks noChangeArrowheads="1"/>
          </p:cNvSpPr>
          <p:nvPr/>
        </p:nvSpPr>
        <p:spPr bwMode="auto">
          <a:xfrm>
            <a:off x="5791200" y="1600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008000"/>
                </a:solidFill>
              </a:rPr>
              <a:t>1</a:t>
            </a:r>
          </a:p>
        </p:txBody>
      </p:sp>
      <p:sp>
        <p:nvSpPr>
          <p:cNvPr id="22562" name="Text Box 25"/>
          <p:cNvSpPr txBox="1">
            <a:spLocks noChangeArrowheads="1"/>
          </p:cNvSpPr>
          <p:nvPr/>
        </p:nvSpPr>
        <p:spPr bwMode="auto">
          <a:xfrm>
            <a:off x="5943600" y="2362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FF0066"/>
                </a:solidFill>
              </a:rPr>
              <a:t>2</a:t>
            </a:r>
          </a:p>
        </p:txBody>
      </p:sp>
      <p:sp>
        <p:nvSpPr>
          <p:cNvPr id="22563" name="Text Box 26"/>
          <p:cNvSpPr txBox="1">
            <a:spLocks noChangeArrowheads="1"/>
          </p:cNvSpPr>
          <p:nvPr/>
        </p:nvSpPr>
        <p:spPr bwMode="auto">
          <a:xfrm>
            <a:off x="2362200" y="436563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</a:t>
            </a:r>
          </a:p>
        </p:txBody>
      </p:sp>
      <p:graphicFrame>
        <p:nvGraphicFramePr>
          <p:cNvPr id="22537" name="Object 27"/>
          <p:cNvGraphicFramePr>
            <a:graphicFrameLocks noChangeAspect="1"/>
          </p:cNvGraphicFramePr>
          <p:nvPr/>
        </p:nvGraphicFramePr>
        <p:xfrm>
          <a:off x="6580188" y="381000"/>
          <a:ext cx="2217737" cy="442913"/>
        </p:xfrm>
        <a:graphic>
          <a:graphicData uri="http://schemas.openxmlformats.org/presentationml/2006/ole">
            <p:oleObj spid="_x0000_s22537" name="Equation" r:id="rId10" imgW="1015920" imgH="203040" progId="Equation.DSMT4">
              <p:embed/>
            </p:oleObj>
          </a:graphicData>
        </a:graphic>
      </p:graphicFrame>
      <p:graphicFrame>
        <p:nvGraphicFramePr>
          <p:cNvPr id="22538" name="Object 28"/>
          <p:cNvGraphicFramePr>
            <a:graphicFrameLocks noChangeAspect="1"/>
          </p:cNvGraphicFramePr>
          <p:nvPr/>
        </p:nvGraphicFramePr>
        <p:xfrm>
          <a:off x="990600" y="0"/>
          <a:ext cx="533400" cy="533400"/>
        </p:xfrm>
        <a:graphic>
          <a:graphicData uri="http://schemas.openxmlformats.org/presentationml/2006/ole">
            <p:oleObj spid="_x0000_s22538" name="Equation" r:id="rId11" imgW="190440" imgH="190440" progId="Equation.DSMT4">
              <p:embed/>
            </p:oleObj>
          </a:graphicData>
        </a:graphic>
      </p:graphicFrame>
      <p:sp>
        <p:nvSpPr>
          <p:cNvPr id="22564" name="AutoShape 29"/>
          <p:cNvSpPr>
            <a:spLocks noChangeArrowheads="1"/>
          </p:cNvSpPr>
          <p:nvPr/>
        </p:nvSpPr>
        <p:spPr bwMode="auto">
          <a:xfrm>
            <a:off x="533400" y="4191000"/>
            <a:ext cx="6096000" cy="25146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65" name="Oval 32"/>
          <p:cNvSpPr>
            <a:spLocks noChangeArrowheads="1"/>
          </p:cNvSpPr>
          <p:nvPr/>
        </p:nvSpPr>
        <p:spPr bwMode="auto">
          <a:xfrm>
            <a:off x="4876800" y="5867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66" name="Text Box 35"/>
          <p:cNvSpPr txBox="1">
            <a:spLocks noChangeArrowheads="1"/>
          </p:cNvSpPr>
          <p:nvPr/>
        </p:nvSpPr>
        <p:spPr bwMode="auto">
          <a:xfrm>
            <a:off x="5257800" y="58674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６</a:t>
            </a:r>
          </a:p>
        </p:txBody>
      </p:sp>
      <p:sp>
        <p:nvSpPr>
          <p:cNvPr id="22567" name="Oval 37"/>
          <p:cNvSpPr>
            <a:spLocks noChangeArrowheads="1"/>
          </p:cNvSpPr>
          <p:nvPr/>
        </p:nvSpPr>
        <p:spPr bwMode="auto">
          <a:xfrm>
            <a:off x="4724400" y="4648200"/>
            <a:ext cx="1066800" cy="1828800"/>
          </a:xfrm>
          <a:prstGeom prst="ellips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68" name="AutoShape 38"/>
          <p:cNvSpPr>
            <a:spLocks noChangeArrowheads="1"/>
          </p:cNvSpPr>
          <p:nvPr/>
        </p:nvSpPr>
        <p:spPr bwMode="auto">
          <a:xfrm>
            <a:off x="1143000" y="4495800"/>
            <a:ext cx="4800600" cy="1981200"/>
          </a:xfrm>
          <a:prstGeom prst="parallelogram">
            <a:avLst>
              <a:gd name="adj" fmla="val 100165"/>
            </a:avLst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69" name="Oval 39"/>
          <p:cNvSpPr>
            <a:spLocks noChangeArrowheads="1"/>
          </p:cNvSpPr>
          <p:nvPr/>
        </p:nvSpPr>
        <p:spPr bwMode="auto">
          <a:xfrm>
            <a:off x="2819400" y="5562600"/>
            <a:ext cx="2971800" cy="1066800"/>
          </a:xfrm>
          <a:prstGeom prst="ellips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2539" name="Object 41"/>
          <p:cNvGraphicFramePr>
            <a:graphicFrameLocks noChangeAspect="1"/>
          </p:cNvGraphicFramePr>
          <p:nvPr/>
        </p:nvGraphicFramePr>
        <p:xfrm>
          <a:off x="5791200" y="5029200"/>
          <a:ext cx="417513" cy="476250"/>
        </p:xfrm>
        <a:graphic>
          <a:graphicData uri="http://schemas.openxmlformats.org/presentationml/2006/ole">
            <p:oleObj spid="_x0000_s22539" name="Equation" r:id="rId12" imgW="177480" imgH="203040" progId="Equation.DSMT4">
              <p:embed/>
            </p:oleObj>
          </a:graphicData>
        </a:graphic>
      </p:graphicFrame>
      <p:graphicFrame>
        <p:nvGraphicFramePr>
          <p:cNvPr id="22540" name="Object 42"/>
          <p:cNvGraphicFramePr>
            <a:graphicFrameLocks noChangeAspect="1"/>
          </p:cNvGraphicFramePr>
          <p:nvPr/>
        </p:nvGraphicFramePr>
        <p:xfrm>
          <a:off x="5638800" y="6172200"/>
          <a:ext cx="417513" cy="476250"/>
        </p:xfrm>
        <a:graphic>
          <a:graphicData uri="http://schemas.openxmlformats.org/presentationml/2006/ole">
            <p:oleObj spid="_x0000_s22540" name="Equation" r:id="rId13" imgW="177480" imgH="203040" progId="Equation.DSMT4">
              <p:embed/>
            </p:oleObj>
          </a:graphicData>
        </a:graphic>
      </p:graphicFrame>
      <p:graphicFrame>
        <p:nvGraphicFramePr>
          <p:cNvPr id="22541" name="Object 43"/>
          <p:cNvGraphicFramePr>
            <a:graphicFrameLocks noChangeAspect="1"/>
          </p:cNvGraphicFramePr>
          <p:nvPr/>
        </p:nvGraphicFramePr>
        <p:xfrm>
          <a:off x="6019800" y="4343400"/>
          <a:ext cx="417513" cy="476250"/>
        </p:xfrm>
        <a:graphic>
          <a:graphicData uri="http://schemas.openxmlformats.org/presentationml/2006/ole">
            <p:oleObj spid="_x0000_s22541" name="Equation" r:id="rId14" imgW="177480" imgH="203040" progId="Equation.DSMT4">
              <p:embed/>
            </p:oleObj>
          </a:graphicData>
        </a:graphic>
      </p:graphicFrame>
      <p:sp>
        <p:nvSpPr>
          <p:cNvPr id="22570" name="Text Box 44"/>
          <p:cNvSpPr txBox="1">
            <a:spLocks noChangeArrowheads="1"/>
          </p:cNvSpPr>
          <p:nvPr/>
        </p:nvSpPr>
        <p:spPr bwMode="auto">
          <a:xfrm>
            <a:off x="5562600" y="4094163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6600"/>
                </a:solidFill>
              </a:rPr>
              <a:t>４</a:t>
            </a:r>
          </a:p>
        </p:txBody>
      </p:sp>
      <p:sp>
        <p:nvSpPr>
          <p:cNvPr id="22571" name="Text Box 45"/>
          <p:cNvSpPr txBox="1">
            <a:spLocks noChangeArrowheads="1"/>
          </p:cNvSpPr>
          <p:nvPr/>
        </p:nvSpPr>
        <p:spPr bwMode="auto">
          <a:xfrm>
            <a:off x="5867400" y="5410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008000"/>
                </a:solidFill>
              </a:rPr>
              <a:t>1</a:t>
            </a:r>
          </a:p>
        </p:txBody>
      </p:sp>
      <p:sp>
        <p:nvSpPr>
          <p:cNvPr id="22572" name="Text Box 46"/>
          <p:cNvSpPr txBox="1">
            <a:spLocks noChangeArrowheads="1"/>
          </p:cNvSpPr>
          <p:nvPr/>
        </p:nvSpPr>
        <p:spPr bwMode="auto">
          <a:xfrm>
            <a:off x="6019800" y="6172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FF0066"/>
                </a:solidFill>
              </a:rPr>
              <a:t>2</a:t>
            </a:r>
          </a:p>
        </p:txBody>
      </p:sp>
      <p:graphicFrame>
        <p:nvGraphicFramePr>
          <p:cNvPr id="22542" name="Object 48"/>
          <p:cNvGraphicFramePr>
            <a:graphicFrameLocks noChangeAspect="1"/>
          </p:cNvGraphicFramePr>
          <p:nvPr/>
        </p:nvGraphicFramePr>
        <p:xfrm>
          <a:off x="1049338" y="3810000"/>
          <a:ext cx="568325" cy="533400"/>
        </p:xfrm>
        <a:graphic>
          <a:graphicData uri="http://schemas.openxmlformats.org/presentationml/2006/ole">
            <p:oleObj spid="_x0000_s22542" name="Equation" r:id="rId15" imgW="203040" imgH="190440" progId="Equation.DSMT4">
              <p:embed/>
            </p:oleObj>
          </a:graphicData>
        </a:graphic>
      </p:graphicFrame>
      <p:graphicFrame>
        <p:nvGraphicFramePr>
          <p:cNvPr id="22543" name="Object 49"/>
          <p:cNvGraphicFramePr>
            <a:graphicFrameLocks noChangeAspect="1"/>
          </p:cNvGraphicFramePr>
          <p:nvPr/>
        </p:nvGraphicFramePr>
        <p:xfrm>
          <a:off x="6727825" y="4800600"/>
          <a:ext cx="2049463" cy="363538"/>
        </p:xfrm>
        <a:graphic>
          <a:graphicData uri="http://schemas.openxmlformats.org/presentationml/2006/ole">
            <p:oleObj spid="_x0000_s22543" name="Equation" r:id="rId16" imgW="1143000" imgH="203040" progId="Equation.DSMT4">
              <p:embed/>
            </p:oleObj>
          </a:graphicData>
        </a:graphic>
      </p:graphicFrame>
      <p:graphicFrame>
        <p:nvGraphicFramePr>
          <p:cNvPr id="22544" name="Object 50"/>
          <p:cNvGraphicFramePr>
            <a:graphicFrameLocks noChangeAspect="1"/>
          </p:cNvGraphicFramePr>
          <p:nvPr/>
        </p:nvGraphicFramePr>
        <p:xfrm>
          <a:off x="6670675" y="4343400"/>
          <a:ext cx="2189163" cy="442913"/>
        </p:xfrm>
        <a:graphic>
          <a:graphicData uri="http://schemas.openxmlformats.org/presentationml/2006/ole">
            <p:oleObj spid="_x0000_s22544" name="Equation" r:id="rId17" imgW="100296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5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90626E-C634-44BA-B7A3-342E1CFE6668}" type="slidenum">
              <a:rPr lang="en-US" altLang="ja-JP" smtClean="0"/>
              <a:pPr/>
              <a:t>25</a:t>
            </a:fld>
            <a:endParaRPr lang="en-US" altLang="ja-JP" smtClean="0"/>
          </a:p>
        </p:txBody>
      </p:sp>
      <p:sp>
        <p:nvSpPr>
          <p:cNvPr id="23566" name="AutoShape 2"/>
          <p:cNvSpPr>
            <a:spLocks noChangeArrowheads="1"/>
          </p:cNvSpPr>
          <p:nvPr/>
        </p:nvSpPr>
        <p:spPr bwMode="auto">
          <a:xfrm>
            <a:off x="533400" y="381000"/>
            <a:ext cx="6096000" cy="25146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67" name="Oval 3"/>
          <p:cNvSpPr>
            <a:spLocks noChangeArrowheads="1"/>
          </p:cNvSpPr>
          <p:nvPr/>
        </p:nvSpPr>
        <p:spPr bwMode="auto">
          <a:xfrm>
            <a:off x="4876800" y="2057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68" name="Text Box 4"/>
          <p:cNvSpPr txBox="1">
            <a:spLocks noChangeArrowheads="1"/>
          </p:cNvSpPr>
          <p:nvPr/>
        </p:nvSpPr>
        <p:spPr bwMode="auto">
          <a:xfrm>
            <a:off x="5257800" y="20574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６</a:t>
            </a:r>
          </a:p>
        </p:txBody>
      </p:sp>
      <p:sp>
        <p:nvSpPr>
          <p:cNvPr id="23569" name="Oval 5"/>
          <p:cNvSpPr>
            <a:spLocks noChangeArrowheads="1"/>
          </p:cNvSpPr>
          <p:nvPr/>
        </p:nvSpPr>
        <p:spPr bwMode="auto">
          <a:xfrm>
            <a:off x="4724400" y="838200"/>
            <a:ext cx="1066800" cy="1828800"/>
          </a:xfrm>
          <a:prstGeom prst="ellips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70" name="AutoShape 6"/>
          <p:cNvSpPr>
            <a:spLocks noChangeArrowheads="1"/>
          </p:cNvSpPr>
          <p:nvPr/>
        </p:nvSpPr>
        <p:spPr bwMode="auto">
          <a:xfrm>
            <a:off x="1143000" y="685800"/>
            <a:ext cx="4800600" cy="1981200"/>
          </a:xfrm>
          <a:prstGeom prst="parallelogram">
            <a:avLst>
              <a:gd name="adj" fmla="val 100165"/>
            </a:avLst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71" name="Oval 7"/>
          <p:cNvSpPr>
            <a:spLocks noChangeArrowheads="1"/>
          </p:cNvSpPr>
          <p:nvPr/>
        </p:nvSpPr>
        <p:spPr bwMode="auto">
          <a:xfrm>
            <a:off x="2819400" y="1752600"/>
            <a:ext cx="2971800" cy="1066800"/>
          </a:xfrm>
          <a:prstGeom prst="ellips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3554" name="Object 1024"/>
          <p:cNvGraphicFramePr>
            <a:graphicFrameLocks noChangeAspect="1"/>
          </p:cNvGraphicFramePr>
          <p:nvPr/>
        </p:nvGraphicFramePr>
        <p:xfrm>
          <a:off x="5791200" y="1219200"/>
          <a:ext cx="417513" cy="476250"/>
        </p:xfrm>
        <a:graphic>
          <a:graphicData uri="http://schemas.openxmlformats.org/presentationml/2006/ole">
            <p:oleObj spid="_x0000_s23554" name="Equation" r:id="rId3" imgW="177480" imgH="203040" progId="Equation.DSMT4">
              <p:embed/>
            </p:oleObj>
          </a:graphicData>
        </a:graphic>
      </p:graphicFrame>
      <p:graphicFrame>
        <p:nvGraphicFramePr>
          <p:cNvPr id="23555" name="Object 1025"/>
          <p:cNvGraphicFramePr>
            <a:graphicFrameLocks noChangeAspect="1"/>
          </p:cNvGraphicFramePr>
          <p:nvPr/>
        </p:nvGraphicFramePr>
        <p:xfrm>
          <a:off x="5638800" y="2362200"/>
          <a:ext cx="417513" cy="476250"/>
        </p:xfrm>
        <a:graphic>
          <a:graphicData uri="http://schemas.openxmlformats.org/presentationml/2006/ole">
            <p:oleObj spid="_x0000_s23555" name="Equation" r:id="rId4" imgW="177480" imgH="203040" progId="Equation.DSMT4">
              <p:embed/>
            </p:oleObj>
          </a:graphicData>
        </a:graphic>
      </p:graphicFrame>
      <p:graphicFrame>
        <p:nvGraphicFramePr>
          <p:cNvPr id="23556" name="Object 1026"/>
          <p:cNvGraphicFramePr>
            <a:graphicFrameLocks noChangeAspect="1"/>
          </p:cNvGraphicFramePr>
          <p:nvPr/>
        </p:nvGraphicFramePr>
        <p:xfrm>
          <a:off x="6019800" y="533400"/>
          <a:ext cx="417513" cy="476250"/>
        </p:xfrm>
        <a:graphic>
          <a:graphicData uri="http://schemas.openxmlformats.org/presentationml/2006/ole">
            <p:oleObj spid="_x0000_s23556" name="Equation" r:id="rId5" imgW="177480" imgH="203040" progId="Equation.DSMT4">
              <p:embed/>
            </p:oleObj>
          </a:graphicData>
        </a:graphic>
      </p:graphicFrame>
      <p:sp>
        <p:nvSpPr>
          <p:cNvPr id="23572" name="Text Box 11"/>
          <p:cNvSpPr txBox="1">
            <a:spLocks noChangeArrowheads="1"/>
          </p:cNvSpPr>
          <p:nvPr/>
        </p:nvSpPr>
        <p:spPr bwMode="auto">
          <a:xfrm>
            <a:off x="5562600" y="284163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6600"/>
                </a:solidFill>
              </a:rPr>
              <a:t>４</a:t>
            </a:r>
          </a:p>
        </p:txBody>
      </p:sp>
      <p:sp>
        <p:nvSpPr>
          <p:cNvPr id="23573" name="Text Box 12"/>
          <p:cNvSpPr txBox="1">
            <a:spLocks noChangeArrowheads="1"/>
          </p:cNvSpPr>
          <p:nvPr/>
        </p:nvSpPr>
        <p:spPr bwMode="auto">
          <a:xfrm>
            <a:off x="5867400" y="1600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008000"/>
                </a:solidFill>
              </a:rPr>
              <a:t>1</a:t>
            </a:r>
          </a:p>
        </p:txBody>
      </p:sp>
      <p:sp>
        <p:nvSpPr>
          <p:cNvPr id="23574" name="Text Box 13"/>
          <p:cNvSpPr txBox="1">
            <a:spLocks noChangeArrowheads="1"/>
          </p:cNvSpPr>
          <p:nvPr/>
        </p:nvSpPr>
        <p:spPr bwMode="auto">
          <a:xfrm>
            <a:off x="6019800" y="2362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FF0066"/>
                </a:solidFill>
              </a:rPr>
              <a:t>2</a:t>
            </a:r>
          </a:p>
        </p:txBody>
      </p:sp>
      <p:graphicFrame>
        <p:nvGraphicFramePr>
          <p:cNvPr id="23557" name="Object 1027"/>
          <p:cNvGraphicFramePr>
            <a:graphicFrameLocks noChangeAspect="1"/>
          </p:cNvGraphicFramePr>
          <p:nvPr/>
        </p:nvGraphicFramePr>
        <p:xfrm>
          <a:off x="1049338" y="0"/>
          <a:ext cx="568325" cy="533400"/>
        </p:xfrm>
        <a:graphic>
          <a:graphicData uri="http://schemas.openxmlformats.org/presentationml/2006/ole">
            <p:oleObj spid="_x0000_s23557" name="Equation" r:id="rId6" imgW="203040" imgH="190440" progId="Equation.DSMT4">
              <p:embed/>
            </p:oleObj>
          </a:graphicData>
        </a:graphic>
      </p:graphicFrame>
      <p:graphicFrame>
        <p:nvGraphicFramePr>
          <p:cNvPr id="23558" name="Object 1028"/>
          <p:cNvGraphicFramePr>
            <a:graphicFrameLocks noChangeAspect="1"/>
          </p:cNvGraphicFramePr>
          <p:nvPr/>
        </p:nvGraphicFramePr>
        <p:xfrm>
          <a:off x="6727825" y="990600"/>
          <a:ext cx="2049463" cy="363538"/>
        </p:xfrm>
        <a:graphic>
          <a:graphicData uri="http://schemas.openxmlformats.org/presentationml/2006/ole">
            <p:oleObj spid="_x0000_s23558" name="Equation" r:id="rId7" imgW="1143000" imgH="203040" progId="Equation.DSMT4">
              <p:embed/>
            </p:oleObj>
          </a:graphicData>
        </a:graphic>
      </p:graphicFrame>
      <p:graphicFrame>
        <p:nvGraphicFramePr>
          <p:cNvPr id="23559" name="Object 1029"/>
          <p:cNvGraphicFramePr>
            <a:graphicFrameLocks noChangeAspect="1"/>
          </p:cNvGraphicFramePr>
          <p:nvPr/>
        </p:nvGraphicFramePr>
        <p:xfrm>
          <a:off x="6670675" y="533400"/>
          <a:ext cx="2189163" cy="442913"/>
        </p:xfrm>
        <a:graphic>
          <a:graphicData uri="http://schemas.openxmlformats.org/presentationml/2006/ole">
            <p:oleObj spid="_x0000_s23559" name="Equation" r:id="rId8" imgW="1002960" imgH="203040" progId="Equation.DSMT4">
              <p:embed/>
            </p:oleObj>
          </a:graphicData>
        </a:graphic>
      </p:graphicFrame>
      <p:sp>
        <p:nvSpPr>
          <p:cNvPr id="23575" name="AutoShape 17"/>
          <p:cNvSpPr>
            <a:spLocks noChangeArrowheads="1"/>
          </p:cNvSpPr>
          <p:nvPr/>
        </p:nvSpPr>
        <p:spPr bwMode="auto">
          <a:xfrm>
            <a:off x="3048000" y="3124200"/>
            <a:ext cx="457200" cy="838200"/>
          </a:xfrm>
          <a:prstGeom prst="downArrow">
            <a:avLst>
              <a:gd name="adj1" fmla="val 50000"/>
              <a:gd name="adj2" fmla="val 458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23560" name="Object 1030"/>
          <p:cNvGraphicFramePr>
            <a:graphicFrameLocks noChangeAspect="1"/>
          </p:cNvGraphicFramePr>
          <p:nvPr/>
        </p:nvGraphicFramePr>
        <p:xfrm>
          <a:off x="3643313" y="3200400"/>
          <a:ext cx="333375" cy="360363"/>
        </p:xfrm>
        <a:graphic>
          <a:graphicData uri="http://schemas.openxmlformats.org/presentationml/2006/ole">
            <p:oleObj spid="_x0000_s23560" name="Equation" r:id="rId9" imgW="152280" imgH="164880" progId="Equation.DSMT4">
              <p:embed/>
            </p:oleObj>
          </a:graphicData>
        </a:graphic>
      </p:graphicFrame>
      <p:sp>
        <p:nvSpPr>
          <p:cNvPr id="23576" name="Text Box 19"/>
          <p:cNvSpPr txBox="1">
            <a:spLocks noChangeArrowheads="1"/>
          </p:cNvSpPr>
          <p:nvPr/>
        </p:nvSpPr>
        <p:spPr bwMode="auto">
          <a:xfrm>
            <a:off x="4022725" y="31242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選択</a:t>
            </a:r>
          </a:p>
        </p:txBody>
      </p:sp>
      <p:graphicFrame>
        <p:nvGraphicFramePr>
          <p:cNvPr id="23561" name="Object 1031"/>
          <p:cNvGraphicFramePr>
            <a:graphicFrameLocks noChangeAspect="1"/>
          </p:cNvGraphicFramePr>
          <p:nvPr/>
        </p:nvGraphicFramePr>
        <p:xfrm>
          <a:off x="3643313" y="3560763"/>
          <a:ext cx="361950" cy="360362"/>
        </p:xfrm>
        <a:graphic>
          <a:graphicData uri="http://schemas.openxmlformats.org/presentationml/2006/ole">
            <p:oleObj spid="_x0000_s23561" name="Equation" r:id="rId10" imgW="164880" imgH="164880" progId="Equation.DSMT4">
              <p:embed/>
            </p:oleObj>
          </a:graphicData>
        </a:graphic>
      </p:graphicFrame>
      <p:sp>
        <p:nvSpPr>
          <p:cNvPr id="23577" name="Text Box 21"/>
          <p:cNvSpPr txBox="1">
            <a:spLocks noChangeArrowheads="1"/>
          </p:cNvSpPr>
          <p:nvPr/>
        </p:nvSpPr>
        <p:spPr bwMode="auto">
          <a:xfrm>
            <a:off x="4022725" y="35052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の増加</a:t>
            </a:r>
          </a:p>
        </p:txBody>
      </p:sp>
      <p:graphicFrame>
        <p:nvGraphicFramePr>
          <p:cNvPr id="23562" name="Object 1032"/>
          <p:cNvGraphicFramePr>
            <a:graphicFrameLocks noChangeAspect="1"/>
          </p:cNvGraphicFramePr>
          <p:nvPr/>
        </p:nvGraphicFramePr>
        <p:xfrm>
          <a:off x="6640513" y="4419600"/>
          <a:ext cx="2025650" cy="363538"/>
        </p:xfrm>
        <a:graphic>
          <a:graphicData uri="http://schemas.openxmlformats.org/presentationml/2006/ole">
            <p:oleObj spid="_x0000_s23562" name="Equation" r:id="rId11" imgW="1130040" imgH="203040" progId="Equation.DSMT4">
              <p:embed/>
            </p:oleObj>
          </a:graphicData>
        </a:graphic>
      </p:graphicFrame>
      <p:graphicFrame>
        <p:nvGraphicFramePr>
          <p:cNvPr id="23563" name="Object 1033"/>
          <p:cNvGraphicFramePr>
            <a:graphicFrameLocks noChangeAspect="1"/>
          </p:cNvGraphicFramePr>
          <p:nvPr/>
        </p:nvGraphicFramePr>
        <p:xfrm>
          <a:off x="6586538" y="3962400"/>
          <a:ext cx="2160587" cy="442913"/>
        </p:xfrm>
        <a:graphic>
          <a:graphicData uri="http://schemas.openxmlformats.org/presentationml/2006/ole">
            <p:oleObj spid="_x0000_s23563" name="Equation" r:id="rId12" imgW="990360" imgH="203040" progId="Equation.DSMT4">
              <p:embed/>
            </p:oleObj>
          </a:graphicData>
        </a:graphic>
      </p:graphicFrame>
      <p:sp>
        <p:nvSpPr>
          <p:cNvPr id="23578" name="AutoShape 24"/>
          <p:cNvSpPr>
            <a:spLocks noChangeArrowheads="1"/>
          </p:cNvSpPr>
          <p:nvPr/>
        </p:nvSpPr>
        <p:spPr bwMode="auto">
          <a:xfrm>
            <a:off x="304800" y="4038600"/>
            <a:ext cx="6096000" cy="25146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3564" name="Object 1034"/>
          <p:cNvGraphicFramePr>
            <a:graphicFrameLocks noChangeAspect="1"/>
          </p:cNvGraphicFramePr>
          <p:nvPr/>
        </p:nvGraphicFramePr>
        <p:xfrm>
          <a:off x="820738" y="3657600"/>
          <a:ext cx="568325" cy="533400"/>
        </p:xfrm>
        <a:graphic>
          <a:graphicData uri="http://schemas.openxmlformats.org/presentationml/2006/ole">
            <p:oleObj spid="_x0000_s23564" name="Equation" r:id="rId13" imgW="20304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5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9BC957-D125-4934-AF06-0FF74D19E415}" type="slidenum">
              <a:rPr lang="en-US" altLang="ja-JP" smtClean="0"/>
              <a:pPr/>
              <a:t>26</a:t>
            </a:fld>
            <a:endParaRPr lang="en-US" altLang="ja-JP" smtClean="0"/>
          </a:p>
        </p:txBody>
      </p:sp>
      <p:sp>
        <p:nvSpPr>
          <p:cNvPr id="24586" name="AutoShape 2"/>
          <p:cNvSpPr>
            <a:spLocks noChangeArrowheads="1"/>
          </p:cNvSpPr>
          <p:nvPr/>
        </p:nvSpPr>
        <p:spPr bwMode="auto">
          <a:xfrm>
            <a:off x="304800" y="762000"/>
            <a:ext cx="6096000" cy="25146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87" name="Oval 3"/>
          <p:cNvSpPr>
            <a:spLocks noChangeArrowheads="1"/>
          </p:cNvSpPr>
          <p:nvPr/>
        </p:nvSpPr>
        <p:spPr bwMode="auto">
          <a:xfrm>
            <a:off x="1447800" y="1524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88" name="Oval 4"/>
          <p:cNvSpPr>
            <a:spLocks noChangeArrowheads="1"/>
          </p:cNvSpPr>
          <p:nvPr/>
        </p:nvSpPr>
        <p:spPr bwMode="auto">
          <a:xfrm>
            <a:off x="3048000" y="1524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89" name="Oval 5"/>
          <p:cNvSpPr>
            <a:spLocks noChangeArrowheads="1"/>
          </p:cNvSpPr>
          <p:nvPr/>
        </p:nvSpPr>
        <p:spPr bwMode="auto">
          <a:xfrm>
            <a:off x="4648200" y="1524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90" name="Oval 6"/>
          <p:cNvSpPr>
            <a:spLocks noChangeArrowheads="1"/>
          </p:cNvSpPr>
          <p:nvPr/>
        </p:nvSpPr>
        <p:spPr bwMode="auto">
          <a:xfrm>
            <a:off x="1447800" y="2514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91" name="Oval 7"/>
          <p:cNvSpPr>
            <a:spLocks noChangeArrowheads="1"/>
          </p:cNvSpPr>
          <p:nvPr/>
        </p:nvSpPr>
        <p:spPr bwMode="auto">
          <a:xfrm>
            <a:off x="3124200" y="2438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92" name="Oval 8"/>
          <p:cNvSpPr>
            <a:spLocks noChangeArrowheads="1"/>
          </p:cNvSpPr>
          <p:nvPr/>
        </p:nvSpPr>
        <p:spPr bwMode="auto">
          <a:xfrm>
            <a:off x="4648200" y="2438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93" name="Text Box 9"/>
          <p:cNvSpPr txBox="1">
            <a:spLocks noChangeArrowheads="1"/>
          </p:cNvSpPr>
          <p:nvPr/>
        </p:nvSpPr>
        <p:spPr bwMode="auto">
          <a:xfrm>
            <a:off x="457200" y="533400"/>
            <a:ext cx="428625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Ｕ</a:t>
            </a:r>
          </a:p>
        </p:txBody>
      </p:sp>
      <p:sp>
        <p:nvSpPr>
          <p:cNvPr id="24594" name="Text Box 10"/>
          <p:cNvSpPr txBox="1">
            <a:spLocks noChangeArrowheads="1"/>
          </p:cNvSpPr>
          <p:nvPr/>
        </p:nvSpPr>
        <p:spPr bwMode="auto">
          <a:xfrm>
            <a:off x="1066800" y="14478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１</a:t>
            </a:r>
          </a:p>
        </p:txBody>
      </p:sp>
      <p:sp>
        <p:nvSpPr>
          <p:cNvPr id="24595" name="Text Box 11"/>
          <p:cNvSpPr txBox="1">
            <a:spLocks noChangeArrowheads="1"/>
          </p:cNvSpPr>
          <p:nvPr/>
        </p:nvSpPr>
        <p:spPr bwMode="auto">
          <a:xfrm>
            <a:off x="3505200" y="14478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２</a:t>
            </a:r>
          </a:p>
        </p:txBody>
      </p:sp>
      <p:sp>
        <p:nvSpPr>
          <p:cNvPr id="24596" name="Text Box 12"/>
          <p:cNvSpPr txBox="1">
            <a:spLocks noChangeArrowheads="1"/>
          </p:cNvSpPr>
          <p:nvPr/>
        </p:nvSpPr>
        <p:spPr bwMode="auto">
          <a:xfrm>
            <a:off x="5029200" y="14478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３</a:t>
            </a:r>
          </a:p>
        </p:txBody>
      </p:sp>
      <p:sp>
        <p:nvSpPr>
          <p:cNvPr id="24597" name="Text Box 13"/>
          <p:cNvSpPr txBox="1">
            <a:spLocks noChangeArrowheads="1"/>
          </p:cNvSpPr>
          <p:nvPr/>
        </p:nvSpPr>
        <p:spPr bwMode="auto">
          <a:xfrm>
            <a:off x="1828800" y="24384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４</a:t>
            </a:r>
          </a:p>
        </p:txBody>
      </p:sp>
      <p:sp>
        <p:nvSpPr>
          <p:cNvPr id="24598" name="Text Box 14"/>
          <p:cNvSpPr txBox="1">
            <a:spLocks noChangeArrowheads="1"/>
          </p:cNvSpPr>
          <p:nvPr/>
        </p:nvSpPr>
        <p:spPr bwMode="auto">
          <a:xfrm>
            <a:off x="3505200" y="23622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５</a:t>
            </a:r>
          </a:p>
        </p:txBody>
      </p:sp>
      <p:sp>
        <p:nvSpPr>
          <p:cNvPr id="24599" name="Text Box 15"/>
          <p:cNvSpPr txBox="1">
            <a:spLocks noChangeArrowheads="1"/>
          </p:cNvSpPr>
          <p:nvPr/>
        </p:nvSpPr>
        <p:spPr bwMode="auto">
          <a:xfrm>
            <a:off x="5029200" y="24384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６</a:t>
            </a:r>
          </a:p>
        </p:txBody>
      </p:sp>
      <p:sp>
        <p:nvSpPr>
          <p:cNvPr id="24600" name="AutoShape 16"/>
          <p:cNvSpPr>
            <a:spLocks noChangeArrowheads="1"/>
          </p:cNvSpPr>
          <p:nvPr/>
        </p:nvSpPr>
        <p:spPr bwMode="auto">
          <a:xfrm>
            <a:off x="1066800" y="1295400"/>
            <a:ext cx="4419600" cy="6858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601" name="AutoShape 17"/>
          <p:cNvSpPr>
            <a:spLocks noChangeArrowheads="1"/>
          </p:cNvSpPr>
          <p:nvPr/>
        </p:nvSpPr>
        <p:spPr bwMode="auto">
          <a:xfrm>
            <a:off x="990600" y="914400"/>
            <a:ext cx="3429000" cy="1981200"/>
          </a:xfrm>
          <a:prstGeom prst="rtTriangl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602" name="Oval 18"/>
          <p:cNvSpPr>
            <a:spLocks noChangeArrowheads="1"/>
          </p:cNvSpPr>
          <p:nvPr/>
        </p:nvSpPr>
        <p:spPr bwMode="auto">
          <a:xfrm>
            <a:off x="4495800" y="1219200"/>
            <a:ext cx="1066800" cy="1828800"/>
          </a:xfrm>
          <a:prstGeom prst="ellips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4578" name="Object 1024"/>
          <p:cNvGraphicFramePr>
            <a:graphicFrameLocks noChangeAspect="1"/>
          </p:cNvGraphicFramePr>
          <p:nvPr/>
        </p:nvGraphicFramePr>
        <p:xfrm>
          <a:off x="1828800" y="838200"/>
          <a:ext cx="387350" cy="476250"/>
        </p:xfrm>
        <a:graphic>
          <a:graphicData uri="http://schemas.openxmlformats.org/presentationml/2006/ole">
            <p:oleObj spid="_x0000_s24578" name="Equation" r:id="rId3" imgW="164880" imgH="203040" progId="Equation.DSMT4">
              <p:embed/>
            </p:oleObj>
          </a:graphicData>
        </a:graphic>
      </p:graphicFrame>
      <p:graphicFrame>
        <p:nvGraphicFramePr>
          <p:cNvPr id="24579" name="Object 1025"/>
          <p:cNvGraphicFramePr>
            <a:graphicFrameLocks noChangeAspect="1"/>
          </p:cNvGraphicFramePr>
          <p:nvPr/>
        </p:nvGraphicFramePr>
        <p:xfrm>
          <a:off x="533400" y="1295400"/>
          <a:ext cx="417513" cy="476250"/>
        </p:xfrm>
        <a:graphic>
          <a:graphicData uri="http://schemas.openxmlformats.org/presentationml/2006/ole">
            <p:oleObj spid="_x0000_s24579" name="Equation" r:id="rId4" imgW="177480" imgH="203040" progId="Equation.DSMT4">
              <p:embed/>
            </p:oleObj>
          </a:graphicData>
        </a:graphic>
      </p:graphicFrame>
      <p:graphicFrame>
        <p:nvGraphicFramePr>
          <p:cNvPr id="24580" name="Object 1026"/>
          <p:cNvGraphicFramePr>
            <a:graphicFrameLocks noChangeAspect="1"/>
          </p:cNvGraphicFramePr>
          <p:nvPr/>
        </p:nvGraphicFramePr>
        <p:xfrm>
          <a:off x="5562600" y="1600200"/>
          <a:ext cx="417513" cy="476250"/>
        </p:xfrm>
        <a:graphic>
          <a:graphicData uri="http://schemas.openxmlformats.org/presentationml/2006/ole">
            <p:oleObj spid="_x0000_s24580" name="Equation" r:id="rId5" imgW="177480" imgH="203040" progId="Equation.DSMT4">
              <p:embed/>
            </p:oleObj>
          </a:graphicData>
        </a:graphic>
      </p:graphicFrame>
      <p:sp>
        <p:nvSpPr>
          <p:cNvPr id="24603" name="Text Box 27"/>
          <p:cNvSpPr txBox="1">
            <a:spLocks noChangeArrowheads="1"/>
          </p:cNvSpPr>
          <p:nvPr/>
        </p:nvSpPr>
        <p:spPr bwMode="auto">
          <a:xfrm>
            <a:off x="5638800" y="1981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008000"/>
                </a:solidFill>
              </a:rPr>
              <a:t>1</a:t>
            </a:r>
          </a:p>
        </p:txBody>
      </p:sp>
      <p:sp>
        <p:nvSpPr>
          <p:cNvPr id="24604" name="Text Box 29"/>
          <p:cNvSpPr txBox="1">
            <a:spLocks noChangeArrowheads="1"/>
          </p:cNvSpPr>
          <p:nvPr/>
        </p:nvSpPr>
        <p:spPr bwMode="auto">
          <a:xfrm>
            <a:off x="2209800" y="838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4</a:t>
            </a:r>
          </a:p>
        </p:txBody>
      </p:sp>
      <p:sp>
        <p:nvSpPr>
          <p:cNvPr id="24605" name="Text Box 30"/>
          <p:cNvSpPr txBox="1">
            <a:spLocks noChangeArrowheads="1"/>
          </p:cNvSpPr>
          <p:nvPr/>
        </p:nvSpPr>
        <p:spPr bwMode="auto">
          <a:xfrm>
            <a:off x="609600" y="1905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4606" name="Text Box 31"/>
          <p:cNvSpPr txBox="1">
            <a:spLocks noChangeArrowheads="1"/>
          </p:cNvSpPr>
          <p:nvPr/>
        </p:nvSpPr>
        <p:spPr bwMode="auto">
          <a:xfrm>
            <a:off x="441325" y="-55563"/>
            <a:ext cx="488950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解</a:t>
            </a:r>
          </a:p>
        </p:txBody>
      </p:sp>
      <p:graphicFrame>
        <p:nvGraphicFramePr>
          <p:cNvPr id="24581" name="Object 1027"/>
          <p:cNvGraphicFramePr>
            <a:graphicFrameLocks noChangeAspect="1"/>
          </p:cNvGraphicFramePr>
          <p:nvPr/>
        </p:nvGraphicFramePr>
        <p:xfrm>
          <a:off x="6705600" y="1219200"/>
          <a:ext cx="2160588" cy="442913"/>
        </p:xfrm>
        <a:graphic>
          <a:graphicData uri="http://schemas.openxmlformats.org/presentationml/2006/ole">
            <p:oleObj spid="_x0000_s24581" name="Equation" r:id="rId6" imgW="990360" imgH="203040" progId="Equation.DSMT4">
              <p:embed/>
            </p:oleObj>
          </a:graphicData>
        </a:graphic>
      </p:graphicFrame>
      <p:graphicFrame>
        <p:nvGraphicFramePr>
          <p:cNvPr id="24582" name="Object 1028"/>
          <p:cNvGraphicFramePr>
            <a:graphicFrameLocks noChangeAspect="1"/>
          </p:cNvGraphicFramePr>
          <p:nvPr/>
        </p:nvGraphicFramePr>
        <p:xfrm>
          <a:off x="6781800" y="1981200"/>
          <a:ext cx="2025650" cy="363538"/>
        </p:xfrm>
        <a:graphic>
          <a:graphicData uri="http://schemas.openxmlformats.org/presentationml/2006/ole">
            <p:oleObj spid="_x0000_s24582" name="Equation" r:id="rId7" imgW="1130040" imgH="203040" progId="Equation.DSMT4">
              <p:embed/>
            </p:oleObj>
          </a:graphicData>
        </a:graphic>
      </p:graphicFrame>
      <p:graphicFrame>
        <p:nvGraphicFramePr>
          <p:cNvPr id="24583" name="Object 1029"/>
          <p:cNvGraphicFramePr>
            <a:graphicFrameLocks noChangeAspect="1"/>
          </p:cNvGraphicFramePr>
          <p:nvPr/>
        </p:nvGraphicFramePr>
        <p:xfrm>
          <a:off x="1676400" y="3810000"/>
          <a:ext cx="3019425" cy="442913"/>
        </p:xfrm>
        <a:graphic>
          <a:graphicData uri="http://schemas.openxmlformats.org/presentationml/2006/ole">
            <p:oleObj spid="_x0000_s24583" name="Equation" r:id="rId8" imgW="1384200" imgH="203040" progId="Equation.DSMT4">
              <p:embed/>
            </p:oleObj>
          </a:graphicData>
        </a:graphic>
      </p:graphicFrame>
      <p:graphicFrame>
        <p:nvGraphicFramePr>
          <p:cNvPr id="24584" name="Object 1030"/>
          <p:cNvGraphicFramePr>
            <a:graphicFrameLocks noChangeAspect="1"/>
          </p:cNvGraphicFramePr>
          <p:nvPr/>
        </p:nvGraphicFramePr>
        <p:xfrm>
          <a:off x="1600200" y="4419600"/>
          <a:ext cx="3740150" cy="498475"/>
        </p:xfrm>
        <a:graphic>
          <a:graphicData uri="http://schemas.openxmlformats.org/presentationml/2006/ole">
            <p:oleObj spid="_x0000_s24584" name="Equation" r:id="rId9" imgW="171432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2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CA18BC-D85F-47DE-A7B3-5F5A7B1DA16E}" type="slidenum">
              <a:rPr lang="en-US" altLang="ja-JP" smtClean="0"/>
              <a:pPr/>
              <a:t>27</a:t>
            </a:fld>
            <a:endParaRPr lang="en-US" altLang="ja-JP" smtClean="0"/>
          </a:p>
        </p:txBody>
      </p:sp>
      <p:sp>
        <p:nvSpPr>
          <p:cNvPr id="2562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67818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アルゴリズムの動作例２</a:t>
            </a:r>
          </a:p>
        </p:txBody>
      </p:sp>
      <p:sp>
        <p:nvSpPr>
          <p:cNvPr id="25622" name="AutoShape 3"/>
          <p:cNvSpPr>
            <a:spLocks noChangeArrowheads="1"/>
          </p:cNvSpPr>
          <p:nvPr/>
        </p:nvSpPr>
        <p:spPr bwMode="auto">
          <a:xfrm>
            <a:off x="304800" y="762000"/>
            <a:ext cx="6096000" cy="25146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23" name="Oval 4"/>
          <p:cNvSpPr>
            <a:spLocks noChangeArrowheads="1"/>
          </p:cNvSpPr>
          <p:nvPr/>
        </p:nvSpPr>
        <p:spPr bwMode="auto">
          <a:xfrm>
            <a:off x="1447800" y="1524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24" name="Oval 5"/>
          <p:cNvSpPr>
            <a:spLocks noChangeArrowheads="1"/>
          </p:cNvSpPr>
          <p:nvPr/>
        </p:nvSpPr>
        <p:spPr bwMode="auto">
          <a:xfrm>
            <a:off x="3048000" y="1524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25" name="Oval 6"/>
          <p:cNvSpPr>
            <a:spLocks noChangeArrowheads="1"/>
          </p:cNvSpPr>
          <p:nvPr/>
        </p:nvSpPr>
        <p:spPr bwMode="auto">
          <a:xfrm>
            <a:off x="4648200" y="1524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26" name="Oval 7"/>
          <p:cNvSpPr>
            <a:spLocks noChangeArrowheads="1"/>
          </p:cNvSpPr>
          <p:nvPr/>
        </p:nvSpPr>
        <p:spPr bwMode="auto">
          <a:xfrm>
            <a:off x="1447800" y="2514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27" name="Oval 8"/>
          <p:cNvSpPr>
            <a:spLocks noChangeArrowheads="1"/>
          </p:cNvSpPr>
          <p:nvPr/>
        </p:nvSpPr>
        <p:spPr bwMode="auto">
          <a:xfrm>
            <a:off x="3124200" y="2438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28" name="Oval 9"/>
          <p:cNvSpPr>
            <a:spLocks noChangeArrowheads="1"/>
          </p:cNvSpPr>
          <p:nvPr/>
        </p:nvSpPr>
        <p:spPr bwMode="auto">
          <a:xfrm>
            <a:off x="4648200" y="2438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29" name="Text Box 11"/>
          <p:cNvSpPr txBox="1">
            <a:spLocks noChangeArrowheads="1"/>
          </p:cNvSpPr>
          <p:nvPr/>
        </p:nvSpPr>
        <p:spPr bwMode="auto">
          <a:xfrm>
            <a:off x="1066800" y="14478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１</a:t>
            </a:r>
          </a:p>
        </p:txBody>
      </p:sp>
      <p:sp>
        <p:nvSpPr>
          <p:cNvPr id="25630" name="Text Box 12"/>
          <p:cNvSpPr txBox="1">
            <a:spLocks noChangeArrowheads="1"/>
          </p:cNvSpPr>
          <p:nvPr/>
        </p:nvSpPr>
        <p:spPr bwMode="auto">
          <a:xfrm>
            <a:off x="3505200" y="14478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２</a:t>
            </a:r>
          </a:p>
        </p:txBody>
      </p:sp>
      <p:sp>
        <p:nvSpPr>
          <p:cNvPr id="25631" name="Text Box 13"/>
          <p:cNvSpPr txBox="1">
            <a:spLocks noChangeArrowheads="1"/>
          </p:cNvSpPr>
          <p:nvPr/>
        </p:nvSpPr>
        <p:spPr bwMode="auto">
          <a:xfrm>
            <a:off x="5029200" y="14478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３</a:t>
            </a:r>
          </a:p>
        </p:txBody>
      </p:sp>
      <p:sp>
        <p:nvSpPr>
          <p:cNvPr id="25632" name="Text Box 14"/>
          <p:cNvSpPr txBox="1">
            <a:spLocks noChangeArrowheads="1"/>
          </p:cNvSpPr>
          <p:nvPr/>
        </p:nvSpPr>
        <p:spPr bwMode="auto">
          <a:xfrm>
            <a:off x="1828800" y="24384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４</a:t>
            </a:r>
          </a:p>
        </p:txBody>
      </p:sp>
      <p:sp>
        <p:nvSpPr>
          <p:cNvPr id="25633" name="Text Box 15"/>
          <p:cNvSpPr txBox="1">
            <a:spLocks noChangeArrowheads="1"/>
          </p:cNvSpPr>
          <p:nvPr/>
        </p:nvSpPr>
        <p:spPr bwMode="auto">
          <a:xfrm>
            <a:off x="3505200" y="23622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５</a:t>
            </a:r>
          </a:p>
        </p:txBody>
      </p:sp>
      <p:sp>
        <p:nvSpPr>
          <p:cNvPr id="25634" name="Text Box 16"/>
          <p:cNvSpPr txBox="1">
            <a:spLocks noChangeArrowheads="1"/>
          </p:cNvSpPr>
          <p:nvPr/>
        </p:nvSpPr>
        <p:spPr bwMode="auto">
          <a:xfrm>
            <a:off x="5029200" y="24384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６</a:t>
            </a:r>
          </a:p>
        </p:txBody>
      </p:sp>
      <p:sp>
        <p:nvSpPr>
          <p:cNvPr id="25635" name="AutoShape 17"/>
          <p:cNvSpPr>
            <a:spLocks noChangeArrowheads="1"/>
          </p:cNvSpPr>
          <p:nvPr/>
        </p:nvSpPr>
        <p:spPr bwMode="auto">
          <a:xfrm>
            <a:off x="1066800" y="1295400"/>
            <a:ext cx="4419600" cy="6858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36" name="AutoShape 18"/>
          <p:cNvSpPr>
            <a:spLocks noChangeArrowheads="1"/>
          </p:cNvSpPr>
          <p:nvPr/>
        </p:nvSpPr>
        <p:spPr bwMode="auto">
          <a:xfrm>
            <a:off x="990600" y="914400"/>
            <a:ext cx="3429000" cy="1981200"/>
          </a:xfrm>
          <a:prstGeom prst="rtTriangl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37" name="Oval 19"/>
          <p:cNvSpPr>
            <a:spLocks noChangeArrowheads="1"/>
          </p:cNvSpPr>
          <p:nvPr/>
        </p:nvSpPr>
        <p:spPr bwMode="auto">
          <a:xfrm>
            <a:off x="4495800" y="1219200"/>
            <a:ext cx="1066800" cy="1828800"/>
          </a:xfrm>
          <a:prstGeom prst="ellips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38" name="AutoShape 20"/>
          <p:cNvSpPr>
            <a:spLocks noChangeArrowheads="1"/>
          </p:cNvSpPr>
          <p:nvPr/>
        </p:nvSpPr>
        <p:spPr bwMode="auto">
          <a:xfrm>
            <a:off x="914400" y="1066800"/>
            <a:ext cx="4800600" cy="1981200"/>
          </a:xfrm>
          <a:prstGeom prst="parallelogram">
            <a:avLst>
              <a:gd name="adj" fmla="val 100165"/>
            </a:avLst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39" name="Oval 21"/>
          <p:cNvSpPr>
            <a:spLocks noChangeArrowheads="1"/>
          </p:cNvSpPr>
          <p:nvPr/>
        </p:nvSpPr>
        <p:spPr bwMode="auto">
          <a:xfrm>
            <a:off x="2590800" y="2133600"/>
            <a:ext cx="2971800" cy="1066800"/>
          </a:xfrm>
          <a:prstGeom prst="ellips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5602" name="Object 22"/>
          <p:cNvGraphicFramePr>
            <a:graphicFrameLocks noChangeAspect="1"/>
          </p:cNvGraphicFramePr>
          <p:nvPr/>
        </p:nvGraphicFramePr>
        <p:xfrm>
          <a:off x="1828800" y="838200"/>
          <a:ext cx="387350" cy="476250"/>
        </p:xfrm>
        <a:graphic>
          <a:graphicData uri="http://schemas.openxmlformats.org/presentationml/2006/ole">
            <p:oleObj spid="_x0000_s25602" name="Equation" r:id="rId3" imgW="164880" imgH="203040" progId="Equation.DSMT4">
              <p:embed/>
            </p:oleObj>
          </a:graphicData>
        </a:graphic>
      </p:graphicFrame>
      <p:graphicFrame>
        <p:nvGraphicFramePr>
          <p:cNvPr id="25603" name="Object 23"/>
          <p:cNvGraphicFramePr>
            <a:graphicFrameLocks noChangeAspect="1"/>
          </p:cNvGraphicFramePr>
          <p:nvPr/>
        </p:nvGraphicFramePr>
        <p:xfrm>
          <a:off x="533400" y="1295400"/>
          <a:ext cx="417513" cy="476250"/>
        </p:xfrm>
        <a:graphic>
          <a:graphicData uri="http://schemas.openxmlformats.org/presentationml/2006/ole">
            <p:oleObj spid="_x0000_s25603" name="Equation" r:id="rId4" imgW="177480" imgH="203040" progId="Equation.DSMT4">
              <p:embed/>
            </p:oleObj>
          </a:graphicData>
        </a:graphic>
      </p:graphicFrame>
      <p:graphicFrame>
        <p:nvGraphicFramePr>
          <p:cNvPr id="25604" name="Object 24"/>
          <p:cNvGraphicFramePr>
            <a:graphicFrameLocks noChangeAspect="1"/>
          </p:cNvGraphicFramePr>
          <p:nvPr/>
        </p:nvGraphicFramePr>
        <p:xfrm>
          <a:off x="5562600" y="1600200"/>
          <a:ext cx="417513" cy="476250"/>
        </p:xfrm>
        <a:graphic>
          <a:graphicData uri="http://schemas.openxmlformats.org/presentationml/2006/ole">
            <p:oleObj spid="_x0000_s25604" name="Equation" r:id="rId5" imgW="177480" imgH="203040" progId="Equation.DSMT4">
              <p:embed/>
            </p:oleObj>
          </a:graphicData>
        </a:graphic>
      </p:graphicFrame>
      <p:graphicFrame>
        <p:nvGraphicFramePr>
          <p:cNvPr id="25605" name="Object 25"/>
          <p:cNvGraphicFramePr>
            <a:graphicFrameLocks noChangeAspect="1"/>
          </p:cNvGraphicFramePr>
          <p:nvPr/>
        </p:nvGraphicFramePr>
        <p:xfrm>
          <a:off x="5410200" y="2743200"/>
          <a:ext cx="417513" cy="476250"/>
        </p:xfrm>
        <a:graphic>
          <a:graphicData uri="http://schemas.openxmlformats.org/presentationml/2006/ole">
            <p:oleObj spid="_x0000_s25605" name="Equation" r:id="rId6" imgW="177480" imgH="203040" progId="Equation.DSMT4">
              <p:embed/>
            </p:oleObj>
          </a:graphicData>
        </a:graphic>
      </p:graphicFrame>
      <p:graphicFrame>
        <p:nvGraphicFramePr>
          <p:cNvPr id="25606" name="Object 26"/>
          <p:cNvGraphicFramePr>
            <a:graphicFrameLocks noChangeAspect="1"/>
          </p:cNvGraphicFramePr>
          <p:nvPr/>
        </p:nvGraphicFramePr>
        <p:xfrm>
          <a:off x="5791200" y="914400"/>
          <a:ext cx="417513" cy="476250"/>
        </p:xfrm>
        <a:graphic>
          <a:graphicData uri="http://schemas.openxmlformats.org/presentationml/2006/ole">
            <p:oleObj spid="_x0000_s25606" name="Equation" r:id="rId7" imgW="177480" imgH="203040" progId="Equation.DSMT4">
              <p:embed/>
            </p:oleObj>
          </a:graphicData>
        </a:graphic>
      </p:graphicFrame>
      <p:sp>
        <p:nvSpPr>
          <p:cNvPr id="25640" name="Text Box 27"/>
          <p:cNvSpPr txBox="1">
            <a:spLocks noChangeArrowheads="1"/>
          </p:cNvSpPr>
          <p:nvPr/>
        </p:nvSpPr>
        <p:spPr bwMode="auto">
          <a:xfrm>
            <a:off x="5334000" y="685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FF6600"/>
                </a:solidFill>
              </a:rPr>
              <a:t>5</a:t>
            </a:r>
          </a:p>
        </p:txBody>
      </p:sp>
      <p:sp>
        <p:nvSpPr>
          <p:cNvPr id="25641" name="Text Box 28"/>
          <p:cNvSpPr txBox="1">
            <a:spLocks noChangeArrowheads="1"/>
          </p:cNvSpPr>
          <p:nvPr/>
        </p:nvSpPr>
        <p:spPr bwMode="auto">
          <a:xfrm>
            <a:off x="5638800" y="1981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008000"/>
                </a:solidFill>
              </a:rPr>
              <a:t>1</a:t>
            </a:r>
          </a:p>
        </p:txBody>
      </p:sp>
      <p:sp>
        <p:nvSpPr>
          <p:cNvPr id="25642" name="Text Box 29"/>
          <p:cNvSpPr txBox="1">
            <a:spLocks noChangeArrowheads="1"/>
          </p:cNvSpPr>
          <p:nvPr/>
        </p:nvSpPr>
        <p:spPr bwMode="auto">
          <a:xfrm>
            <a:off x="5791200" y="2743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FF0066"/>
                </a:solidFill>
              </a:rPr>
              <a:t>2</a:t>
            </a:r>
          </a:p>
        </p:txBody>
      </p:sp>
      <p:sp>
        <p:nvSpPr>
          <p:cNvPr id="25643" name="Text Box 30"/>
          <p:cNvSpPr txBox="1">
            <a:spLocks noChangeArrowheads="1"/>
          </p:cNvSpPr>
          <p:nvPr/>
        </p:nvSpPr>
        <p:spPr bwMode="auto">
          <a:xfrm>
            <a:off x="2209800" y="838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4</a:t>
            </a:r>
          </a:p>
        </p:txBody>
      </p:sp>
      <p:sp>
        <p:nvSpPr>
          <p:cNvPr id="25644" name="Text Box 31"/>
          <p:cNvSpPr txBox="1">
            <a:spLocks noChangeArrowheads="1"/>
          </p:cNvSpPr>
          <p:nvPr/>
        </p:nvSpPr>
        <p:spPr bwMode="auto">
          <a:xfrm>
            <a:off x="609600" y="1905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FF0000"/>
                </a:solidFill>
              </a:rPr>
              <a:t>3</a:t>
            </a:r>
          </a:p>
        </p:txBody>
      </p:sp>
      <p:graphicFrame>
        <p:nvGraphicFramePr>
          <p:cNvPr id="25607" name="Object 32"/>
          <p:cNvGraphicFramePr>
            <a:graphicFrameLocks noChangeAspect="1"/>
          </p:cNvGraphicFramePr>
          <p:nvPr/>
        </p:nvGraphicFramePr>
        <p:xfrm>
          <a:off x="6629400" y="1447800"/>
          <a:ext cx="2273300" cy="442913"/>
        </p:xfrm>
        <a:graphic>
          <a:graphicData uri="http://schemas.openxmlformats.org/presentationml/2006/ole">
            <p:oleObj spid="_x0000_s25607" name="Equation" r:id="rId8" imgW="1041120" imgH="203040" progId="Equation.DSMT4">
              <p:embed/>
            </p:oleObj>
          </a:graphicData>
        </a:graphic>
      </p:graphicFrame>
      <p:graphicFrame>
        <p:nvGraphicFramePr>
          <p:cNvPr id="25608" name="Object 33"/>
          <p:cNvGraphicFramePr>
            <a:graphicFrameLocks noChangeAspect="1"/>
          </p:cNvGraphicFramePr>
          <p:nvPr/>
        </p:nvGraphicFramePr>
        <p:xfrm>
          <a:off x="6592888" y="1981200"/>
          <a:ext cx="2551112" cy="442913"/>
        </p:xfrm>
        <a:graphic>
          <a:graphicData uri="http://schemas.openxmlformats.org/presentationml/2006/ole">
            <p:oleObj spid="_x0000_s25608" name="Equation" r:id="rId9" imgW="1168200" imgH="203040" progId="Equation.DSMT4">
              <p:embed/>
            </p:oleObj>
          </a:graphicData>
        </a:graphic>
      </p:graphicFrame>
      <p:sp>
        <p:nvSpPr>
          <p:cNvPr id="25645" name="AutoShape 36"/>
          <p:cNvSpPr>
            <a:spLocks noChangeArrowheads="1"/>
          </p:cNvSpPr>
          <p:nvPr/>
        </p:nvSpPr>
        <p:spPr bwMode="auto">
          <a:xfrm>
            <a:off x="3048000" y="3352800"/>
            <a:ext cx="457200" cy="838200"/>
          </a:xfrm>
          <a:prstGeom prst="downArrow">
            <a:avLst>
              <a:gd name="adj1" fmla="val 50000"/>
              <a:gd name="adj2" fmla="val 458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25609" name="Object 37"/>
          <p:cNvGraphicFramePr>
            <a:graphicFrameLocks noChangeAspect="1"/>
          </p:cNvGraphicFramePr>
          <p:nvPr/>
        </p:nvGraphicFramePr>
        <p:xfrm>
          <a:off x="3643313" y="3429000"/>
          <a:ext cx="333375" cy="360363"/>
        </p:xfrm>
        <a:graphic>
          <a:graphicData uri="http://schemas.openxmlformats.org/presentationml/2006/ole">
            <p:oleObj spid="_x0000_s25609" name="Equation" r:id="rId10" imgW="152280" imgH="164880" progId="Equation.DSMT4">
              <p:embed/>
            </p:oleObj>
          </a:graphicData>
        </a:graphic>
      </p:graphicFrame>
      <p:sp>
        <p:nvSpPr>
          <p:cNvPr id="25646" name="Text Box 38"/>
          <p:cNvSpPr txBox="1">
            <a:spLocks noChangeArrowheads="1"/>
          </p:cNvSpPr>
          <p:nvPr/>
        </p:nvSpPr>
        <p:spPr bwMode="auto">
          <a:xfrm>
            <a:off x="4022725" y="33528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選択</a:t>
            </a:r>
          </a:p>
        </p:txBody>
      </p:sp>
      <p:graphicFrame>
        <p:nvGraphicFramePr>
          <p:cNvPr id="25610" name="Object 39"/>
          <p:cNvGraphicFramePr>
            <a:graphicFrameLocks noChangeAspect="1"/>
          </p:cNvGraphicFramePr>
          <p:nvPr/>
        </p:nvGraphicFramePr>
        <p:xfrm>
          <a:off x="6629400" y="4724400"/>
          <a:ext cx="2070100" cy="363538"/>
        </p:xfrm>
        <a:graphic>
          <a:graphicData uri="http://schemas.openxmlformats.org/presentationml/2006/ole">
            <p:oleObj spid="_x0000_s25610" name="Equation" r:id="rId11" imgW="1155600" imgH="203040" progId="Equation.DSMT4">
              <p:embed/>
            </p:oleObj>
          </a:graphicData>
        </a:graphic>
      </p:graphicFrame>
      <p:graphicFrame>
        <p:nvGraphicFramePr>
          <p:cNvPr id="25611" name="Object 40"/>
          <p:cNvGraphicFramePr>
            <a:graphicFrameLocks noChangeAspect="1"/>
          </p:cNvGraphicFramePr>
          <p:nvPr/>
        </p:nvGraphicFramePr>
        <p:xfrm>
          <a:off x="3643313" y="3789363"/>
          <a:ext cx="361950" cy="360362"/>
        </p:xfrm>
        <a:graphic>
          <a:graphicData uri="http://schemas.openxmlformats.org/presentationml/2006/ole">
            <p:oleObj spid="_x0000_s25611" name="Equation" r:id="rId12" imgW="164880" imgH="164880" progId="Equation.DSMT4">
              <p:embed/>
            </p:oleObj>
          </a:graphicData>
        </a:graphic>
      </p:graphicFrame>
      <p:sp>
        <p:nvSpPr>
          <p:cNvPr id="25647" name="Text Box 41"/>
          <p:cNvSpPr txBox="1">
            <a:spLocks noChangeArrowheads="1"/>
          </p:cNvSpPr>
          <p:nvPr/>
        </p:nvSpPr>
        <p:spPr bwMode="auto">
          <a:xfrm>
            <a:off x="4022725" y="37338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の増加</a:t>
            </a:r>
          </a:p>
        </p:txBody>
      </p:sp>
      <p:graphicFrame>
        <p:nvGraphicFramePr>
          <p:cNvPr id="25612" name="Object 61"/>
          <p:cNvGraphicFramePr>
            <a:graphicFrameLocks noChangeAspect="1"/>
          </p:cNvGraphicFramePr>
          <p:nvPr/>
        </p:nvGraphicFramePr>
        <p:xfrm>
          <a:off x="6580188" y="4038600"/>
          <a:ext cx="2217737" cy="442913"/>
        </p:xfrm>
        <a:graphic>
          <a:graphicData uri="http://schemas.openxmlformats.org/presentationml/2006/ole">
            <p:oleObj spid="_x0000_s25612" name="Equation" r:id="rId13" imgW="1015920" imgH="203040" progId="Equation.DSMT4">
              <p:embed/>
            </p:oleObj>
          </a:graphicData>
        </a:graphic>
      </p:graphicFrame>
      <p:graphicFrame>
        <p:nvGraphicFramePr>
          <p:cNvPr id="25613" name="Object 63"/>
          <p:cNvGraphicFramePr>
            <a:graphicFrameLocks noChangeAspect="1"/>
          </p:cNvGraphicFramePr>
          <p:nvPr/>
        </p:nvGraphicFramePr>
        <p:xfrm>
          <a:off x="7924800" y="228600"/>
          <a:ext cx="812800" cy="330200"/>
        </p:xfrm>
        <a:graphic>
          <a:graphicData uri="http://schemas.openxmlformats.org/presentationml/2006/ole">
            <p:oleObj spid="_x0000_s25613" name="Equation" r:id="rId14" imgW="406080" imgH="164880" progId="Equation.DSMT4">
              <p:embed/>
            </p:oleObj>
          </a:graphicData>
        </a:graphic>
      </p:graphicFrame>
      <p:sp>
        <p:nvSpPr>
          <p:cNvPr id="25648" name="AutoShape 64"/>
          <p:cNvSpPr>
            <a:spLocks noChangeArrowheads="1"/>
          </p:cNvSpPr>
          <p:nvPr/>
        </p:nvSpPr>
        <p:spPr bwMode="auto">
          <a:xfrm>
            <a:off x="457200" y="4267200"/>
            <a:ext cx="6096000" cy="25146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49" name="Oval 65"/>
          <p:cNvSpPr>
            <a:spLocks noChangeArrowheads="1"/>
          </p:cNvSpPr>
          <p:nvPr/>
        </p:nvSpPr>
        <p:spPr bwMode="auto">
          <a:xfrm>
            <a:off x="1600200" y="5029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50" name="Oval 66"/>
          <p:cNvSpPr>
            <a:spLocks noChangeArrowheads="1"/>
          </p:cNvSpPr>
          <p:nvPr/>
        </p:nvSpPr>
        <p:spPr bwMode="auto">
          <a:xfrm>
            <a:off x="3200400" y="5029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51" name="Oval 67"/>
          <p:cNvSpPr>
            <a:spLocks noChangeArrowheads="1"/>
          </p:cNvSpPr>
          <p:nvPr/>
        </p:nvSpPr>
        <p:spPr bwMode="auto">
          <a:xfrm>
            <a:off x="4800600" y="5029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52" name="Oval 68"/>
          <p:cNvSpPr>
            <a:spLocks noChangeArrowheads="1"/>
          </p:cNvSpPr>
          <p:nvPr/>
        </p:nvSpPr>
        <p:spPr bwMode="auto">
          <a:xfrm>
            <a:off x="1600200" y="6019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53" name="Text Box 72"/>
          <p:cNvSpPr txBox="1">
            <a:spLocks noChangeArrowheads="1"/>
          </p:cNvSpPr>
          <p:nvPr/>
        </p:nvSpPr>
        <p:spPr bwMode="auto">
          <a:xfrm>
            <a:off x="1219200" y="49530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１</a:t>
            </a:r>
          </a:p>
        </p:txBody>
      </p:sp>
      <p:sp>
        <p:nvSpPr>
          <p:cNvPr id="25654" name="Text Box 73"/>
          <p:cNvSpPr txBox="1">
            <a:spLocks noChangeArrowheads="1"/>
          </p:cNvSpPr>
          <p:nvPr/>
        </p:nvSpPr>
        <p:spPr bwMode="auto">
          <a:xfrm>
            <a:off x="3657600" y="49530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２</a:t>
            </a:r>
          </a:p>
        </p:txBody>
      </p:sp>
      <p:sp>
        <p:nvSpPr>
          <p:cNvPr id="25655" name="Text Box 74"/>
          <p:cNvSpPr txBox="1">
            <a:spLocks noChangeArrowheads="1"/>
          </p:cNvSpPr>
          <p:nvPr/>
        </p:nvSpPr>
        <p:spPr bwMode="auto">
          <a:xfrm>
            <a:off x="5181600" y="49530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３</a:t>
            </a:r>
          </a:p>
        </p:txBody>
      </p:sp>
      <p:sp>
        <p:nvSpPr>
          <p:cNvPr id="25656" name="Text Box 75"/>
          <p:cNvSpPr txBox="1">
            <a:spLocks noChangeArrowheads="1"/>
          </p:cNvSpPr>
          <p:nvPr/>
        </p:nvSpPr>
        <p:spPr bwMode="auto">
          <a:xfrm>
            <a:off x="1981200" y="59436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４</a:t>
            </a:r>
          </a:p>
        </p:txBody>
      </p:sp>
      <p:sp>
        <p:nvSpPr>
          <p:cNvPr id="25657" name="AutoShape 78"/>
          <p:cNvSpPr>
            <a:spLocks noChangeArrowheads="1"/>
          </p:cNvSpPr>
          <p:nvPr/>
        </p:nvSpPr>
        <p:spPr bwMode="auto">
          <a:xfrm>
            <a:off x="1219200" y="4800600"/>
            <a:ext cx="4419600" cy="6858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58" name="AutoShape 79"/>
          <p:cNvSpPr>
            <a:spLocks noChangeArrowheads="1"/>
          </p:cNvSpPr>
          <p:nvPr/>
        </p:nvSpPr>
        <p:spPr bwMode="auto">
          <a:xfrm>
            <a:off x="1143000" y="4419600"/>
            <a:ext cx="3429000" cy="1981200"/>
          </a:xfrm>
          <a:prstGeom prst="rtTriangl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59" name="Oval 80"/>
          <p:cNvSpPr>
            <a:spLocks noChangeArrowheads="1"/>
          </p:cNvSpPr>
          <p:nvPr/>
        </p:nvSpPr>
        <p:spPr bwMode="auto">
          <a:xfrm>
            <a:off x="4648200" y="4724400"/>
            <a:ext cx="1066800" cy="1828800"/>
          </a:xfrm>
          <a:prstGeom prst="ellips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60" name="AutoShape 81"/>
          <p:cNvSpPr>
            <a:spLocks noChangeArrowheads="1"/>
          </p:cNvSpPr>
          <p:nvPr/>
        </p:nvSpPr>
        <p:spPr bwMode="auto">
          <a:xfrm>
            <a:off x="1066800" y="4572000"/>
            <a:ext cx="4800600" cy="1981200"/>
          </a:xfrm>
          <a:prstGeom prst="parallelogram">
            <a:avLst>
              <a:gd name="adj" fmla="val 100165"/>
            </a:avLst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5614" name="Object 83"/>
          <p:cNvGraphicFramePr>
            <a:graphicFrameLocks noChangeAspect="1"/>
          </p:cNvGraphicFramePr>
          <p:nvPr/>
        </p:nvGraphicFramePr>
        <p:xfrm>
          <a:off x="1981200" y="4343400"/>
          <a:ext cx="387350" cy="476250"/>
        </p:xfrm>
        <a:graphic>
          <a:graphicData uri="http://schemas.openxmlformats.org/presentationml/2006/ole">
            <p:oleObj spid="_x0000_s25614" name="Equation" r:id="rId15" imgW="164880" imgH="203040" progId="Equation.DSMT4">
              <p:embed/>
            </p:oleObj>
          </a:graphicData>
        </a:graphic>
      </p:graphicFrame>
      <p:graphicFrame>
        <p:nvGraphicFramePr>
          <p:cNvPr id="25615" name="Object 84"/>
          <p:cNvGraphicFramePr>
            <a:graphicFrameLocks noChangeAspect="1"/>
          </p:cNvGraphicFramePr>
          <p:nvPr/>
        </p:nvGraphicFramePr>
        <p:xfrm>
          <a:off x="685800" y="4800600"/>
          <a:ext cx="417513" cy="476250"/>
        </p:xfrm>
        <a:graphic>
          <a:graphicData uri="http://schemas.openxmlformats.org/presentationml/2006/ole">
            <p:oleObj spid="_x0000_s25615" name="Equation" r:id="rId16" imgW="177480" imgH="203040" progId="Equation.DSMT4">
              <p:embed/>
            </p:oleObj>
          </a:graphicData>
        </a:graphic>
      </p:graphicFrame>
      <p:graphicFrame>
        <p:nvGraphicFramePr>
          <p:cNvPr id="25616" name="Object 85"/>
          <p:cNvGraphicFramePr>
            <a:graphicFrameLocks noChangeAspect="1"/>
          </p:cNvGraphicFramePr>
          <p:nvPr/>
        </p:nvGraphicFramePr>
        <p:xfrm>
          <a:off x="5715000" y="5105400"/>
          <a:ext cx="417513" cy="476250"/>
        </p:xfrm>
        <a:graphic>
          <a:graphicData uri="http://schemas.openxmlformats.org/presentationml/2006/ole">
            <p:oleObj spid="_x0000_s25616" name="Equation" r:id="rId17" imgW="177480" imgH="203040" progId="Equation.DSMT4">
              <p:embed/>
            </p:oleObj>
          </a:graphicData>
        </a:graphic>
      </p:graphicFrame>
      <p:graphicFrame>
        <p:nvGraphicFramePr>
          <p:cNvPr id="25617" name="Object 87"/>
          <p:cNvGraphicFramePr>
            <a:graphicFrameLocks noChangeAspect="1"/>
          </p:cNvGraphicFramePr>
          <p:nvPr/>
        </p:nvGraphicFramePr>
        <p:xfrm>
          <a:off x="5943600" y="4419600"/>
          <a:ext cx="417513" cy="476250"/>
        </p:xfrm>
        <a:graphic>
          <a:graphicData uri="http://schemas.openxmlformats.org/presentationml/2006/ole">
            <p:oleObj spid="_x0000_s25617" name="Equation" r:id="rId18" imgW="177480" imgH="203040" progId="Equation.DSMT4">
              <p:embed/>
            </p:oleObj>
          </a:graphicData>
        </a:graphic>
      </p:graphicFrame>
      <p:sp>
        <p:nvSpPr>
          <p:cNvPr id="25661" name="Text Box 88"/>
          <p:cNvSpPr txBox="1">
            <a:spLocks noChangeArrowheads="1"/>
          </p:cNvSpPr>
          <p:nvPr/>
        </p:nvSpPr>
        <p:spPr bwMode="auto">
          <a:xfrm>
            <a:off x="5486400" y="4191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FF6600"/>
                </a:solidFill>
              </a:rPr>
              <a:t>3</a:t>
            </a:r>
          </a:p>
        </p:txBody>
      </p:sp>
      <p:sp>
        <p:nvSpPr>
          <p:cNvPr id="25662" name="Text Box 89"/>
          <p:cNvSpPr txBox="1">
            <a:spLocks noChangeArrowheads="1"/>
          </p:cNvSpPr>
          <p:nvPr/>
        </p:nvSpPr>
        <p:spPr bwMode="auto">
          <a:xfrm>
            <a:off x="5791200" y="5486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008000"/>
                </a:solidFill>
              </a:rPr>
              <a:t>1</a:t>
            </a:r>
          </a:p>
        </p:txBody>
      </p:sp>
      <p:sp>
        <p:nvSpPr>
          <p:cNvPr id="25663" name="Text Box 91"/>
          <p:cNvSpPr txBox="1">
            <a:spLocks noChangeArrowheads="1"/>
          </p:cNvSpPr>
          <p:nvPr/>
        </p:nvSpPr>
        <p:spPr bwMode="auto">
          <a:xfrm>
            <a:off x="2362200" y="4343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4</a:t>
            </a:r>
          </a:p>
        </p:txBody>
      </p:sp>
      <p:sp>
        <p:nvSpPr>
          <p:cNvPr id="25664" name="Text Box 92"/>
          <p:cNvSpPr txBox="1">
            <a:spLocks noChangeArrowheads="1"/>
          </p:cNvSpPr>
          <p:nvPr/>
        </p:nvSpPr>
        <p:spPr bwMode="auto">
          <a:xfrm>
            <a:off x="762000" y="5389563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１</a:t>
            </a:r>
          </a:p>
        </p:txBody>
      </p:sp>
      <p:graphicFrame>
        <p:nvGraphicFramePr>
          <p:cNvPr id="25618" name="Object 93"/>
          <p:cNvGraphicFramePr>
            <a:graphicFrameLocks noChangeAspect="1"/>
          </p:cNvGraphicFramePr>
          <p:nvPr/>
        </p:nvGraphicFramePr>
        <p:xfrm>
          <a:off x="914400" y="3810000"/>
          <a:ext cx="531813" cy="533400"/>
        </p:xfrm>
        <a:graphic>
          <a:graphicData uri="http://schemas.openxmlformats.org/presentationml/2006/ole">
            <p:oleObj spid="_x0000_s25618" name="Equation" r:id="rId19" imgW="190440" imgH="190440" progId="Equation.DSMT4">
              <p:embed/>
            </p:oleObj>
          </a:graphicData>
        </a:graphic>
      </p:graphicFrame>
      <p:graphicFrame>
        <p:nvGraphicFramePr>
          <p:cNvPr id="25619" name="Object 94"/>
          <p:cNvGraphicFramePr>
            <a:graphicFrameLocks noChangeAspect="1"/>
          </p:cNvGraphicFramePr>
          <p:nvPr/>
        </p:nvGraphicFramePr>
        <p:xfrm>
          <a:off x="457200" y="533400"/>
          <a:ext cx="425450" cy="463550"/>
        </p:xfrm>
        <a:graphic>
          <a:graphicData uri="http://schemas.openxmlformats.org/presentationml/2006/ole">
            <p:oleObj spid="_x0000_s25619" name="Equation" r:id="rId20" imgW="15228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41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31D21A-8E32-4495-ABCD-DB19DE2E7974}" type="slidenum">
              <a:rPr lang="en-US" altLang="ja-JP" smtClean="0"/>
              <a:pPr/>
              <a:t>28</a:t>
            </a:fld>
            <a:endParaRPr lang="en-US" altLang="ja-JP" smtClean="0"/>
          </a:p>
        </p:txBody>
      </p:sp>
      <p:graphicFrame>
        <p:nvGraphicFramePr>
          <p:cNvPr id="26626" name="Object 1024"/>
          <p:cNvGraphicFramePr>
            <a:graphicFrameLocks noChangeAspect="1"/>
          </p:cNvGraphicFramePr>
          <p:nvPr/>
        </p:nvGraphicFramePr>
        <p:xfrm>
          <a:off x="6705600" y="990600"/>
          <a:ext cx="2070100" cy="363538"/>
        </p:xfrm>
        <a:graphic>
          <a:graphicData uri="http://schemas.openxmlformats.org/presentationml/2006/ole">
            <p:oleObj spid="_x0000_s26626" name="Equation" r:id="rId3" imgW="1155600" imgH="203040" progId="Equation.DSMT4">
              <p:embed/>
            </p:oleObj>
          </a:graphicData>
        </a:graphic>
      </p:graphicFrame>
      <p:graphicFrame>
        <p:nvGraphicFramePr>
          <p:cNvPr id="26627" name="Object 1025"/>
          <p:cNvGraphicFramePr>
            <a:graphicFrameLocks noChangeAspect="1"/>
          </p:cNvGraphicFramePr>
          <p:nvPr/>
        </p:nvGraphicFramePr>
        <p:xfrm>
          <a:off x="6553200" y="381000"/>
          <a:ext cx="2217738" cy="442913"/>
        </p:xfrm>
        <a:graphic>
          <a:graphicData uri="http://schemas.openxmlformats.org/presentationml/2006/ole">
            <p:oleObj spid="_x0000_s26627" name="Equation" r:id="rId4" imgW="1015920" imgH="203040" progId="Equation.DSMT4">
              <p:embed/>
            </p:oleObj>
          </a:graphicData>
        </a:graphic>
      </p:graphicFrame>
      <p:sp>
        <p:nvSpPr>
          <p:cNvPr id="26642" name="AutoShape 4"/>
          <p:cNvSpPr>
            <a:spLocks noChangeArrowheads="1"/>
          </p:cNvSpPr>
          <p:nvPr/>
        </p:nvSpPr>
        <p:spPr bwMode="auto">
          <a:xfrm>
            <a:off x="457200" y="304800"/>
            <a:ext cx="6096000" cy="25146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43" name="Oval 5"/>
          <p:cNvSpPr>
            <a:spLocks noChangeArrowheads="1"/>
          </p:cNvSpPr>
          <p:nvPr/>
        </p:nvSpPr>
        <p:spPr bwMode="auto">
          <a:xfrm>
            <a:off x="1600200" y="1066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44" name="Oval 6"/>
          <p:cNvSpPr>
            <a:spLocks noChangeArrowheads="1"/>
          </p:cNvSpPr>
          <p:nvPr/>
        </p:nvSpPr>
        <p:spPr bwMode="auto">
          <a:xfrm>
            <a:off x="3200400" y="1066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45" name="Oval 7"/>
          <p:cNvSpPr>
            <a:spLocks noChangeArrowheads="1"/>
          </p:cNvSpPr>
          <p:nvPr/>
        </p:nvSpPr>
        <p:spPr bwMode="auto">
          <a:xfrm>
            <a:off x="4800600" y="1066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46" name="Oval 8"/>
          <p:cNvSpPr>
            <a:spLocks noChangeArrowheads="1"/>
          </p:cNvSpPr>
          <p:nvPr/>
        </p:nvSpPr>
        <p:spPr bwMode="auto">
          <a:xfrm>
            <a:off x="1600200" y="2057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47" name="Text Box 9"/>
          <p:cNvSpPr txBox="1">
            <a:spLocks noChangeArrowheads="1"/>
          </p:cNvSpPr>
          <p:nvPr/>
        </p:nvSpPr>
        <p:spPr bwMode="auto">
          <a:xfrm>
            <a:off x="1219200" y="9906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１</a:t>
            </a:r>
          </a:p>
        </p:txBody>
      </p:sp>
      <p:sp>
        <p:nvSpPr>
          <p:cNvPr id="26648" name="Text Box 10"/>
          <p:cNvSpPr txBox="1">
            <a:spLocks noChangeArrowheads="1"/>
          </p:cNvSpPr>
          <p:nvPr/>
        </p:nvSpPr>
        <p:spPr bwMode="auto">
          <a:xfrm>
            <a:off x="3657600" y="9906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２</a:t>
            </a:r>
          </a:p>
        </p:txBody>
      </p:sp>
      <p:sp>
        <p:nvSpPr>
          <p:cNvPr id="26649" name="Text Box 11"/>
          <p:cNvSpPr txBox="1">
            <a:spLocks noChangeArrowheads="1"/>
          </p:cNvSpPr>
          <p:nvPr/>
        </p:nvSpPr>
        <p:spPr bwMode="auto">
          <a:xfrm>
            <a:off x="5181600" y="9906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３</a:t>
            </a:r>
          </a:p>
        </p:txBody>
      </p:sp>
      <p:sp>
        <p:nvSpPr>
          <p:cNvPr id="26650" name="Text Box 12"/>
          <p:cNvSpPr txBox="1">
            <a:spLocks noChangeArrowheads="1"/>
          </p:cNvSpPr>
          <p:nvPr/>
        </p:nvSpPr>
        <p:spPr bwMode="auto">
          <a:xfrm>
            <a:off x="1981200" y="19812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４</a:t>
            </a:r>
          </a:p>
        </p:txBody>
      </p:sp>
      <p:sp>
        <p:nvSpPr>
          <p:cNvPr id="26651" name="AutoShape 13"/>
          <p:cNvSpPr>
            <a:spLocks noChangeArrowheads="1"/>
          </p:cNvSpPr>
          <p:nvPr/>
        </p:nvSpPr>
        <p:spPr bwMode="auto">
          <a:xfrm>
            <a:off x="1219200" y="838200"/>
            <a:ext cx="4419600" cy="6858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52" name="AutoShape 14"/>
          <p:cNvSpPr>
            <a:spLocks noChangeArrowheads="1"/>
          </p:cNvSpPr>
          <p:nvPr/>
        </p:nvSpPr>
        <p:spPr bwMode="auto">
          <a:xfrm>
            <a:off x="1143000" y="457200"/>
            <a:ext cx="3429000" cy="1981200"/>
          </a:xfrm>
          <a:prstGeom prst="rtTriangl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53" name="Oval 15"/>
          <p:cNvSpPr>
            <a:spLocks noChangeArrowheads="1"/>
          </p:cNvSpPr>
          <p:nvPr/>
        </p:nvSpPr>
        <p:spPr bwMode="auto">
          <a:xfrm>
            <a:off x="4648200" y="762000"/>
            <a:ext cx="1066800" cy="1828800"/>
          </a:xfrm>
          <a:prstGeom prst="ellips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54" name="AutoShape 16"/>
          <p:cNvSpPr>
            <a:spLocks noChangeArrowheads="1"/>
          </p:cNvSpPr>
          <p:nvPr/>
        </p:nvSpPr>
        <p:spPr bwMode="auto">
          <a:xfrm>
            <a:off x="1066800" y="609600"/>
            <a:ext cx="4800600" cy="1981200"/>
          </a:xfrm>
          <a:prstGeom prst="parallelogram">
            <a:avLst>
              <a:gd name="adj" fmla="val 100165"/>
            </a:avLst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6628" name="Object 1026"/>
          <p:cNvGraphicFramePr>
            <a:graphicFrameLocks noChangeAspect="1"/>
          </p:cNvGraphicFramePr>
          <p:nvPr/>
        </p:nvGraphicFramePr>
        <p:xfrm>
          <a:off x="1981200" y="381000"/>
          <a:ext cx="387350" cy="476250"/>
        </p:xfrm>
        <a:graphic>
          <a:graphicData uri="http://schemas.openxmlformats.org/presentationml/2006/ole">
            <p:oleObj spid="_x0000_s26628" name="Equation" r:id="rId5" imgW="164880" imgH="203040" progId="Equation.DSMT4">
              <p:embed/>
            </p:oleObj>
          </a:graphicData>
        </a:graphic>
      </p:graphicFrame>
      <p:graphicFrame>
        <p:nvGraphicFramePr>
          <p:cNvPr id="26629" name="Object 1027"/>
          <p:cNvGraphicFramePr>
            <a:graphicFrameLocks noChangeAspect="1"/>
          </p:cNvGraphicFramePr>
          <p:nvPr/>
        </p:nvGraphicFramePr>
        <p:xfrm>
          <a:off x="685800" y="838200"/>
          <a:ext cx="417513" cy="476250"/>
        </p:xfrm>
        <a:graphic>
          <a:graphicData uri="http://schemas.openxmlformats.org/presentationml/2006/ole">
            <p:oleObj spid="_x0000_s26629" name="Equation" r:id="rId6" imgW="177480" imgH="203040" progId="Equation.DSMT4">
              <p:embed/>
            </p:oleObj>
          </a:graphicData>
        </a:graphic>
      </p:graphicFrame>
      <p:graphicFrame>
        <p:nvGraphicFramePr>
          <p:cNvPr id="26630" name="Object 1028"/>
          <p:cNvGraphicFramePr>
            <a:graphicFrameLocks noChangeAspect="1"/>
          </p:cNvGraphicFramePr>
          <p:nvPr/>
        </p:nvGraphicFramePr>
        <p:xfrm>
          <a:off x="5715000" y="1143000"/>
          <a:ext cx="417513" cy="476250"/>
        </p:xfrm>
        <a:graphic>
          <a:graphicData uri="http://schemas.openxmlformats.org/presentationml/2006/ole">
            <p:oleObj spid="_x0000_s26630" name="Equation" r:id="rId7" imgW="177480" imgH="203040" progId="Equation.DSMT4">
              <p:embed/>
            </p:oleObj>
          </a:graphicData>
        </a:graphic>
      </p:graphicFrame>
      <p:graphicFrame>
        <p:nvGraphicFramePr>
          <p:cNvPr id="26631" name="Object 1029"/>
          <p:cNvGraphicFramePr>
            <a:graphicFrameLocks noChangeAspect="1"/>
          </p:cNvGraphicFramePr>
          <p:nvPr/>
        </p:nvGraphicFramePr>
        <p:xfrm>
          <a:off x="5943600" y="457200"/>
          <a:ext cx="417513" cy="476250"/>
        </p:xfrm>
        <a:graphic>
          <a:graphicData uri="http://schemas.openxmlformats.org/presentationml/2006/ole">
            <p:oleObj spid="_x0000_s26631" name="Equation" r:id="rId8" imgW="177480" imgH="203040" progId="Equation.DSMT4">
              <p:embed/>
            </p:oleObj>
          </a:graphicData>
        </a:graphic>
      </p:graphicFrame>
      <p:sp>
        <p:nvSpPr>
          <p:cNvPr id="26655" name="Text Box 21"/>
          <p:cNvSpPr txBox="1">
            <a:spLocks noChangeArrowheads="1"/>
          </p:cNvSpPr>
          <p:nvPr/>
        </p:nvSpPr>
        <p:spPr bwMode="auto">
          <a:xfrm>
            <a:off x="5486400" y="228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FF6600"/>
                </a:solidFill>
              </a:rPr>
              <a:t>3</a:t>
            </a:r>
          </a:p>
        </p:txBody>
      </p:sp>
      <p:sp>
        <p:nvSpPr>
          <p:cNvPr id="26656" name="Text Box 22"/>
          <p:cNvSpPr txBox="1">
            <a:spLocks noChangeArrowheads="1"/>
          </p:cNvSpPr>
          <p:nvPr/>
        </p:nvSpPr>
        <p:spPr bwMode="auto">
          <a:xfrm>
            <a:off x="5791200" y="1524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008000"/>
                </a:solidFill>
              </a:rPr>
              <a:t>1</a:t>
            </a:r>
          </a:p>
        </p:txBody>
      </p:sp>
      <p:sp>
        <p:nvSpPr>
          <p:cNvPr id="26657" name="Text Box 23"/>
          <p:cNvSpPr txBox="1">
            <a:spLocks noChangeArrowheads="1"/>
          </p:cNvSpPr>
          <p:nvPr/>
        </p:nvSpPr>
        <p:spPr bwMode="auto">
          <a:xfrm>
            <a:off x="2362200" y="381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4</a:t>
            </a:r>
          </a:p>
        </p:txBody>
      </p:sp>
      <p:sp>
        <p:nvSpPr>
          <p:cNvPr id="26658" name="Text Box 24"/>
          <p:cNvSpPr txBox="1">
            <a:spLocks noChangeArrowheads="1"/>
          </p:cNvSpPr>
          <p:nvPr/>
        </p:nvSpPr>
        <p:spPr bwMode="auto">
          <a:xfrm>
            <a:off x="762000" y="1427163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１</a:t>
            </a:r>
          </a:p>
        </p:txBody>
      </p:sp>
      <p:graphicFrame>
        <p:nvGraphicFramePr>
          <p:cNvPr id="26632" name="Object 1030"/>
          <p:cNvGraphicFramePr>
            <a:graphicFrameLocks noChangeAspect="1"/>
          </p:cNvGraphicFramePr>
          <p:nvPr/>
        </p:nvGraphicFramePr>
        <p:xfrm>
          <a:off x="381000" y="0"/>
          <a:ext cx="531813" cy="533400"/>
        </p:xfrm>
        <a:graphic>
          <a:graphicData uri="http://schemas.openxmlformats.org/presentationml/2006/ole">
            <p:oleObj spid="_x0000_s26632" name="Equation" r:id="rId9" imgW="190440" imgH="190440" progId="Equation.DSMT4">
              <p:embed/>
            </p:oleObj>
          </a:graphicData>
        </a:graphic>
      </p:graphicFrame>
      <p:sp>
        <p:nvSpPr>
          <p:cNvPr id="26659" name="AutoShape 26"/>
          <p:cNvSpPr>
            <a:spLocks noChangeArrowheads="1"/>
          </p:cNvSpPr>
          <p:nvPr/>
        </p:nvSpPr>
        <p:spPr bwMode="auto">
          <a:xfrm>
            <a:off x="3048000" y="2895600"/>
            <a:ext cx="457200" cy="838200"/>
          </a:xfrm>
          <a:prstGeom prst="downArrow">
            <a:avLst>
              <a:gd name="adj1" fmla="val 50000"/>
              <a:gd name="adj2" fmla="val 458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26633" name="Object 1031"/>
          <p:cNvGraphicFramePr>
            <a:graphicFrameLocks noChangeAspect="1"/>
          </p:cNvGraphicFramePr>
          <p:nvPr/>
        </p:nvGraphicFramePr>
        <p:xfrm>
          <a:off x="3643313" y="2971800"/>
          <a:ext cx="333375" cy="360363"/>
        </p:xfrm>
        <a:graphic>
          <a:graphicData uri="http://schemas.openxmlformats.org/presentationml/2006/ole">
            <p:oleObj spid="_x0000_s26633" name="Equation" r:id="rId10" imgW="152280" imgH="164880" progId="Equation.DSMT4">
              <p:embed/>
            </p:oleObj>
          </a:graphicData>
        </a:graphic>
      </p:graphicFrame>
      <p:sp>
        <p:nvSpPr>
          <p:cNvPr id="26660" name="Text Box 28"/>
          <p:cNvSpPr txBox="1">
            <a:spLocks noChangeArrowheads="1"/>
          </p:cNvSpPr>
          <p:nvPr/>
        </p:nvSpPr>
        <p:spPr bwMode="auto">
          <a:xfrm>
            <a:off x="4022725" y="28956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選択</a:t>
            </a:r>
          </a:p>
        </p:txBody>
      </p:sp>
      <p:graphicFrame>
        <p:nvGraphicFramePr>
          <p:cNvPr id="26634" name="Object 1032"/>
          <p:cNvGraphicFramePr>
            <a:graphicFrameLocks noChangeAspect="1"/>
          </p:cNvGraphicFramePr>
          <p:nvPr/>
        </p:nvGraphicFramePr>
        <p:xfrm>
          <a:off x="3643313" y="3332163"/>
          <a:ext cx="361950" cy="360362"/>
        </p:xfrm>
        <a:graphic>
          <a:graphicData uri="http://schemas.openxmlformats.org/presentationml/2006/ole">
            <p:oleObj spid="_x0000_s26634" name="Equation" r:id="rId11" imgW="164880" imgH="164880" progId="Equation.DSMT4">
              <p:embed/>
            </p:oleObj>
          </a:graphicData>
        </a:graphic>
      </p:graphicFrame>
      <p:sp>
        <p:nvSpPr>
          <p:cNvPr id="26661" name="Text Box 30"/>
          <p:cNvSpPr txBox="1">
            <a:spLocks noChangeArrowheads="1"/>
          </p:cNvSpPr>
          <p:nvPr/>
        </p:nvSpPr>
        <p:spPr bwMode="auto">
          <a:xfrm>
            <a:off x="4022725" y="32766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の増加</a:t>
            </a:r>
          </a:p>
        </p:txBody>
      </p:sp>
      <p:graphicFrame>
        <p:nvGraphicFramePr>
          <p:cNvPr id="26635" name="Object 1033"/>
          <p:cNvGraphicFramePr>
            <a:graphicFrameLocks noChangeAspect="1"/>
          </p:cNvGraphicFramePr>
          <p:nvPr/>
        </p:nvGraphicFramePr>
        <p:xfrm>
          <a:off x="6934200" y="5029200"/>
          <a:ext cx="2046288" cy="363538"/>
        </p:xfrm>
        <a:graphic>
          <a:graphicData uri="http://schemas.openxmlformats.org/presentationml/2006/ole">
            <p:oleObj spid="_x0000_s26635" name="Equation" r:id="rId12" imgW="1143000" imgH="203040" progId="Equation.DSMT4">
              <p:embed/>
            </p:oleObj>
          </a:graphicData>
        </a:graphic>
      </p:graphicFrame>
      <p:graphicFrame>
        <p:nvGraphicFramePr>
          <p:cNvPr id="26636" name="Object 1034"/>
          <p:cNvGraphicFramePr>
            <a:graphicFrameLocks noChangeAspect="1"/>
          </p:cNvGraphicFramePr>
          <p:nvPr/>
        </p:nvGraphicFramePr>
        <p:xfrm>
          <a:off x="6781800" y="4495800"/>
          <a:ext cx="2189163" cy="442913"/>
        </p:xfrm>
        <a:graphic>
          <a:graphicData uri="http://schemas.openxmlformats.org/presentationml/2006/ole">
            <p:oleObj spid="_x0000_s26636" name="Equation" r:id="rId13" imgW="1002960" imgH="203040" progId="Equation.DSMT4">
              <p:embed/>
            </p:oleObj>
          </a:graphicData>
        </a:graphic>
      </p:graphicFrame>
      <p:sp>
        <p:nvSpPr>
          <p:cNvPr id="26662" name="AutoShape 33"/>
          <p:cNvSpPr>
            <a:spLocks noChangeArrowheads="1"/>
          </p:cNvSpPr>
          <p:nvPr/>
        </p:nvSpPr>
        <p:spPr bwMode="auto">
          <a:xfrm>
            <a:off x="533400" y="3886200"/>
            <a:ext cx="6096000" cy="25146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63" name="Oval 34"/>
          <p:cNvSpPr>
            <a:spLocks noChangeArrowheads="1"/>
          </p:cNvSpPr>
          <p:nvPr/>
        </p:nvSpPr>
        <p:spPr bwMode="auto">
          <a:xfrm>
            <a:off x="1676400" y="4648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64" name="Oval 35"/>
          <p:cNvSpPr>
            <a:spLocks noChangeArrowheads="1"/>
          </p:cNvSpPr>
          <p:nvPr/>
        </p:nvSpPr>
        <p:spPr bwMode="auto">
          <a:xfrm>
            <a:off x="3276600" y="4648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65" name="Oval 37"/>
          <p:cNvSpPr>
            <a:spLocks noChangeArrowheads="1"/>
          </p:cNvSpPr>
          <p:nvPr/>
        </p:nvSpPr>
        <p:spPr bwMode="auto">
          <a:xfrm>
            <a:off x="1676400" y="5638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66" name="Text Box 38"/>
          <p:cNvSpPr txBox="1">
            <a:spLocks noChangeArrowheads="1"/>
          </p:cNvSpPr>
          <p:nvPr/>
        </p:nvSpPr>
        <p:spPr bwMode="auto">
          <a:xfrm>
            <a:off x="1295400" y="45720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１</a:t>
            </a:r>
          </a:p>
        </p:txBody>
      </p:sp>
      <p:sp>
        <p:nvSpPr>
          <p:cNvPr id="26667" name="Text Box 39"/>
          <p:cNvSpPr txBox="1">
            <a:spLocks noChangeArrowheads="1"/>
          </p:cNvSpPr>
          <p:nvPr/>
        </p:nvSpPr>
        <p:spPr bwMode="auto">
          <a:xfrm>
            <a:off x="3733800" y="45720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２</a:t>
            </a:r>
          </a:p>
        </p:txBody>
      </p:sp>
      <p:sp>
        <p:nvSpPr>
          <p:cNvPr id="26668" name="Text Box 41"/>
          <p:cNvSpPr txBox="1">
            <a:spLocks noChangeArrowheads="1"/>
          </p:cNvSpPr>
          <p:nvPr/>
        </p:nvSpPr>
        <p:spPr bwMode="auto">
          <a:xfrm>
            <a:off x="2057400" y="55626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４</a:t>
            </a:r>
          </a:p>
        </p:txBody>
      </p:sp>
      <p:sp>
        <p:nvSpPr>
          <p:cNvPr id="26669" name="AutoShape 42"/>
          <p:cNvSpPr>
            <a:spLocks noChangeArrowheads="1"/>
          </p:cNvSpPr>
          <p:nvPr/>
        </p:nvSpPr>
        <p:spPr bwMode="auto">
          <a:xfrm>
            <a:off x="1295400" y="4419600"/>
            <a:ext cx="4419600" cy="6858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70" name="AutoShape 43"/>
          <p:cNvSpPr>
            <a:spLocks noChangeArrowheads="1"/>
          </p:cNvSpPr>
          <p:nvPr/>
        </p:nvSpPr>
        <p:spPr bwMode="auto">
          <a:xfrm>
            <a:off x="1219200" y="4038600"/>
            <a:ext cx="3429000" cy="1981200"/>
          </a:xfrm>
          <a:prstGeom prst="rtTriangl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71" name="AutoShape 45"/>
          <p:cNvSpPr>
            <a:spLocks noChangeArrowheads="1"/>
          </p:cNvSpPr>
          <p:nvPr/>
        </p:nvSpPr>
        <p:spPr bwMode="auto">
          <a:xfrm>
            <a:off x="1143000" y="4191000"/>
            <a:ext cx="4800600" cy="1981200"/>
          </a:xfrm>
          <a:prstGeom prst="parallelogram">
            <a:avLst>
              <a:gd name="adj" fmla="val 100165"/>
            </a:avLst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6637" name="Object 1035"/>
          <p:cNvGraphicFramePr>
            <a:graphicFrameLocks noChangeAspect="1"/>
          </p:cNvGraphicFramePr>
          <p:nvPr/>
        </p:nvGraphicFramePr>
        <p:xfrm>
          <a:off x="2057400" y="3962400"/>
          <a:ext cx="387350" cy="476250"/>
        </p:xfrm>
        <a:graphic>
          <a:graphicData uri="http://schemas.openxmlformats.org/presentationml/2006/ole">
            <p:oleObj spid="_x0000_s26637" name="Equation" r:id="rId14" imgW="164880" imgH="203040" progId="Equation.DSMT4">
              <p:embed/>
            </p:oleObj>
          </a:graphicData>
        </a:graphic>
      </p:graphicFrame>
      <p:graphicFrame>
        <p:nvGraphicFramePr>
          <p:cNvPr id="26638" name="Object 1036"/>
          <p:cNvGraphicFramePr>
            <a:graphicFrameLocks noChangeAspect="1"/>
          </p:cNvGraphicFramePr>
          <p:nvPr/>
        </p:nvGraphicFramePr>
        <p:xfrm>
          <a:off x="762000" y="4419600"/>
          <a:ext cx="417513" cy="476250"/>
        </p:xfrm>
        <a:graphic>
          <a:graphicData uri="http://schemas.openxmlformats.org/presentationml/2006/ole">
            <p:oleObj spid="_x0000_s26638" name="Equation" r:id="rId15" imgW="177480" imgH="203040" progId="Equation.DSMT4">
              <p:embed/>
            </p:oleObj>
          </a:graphicData>
        </a:graphic>
      </p:graphicFrame>
      <p:graphicFrame>
        <p:nvGraphicFramePr>
          <p:cNvPr id="26639" name="Object 1037"/>
          <p:cNvGraphicFramePr>
            <a:graphicFrameLocks noChangeAspect="1"/>
          </p:cNvGraphicFramePr>
          <p:nvPr/>
        </p:nvGraphicFramePr>
        <p:xfrm>
          <a:off x="6019800" y="4038600"/>
          <a:ext cx="417513" cy="476250"/>
        </p:xfrm>
        <a:graphic>
          <a:graphicData uri="http://schemas.openxmlformats.org/presentationml/2006/ole">
            <p:oleObj spid="_x0000_s26639" name="Equation" r:id="rId16" imgW="177480" imgH="203040" progId="Equation.DSMT4">
              <p:embed/>
            </p:oleObj>
          </a:graphicData>
        </a:graphic>
      </p:graphicFrame>
      <p:sp>
        <p:nvSpPr>
          <p:cNvPr id="26672" name="Text Box 50"/>
          <p:cNvSpPr txBox="1">
            <a:spLocks noChangeArrowheads="1"/>
          </p:cNvSpPr>
          <p:nvPr/>
        </p:nvSpPr>
        <p:spPr bwMode="auto">
          <a:xfrm>
            <a:off x="5562600" y="3810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FF6600"/>
                </a:solidFill>
              </a:rPr>
              <a:t>2</a:t>
            </a:r>
          </a:p>
        </p:txBody>
      </p:sp>
      <p:sp>
        <p:nvSpPr>
          <p:cNvPr id="26673" name="Text Box 52"/>
          <p:cNvSpPr txBox="1">
            <a:spLocks noChangeArrowheads="1"/>
          </p:cNvSpPr>
          <p:nvPr/>
        </p:nvSpPr>
        <p:spPr bwMode="auto">
          <a:xfrm>
            <a:off x="2438400" y="3962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3</a:t>
            </a:r>
          </a:p>
        </p:txBody>
      </p:sp>
      <p:sp>
        <p:nvSpPr>
          <p:cNvPr id="26674" name="Text Box 53"/>
          <p:cNvSpPr txBox="1">
            <a:spLocks noChangeArrowheads="1"/>
          </p:cNvSpPr>
          <p:nvPr/>
        </p:nvSpPr>
        <p:spPr bwMode="auto">
          <a:xfrm>
            <a:off x="838200" y="5008563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１</a:t>
            </a:r>
          </a:p>
        </p:txBody>
      </p:sp>
      <p:graphicFrame>
        <p:nvGraphicFramePr>
          <p:cNvPr id="26640" name="Object 1038"/>
          <p:cNvGraphicFramePr>
            <a:graphicFrameLocks noChangeAspect="1"/>
          </p:cNvGraphicFramePr>
          <p:nvPr/>
        </p:nvGraphicFramePr>
        <p:xfrm>
          <a:off x="439738" y="3581400"/>
          <a:ext cx="568325" cy="533400"/>
        </p:xfrm>
        <a:graphic>
          <a:graphicData uri="http://schemas.openxmlformats.org/presentationml/2006/ole">
            <p:oleObj spid="_x0000_s26640" name="Equation" r:id="rId17" imgW="20304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63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7574B8-45F7-4679-82FA-8E4508DDF4E2}" type="slidenum">
              <a:rPr lang="en-US" altLang="ja-JP" smtClean="0"/>
              <a:pPr/>
              <a:t>29</a:t>
            </a:fld>
            <a:endParaRPr lang="en-US" altLang="ja-JP" smtClean="0"/>
          </a:p>
        </p:txBody>
      </p:sp>
      <p:sp>
        <p:nvSpPr>
          <p:cNvPr id="27664" name="AutoShape 2"/>
          <p:cNvSpPr>
            <a:spLocks noChangeArrowheads="1"/>
          </p:cNvSpPr>
          <p:nvPr/>
        </p:nvSpPr>
        <p:spPr bwMode="auto">
          <a:xfrm>
            <a:off x="533400" y="304800"/>
            <a:ext cx="6096000" cy="25146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5" name="Oval 3"/>
          <p:cNvSpPr>
            <a:spLocks noChangeArrowheads="1"/>
          </p:cNvSpPr>
          <p:nvPr/>
        </p:nvSpPr>
        <p:spPr bwMode="auto">
          <a:xfrm>
            <a:off x="1676400" y="1066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6" name="Oval 4"/>
          <p:cNvSpPr>
            <a:spLocks noChangeArrowheads="1"/>
          </p:cNvSpPr>
          <p:nvPr/>
        </p:nvSpPr>
        <p:spPr bwMode="auto">
          <a:xfrm>
            <a:off x="3276600" y="1066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7" name="Oval 5"/>
          <p:cNvSpPr>
            <a:spLocks noChangeArrowheads="1"/>
          </p:cNvSpPr>
          <p:nvPr/>
        </p:nvSpPr>
        <p:spPr bwMode="auto">
          <a:xfrm>
            <a:off x="1676400" y="2057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8" name="Text Box 6"/>
          <p:cNvSpPr txBox="1">
            <a:spLocks noChangeArrowheads="1"/>
          </p:cNvSpPr>
          <p:nvPr/>
        </p:nvSpPr>
        <p:spPr bwMode="auto">
          <a:xfrm>
            <a:off x="1295400" y="9906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１</a:t>
            </a:r>
          </a:p>
        </p:txBody>
      </p:sp>
      <p:sp>
        <p:nvSpPr>
          <p:cNvPr id="27669" name="Text Box 7"/>
          <p:cNvSpPr txBox="1">
            <a:spLocks noChangeArrowheads="1"/>
          </p:cNvSpPr>
          <p:nvPr/>
        </p:nvSpPr>
        <p:spPr bwMode="auto">
          <a:xfrm>
            <a:off x="3733800" y="9906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２</a:t>
            </a:r>
          </a:p>
        </p:txBody>
      </p:sp>
      <p:sp>
        <p:nvSpPr>
          <p:cNvPr id="27670" name="Text Box 8"/>
          <p:cNvSpPr txBox="1">
            <a:spLocks noChangeArrowheads="1"/>
          </p:cNvSpPr>
          <p:nvPr/>
        </p:nvSpPr>
        <p:spPr bwMode="auto">
          <a:xfrm>
            <a:off x="2057400" y="19812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４</a:t>
            </a:r>
          </a:p>
        </p:txBody>
      </p:sp>
      <p:sp>
        <p:nvSpPr>
          <p:cNvPr id="27671" name="AutoShape 9"/>
          <p:cNvSpPr>
            <a:spLocks noChangeArrowheads="1"/>
          </p:cNvSpPr>
          <p:nvPr/>
        </p:nvSpPr>
        <p:spPr bwMode="auto">
          <a:xfrm>
            <a:off x="1295400" y="838200"/>
            <a:ext cx="4419600" cy="6858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72" name="AutoShape 10"/>
          <p:cNvSpPr>
            <a:spLocks noChangeArrowheads="1"/>
          </p:cNvSpPr>
          <p:nvPr/>
        </p:nvSpPr>
        <p:spPr bwMode="auto">
          <a:xfrm>
            <a:off x="1219200" y="457200"/>
            <a:ext cx="3429000" cy="1981200"/>
          </a:xfrm>
          <a:prstGeom prst="rtTriangl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73" name="AutoShape 11"/>
          <p:cNvSpPr>
            <a:spLocks noChangeArrowheads="1"/>
          </p:cNvSpPr>
          <p:nvPr/>
        </p:nvSpPr>
        <p:spPr bwMode="auto">
          <a:xfrm>
            <a:off x="1143000" y="609600"/>
            <a:ext cx="4800600" cy="1981200"/>
          </a:xfrm>
          <a:prstGeom prst="parallelogram">
            <a:avLst>
              <a:gd name="adj" fmla="val 100165"/>
            </a:avLst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7650" name="Object 1024"/>
          <p:cNvGraphicFramePr>
            <a:graphicFrameLocks noChangeAspect="1"/>
          </p:cNvGraphicFramePr>
          <p:nvPr/>
        </p:nvGraphicFramePr>
        <p:xfrm>
          <a:off x="2057400" y="381000"/>
          <a:ext cx="387350" cy="476250"/>
        </p:xfrm>
        <a:graphic>
          <a:graphicData uri="http://schemas.openxmlformats.org/presentationml/2006/ole">
            <p:oleObj spid="_x0000_s27650" name="Equation" r:id="rId3" imgW="164880" imgH="203040" progId="Equation.DSMT4">
              <p:embed/>
            </p:oleObj>
          </a:graphicData>
        </a:graphic>
      </p:graphicFrame>
      <p:graphicFrame>
        <p:nvGraphicFramePr>
          <p:cNvPr id="27651" name="Object 1025"/>
          <p:cNvGraphicFramePr>
            <a:graphicFrameLocks noChangeAspect="1"/>
          </p:cNvGraphicFramePr>
          <p:nvPr/>
        </p:nvGraphicFramePr>
        <p:xfrm>
          <a:off x="762000" y="838200"/>
          <a:ext cx="417513" cy="476250"/>
        </p:xfrm>
        <a:graphic>
          <a:graphicData uri="http://schemas.openxmlformats.org/presentationml/2006/ole">
            <p:oleObj spid="_x0000_s27651" name="Equation" r:id="rId4" imgW="177480" imgH="203040" progId="Equation.DSMT4">
              <p:embed/>
            </p:oleObj>
          </a:graphicData>
        </a:graphic>
      </p:graphicFrame>
      <p:graphicFrame>
        <p:nvGraphicFramePr>
          <p:cNvPr id="27652" name="Object 1026"/>
          <p:cNvGraphicFramePr>
            <a:graphicFrameLocks noChangeAspect="1"/>
          </p:cNvGraphicFramePr>
          <p:nvPr/>
        </p:nvGraphicFramePr>
        <p:xfrm>
          <a:off x="6019800" y="457200"/>
          <a:ext cx="417513" cy="476250"/>
        </p:xfrm>
        <a:graphic>
          <a:graphicData uri="http://schemas.openxmlformats.org/presentationml/2006/ole">
            <p:oleObj spid="_x0000_s27652" name="Equation" r:id="rId5" imgW="177480" imgH="203040" progId="Equation.DSMT4">
              <p:embed/>
            </p:oleObj>
          </a:graphicData>
        </a:graphic>
      </p:graphicFrame>
      <p:sp>
        <p:nvSpPr>
          <p:cNvPr id="27674" name="Text Box 15"/>
          <p:cNvSpPr txBox="1">
            <a:spLocks noChangeArrowheads="1"/>
          </p:cNvSpPr>
          <p:nvPr/>
        </p:nvSpPr>
        <p:spPr bwMode="auto">
          <a:xfrm>
            <a:off x="5562600" y="228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FF6600"/>
                </a:solidFill>
              </a:rPr>
              <a:t>2</a:t>
            </a:r>
          </a:p>
        </p:txBody>
      </p:sp>
      <p:sp>
        <p:nvSpPr>
          <p:cNvPr id="27675" name="Text Box 16"/>
          <p:cNvSpPr txBox="1">
            <a:spLocks noChangeArrowheads="1"/>
          </p:cNvSpPr>
          <p:nvPr/>
        </p:nvSpPr>
        <p:spPr bwMode="auto">
          <a:xfrm>
            <a:off x="2438400" y="381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3</a:t>
            </a:r>
          </a:p>
        </p:txBody>
      </p:sp>
      <p:sp>
        <p:nvSpPr>
          <p:cNvPr id="27676" name="Text Box 17"/>
          <p:cNvSpPr txBox="1">
            <a:spLocks noChangeArrowheads="1"/>
          </p:cNvSpPr>
          <p:nvPr/>
        </p:nvSpPr>
        <p:spPr bwMode="auto">
          <a:xfrm>
            <a:off x="838200" y="1427163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１</a:t>
            </a:r>
          </a:p>
        </p:txBody>
      </p:sp>
      <p:graphicFrame>
        <p:nvGraphicFramePr>
          <p:cNvPr id="27653" name="Object 1027"/>
          <p:cNvGraphicFramePr>
            <a:graphicFrameLocks noChangeAspect="1"/>
          </p:cNvGraphicFramePr>
          <p:nvPr/>
        </p:nvGraphicFramePr>
        <p:xfrm>
          <a:off x="439738" y="0"/>
          <a:ext cx="568325" cy="533400"/>
        </p:xfrm>
        <a:graphic>
          <a:graphicData uri="http://schemas.openxmlformats.org/presentationml/2006/ole">
            <p:oleObj spid="_x0000_s27653" name="Equation" r:id="rId6" imgW="203040" imgH="190440" progId="Equation.DSMT4">
              <p:embed/>
            </p:oleObj>
          </a:graphicData>
        </a:graphic>
      </p:graphicFrame>
      <p:sp>
        <p:nvSpPr>
          <p:cNvPr id="27677" name="AutoShape 19"/>
          <p:cNvSpPr>
            <a:spLocks noChangeArrowheads="1"/>
          </p:cNvSpPr>
          <p:nvPr/>
        </p:nvSpPr>
        <p:spPr bwMode="auto">
          <a:xfrm>
            <a:off x="3048000" y="2895600"/>
            <a:ext cx="457200" cy="838200"/>
          </a:xfrm>
          <a:prstGeom prst="downArrow">
            <a:avLst>
              <a:gd name="adj1" fmla="val 50000"/>
              <a:gd name="adj2" fmla="val 458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27654" name="Object 1028"/>
          <p:cNvGraphicFramePr>
            <a:graphicFrameLocks noChangeAspect="1"/>
          </p:cNvGraphicFramePr>
          <p:nvPr/>
        </p:nvGraphicFramePr>
        <p:xfrm>
          <a:off x="3643313" y="2971800"/>
          <a:ext cx="333375" cy="360363"/>
        </p:xfrm>
        <a:graphic>
          <a:graphicData uri="http://schemas.openxmlformats.org/presentationml/2006/ole">
            <p:oleObj spid="_x0000_s27654" name="Equation" r:id="rId7" imgW="152280" imgH="164880" progId="Equation.DSMT4">
              <p:embed/>
            </p:oleObj>
          </a:graphicData>
        </a:graphic>
      </p:graphicFrame>
      <p:sp>
        <p:nvSpPr>
          <p:cNvPr id="27678" name="Text Box 21"/>
          <p:cNvSpPr txBox="1">
            <a:spLocks noChangeArrowheads="1"/>
          </p:cNvSpPr>
          <p:nvPr/>
        </p:nvSpPr>
        <p:spPr bwMode="auto">
          <a:xfrm>
            <a:off x="4022725" y="28956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選択</a:t>
            </a:r>
          </a:p>
        </p:txBody>
      </p:sp>
      <p:graphicFrame>
        <p:nvGraphicFramePr>
          <p:cNvPr id="27655" name="Object 1029"/>
          <p:cNvGraphicFramePr>
            <a:graphicFrameLocks noChangeAspect="1"/>
          </p:cNvGraphicFramePr>
          <p:nvPr/>
        </p:nvGraphicFramePr>
        <p:xfrm>
          <a:off x="3643313" y="3332163"/>
          <a:ext cx="361950" cy="360362"/>
        </p:xfrm>
        <a:graphic>
          <a:graphicData uri="http://schemas.openxmlformats.org/presentationml/2006/ole">
            <p:oleObj spid="_x0000_s27655" name="Equation" r:id="rId8" imgW="164880" imgH="164880" progId="Equation.DSMT4">
              <p:embed/>
            </p:oleObj>
          </a:graphicData>
        </a:graphic>
      </p:graphicFrame>
      <p:sp>
        <p:nvSpPr>
          <p:cNvPr id="27679" name="Text Box 23"/>
          <p:cNvSpPr txBox="1">
            <a:spLocks noChangeArrowheads="1"/>
          </p:cNvSpPr>
          <p:nvPr/>
        </p:nvSpPr>
        <p:spPr bwMode="auto">
          <a:xfrm>
            <a:off x="4022725" y="32766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の増加</a:t>
            </a:r>
          </a:p>
        </p:txBody>
      </p:sp>
      <p:graphicFrame>
        <p:nvGraphicFramePr>
          <p:cNvPr id="27656" name="Object 1030"/>
          <p:cNvGraphicFramePr>
            <a:graphicFrameLocks noChangeAspect="1"/>
          </p:cNvGraphicFramePr>
          <p:nvPr/>
        </p:nvGraphicFramePr>
        <p:xfrm>
          <a:off x="6781800" y="1600200"/>
          <a:ext cx="2046288" cy="363538"/>
        </p:xfrm>
        <a:graphic>
          <a:graphicData uri="http://schemas.openxmlformats.org/presentationml/2006/ole">
            <p:oleObj spid="_x0000_s27656" name="Equation" r:id="rId9" imgW="1143000" imgH="203040" progId="Equation.DSMT4">
              <p:embed/>
            </p:oleObj>
          </a:graphicData>
        </a:graphic>
      </p:graphicFrame>
      <p:graphicFrame>
        <p:nvGraphicFramePr>
          <p:cNvPr id="27657" name="Object 1031"/>
          <p:cNvGraphicFramePr>
            <a:graphicFrameLocks noChangeAspect="1"/>
          </p:cNvGraphicFramePr>
          <p:nvPr/>
        </p:nvGraphicFramePr>
        <p:xfrm>
          <a:off x="6629400" y="1066800"/>
          <a:ext cx="2189163" cy="442913"/>
        </p:xfrm>
        <a:graphic>
          <a:graphicData uri="http://schemas.openxmlformats.org/presentationml/2006/ole">
            <p:oleObj spid="_x0000_s27657" name="Equation" r:id="rId10" imgW="1002960" imgH="203040" progId="Equation.DSMT4">
              <p:embed/>
            </p:oleObj>
          </a:graphicData>
        </a:graphic>
      </p:graphicFrame>
      <p:sp>
        <p:nvSpPr>
          <p:cNvPr id="27680" name="AutoShape 26"/>
          <p:cNvSpPr>
            <a:spLocks noChangeArrowheads="1"/>
          </p:cNvSpPr>
          <p:nvPr/>
        </p:nvSpPr>
        <p:spPr bwMode="auto">
          <a:xfrm>
            <a:off x="474663" y="3886200"/>
            <a:ext cx="6096000" cy="25146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81" name="Oval 27"/>
          <p:cNvSpPr>
            <a:spLocks noChangeArrowheads="1"/>
          </p:cNvSpPr>
          <p:nvPr/>
        </p:nvSpPr>
        <p:spPr bwMode="auto">
          <a:xfrm>
            <a:off x="1617663" y="4648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82" name="Oval 29"/>
          <p:cNvSpPr>
            <a:spLocks noChangeArrowheads="1"/>
          </p:cNvSpPr>
          <p:nvPr/>
        </p:nvSpPr>
        <p:spPr bwMode="auto">
          <a:xfrm>
            <a:off x="1617663" y="5638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83" name="Text Box 30"/>
          <p:cNvSpPr txBox="1">
            <a:spLocks noChangeArrowheads="1"/>
          </p:cNvSpPr>
          <p:nvPr/>
        </p:nvSpPr>
        <p:spPr bwMode="auto">
          <a:xfrm>
            <a:off x="1236663" y="4572000"/>
            <a:ext cx="3921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１</a:t>
            </a:r>
          </a:p>
        </p:txBody>
      </p:sp>
      <p:sp>
        <p:nvSpPr>
          <p:cNvPr id="27684" name="Text Box 32"/>
          <p:cNvSpPr txBox="1">
            <a:spLocks noChangeArrowheads="1"/>
          </p:cNvSpPr>
          <p:nvPr/>
        </p:nvSpPr>
        <p:spPr bwMode="auto">
          <a:xfrm>
            <a:off x="1998663" y="5562600"/>
            <a:ext cx="3921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４</a:t>
            </a:r>
          </a:p>
        </p:txBody>
      </p:sp>
      <p:sp>
        <p:nvSpPr>
          <p:cNvPr id="27685" name="AutoShape 33"/>
          <p:cNvSpPr>
            <a:spLocks noChangeArrowheads="1"/>
          </p:cNvSpPr>
          <p:nvPr/>
        </p:nvSpPr>
        <p:spPr bwMode="auto">
          <a:xfrm>
            <a:off x="1236663" y="4419600"/>
            <a:ext cx="4419600" cy="6858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86" name="AutoShape 34"/>
          <p:cNvSpPr>
            <a:spLocks noChangeArrowheads="1"/>
          </p:cNvSpPr>
          <p:nvPr/>
        </p:nvSpPr>
        <p:spPr bwMode="auto">
          <a:xfrm>
            <a:off x="1160463" y="4038600"/>
            <a:ext cx="3429000" cy="1981200"/>
          </a:xfrm>
          <a:prstGeom prst="rtTriangl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7658" name="Object 1032"/>
          <p:cNvGraphicFramePr>
            <a:graphicFrameLocks noChangeAspect="1"/>
          </p:cNvGraphicFramePr>
          <p:nvPr/>
        </p:nvGraphicFramePr>
        <p:xfrm>
          <a:off x="1998663" y="3962400"/>
          <a:ext cx="387350" cy="476250"/>
        </p:xfrm>
        <a:graphic>
          <a:graphicData uri="http://schemas.openxmlformats.org/presentationml/2006/ole">
            <p:oleObj spid="_x0000_s27658" name="Equation" r:id="rId11" imgW="164880" imgH="203040" progId="Equation.DSMT4">
              <p:embed/>
            </p:oleObj>
          </a:graphicData>
        </a:graphic>
      </p:graphicFrame>
      <p:graphicFrame>
        <p:nvGraphicFramePr>
          <p:cNvPr id="27659" name="Object 1033"/>
          <p:cNvGraphicFramePr>
            <a:graphicFrameLocks noChangeAspect="1"/>
          </p:cNvGraphicFramePr>
          <p:nvPr/>
        </p:nvGraphicFramePr>
        <p:xfrm>
          <a:off x="703263" y="4419600"/>
          <a:ext cx="417512" cy="476250"/>
        </p:xfrm>
        <a:graphic>
          <a:graphicData uri="http://schemas.openxmlformats.org/presentationml/2006/ole">
            <p:oleObj spid="_x0000_s27659" name="Equation" r:id="rId12" imgW="177480" imgH="203040" progId="Equation.DSMT4">
              <p:embed/>
            </p:oleObj>
          </a:graphicData>
        </a:graphic>
      </p:graphicFrame>
      <p:sp>
        <p:nvSpPr>
          <p:cNvPr id="27687" name="Text Box 40"/>
          <p:cNvSpPr txBox="1">
            <a:spLocks noChangeArrowheads="1"/>
          </p:cNvSpPr>
          <p:nvPr/>
        </p:nvSpPr>
        <p:spPr bwMode="auto">
          <a:xfrm>
            <a:off x="2379663" y="3962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27688" name="Text Box 41"/>
          <p:cNvSpPr txBox="1">
            <a:spLocks noChangeArrowheads="1"/>
          </p:cNvSpPr>
          <p:nvPr/>
        </p:nvSpPr>
        <p:spPr bwMode="auto">
          <a:xfrm>
            <a:off x="779463" y="5008563"/>
            <a:ext cx="3921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１</a:t>
            </a:r>
          </a:p>
        </p:txBody>
      </p:sp>
      <p:graphicFrame>
        <p:nvGraphicFramePr>
          <p:cNvPr id="27660" name="Object 1034"/>
          <p:cNvGraphicFramePr>
            <a:graphicFrameLocks noChangeAspect="1"/>
          </p:cNvGraphicFramePr>
          <p:nvPr/>
        </p:nvGraphicFramePr>
        <p:xfrm>
          <a:off x="381000" y="3581400"/>
          <a:ext cx="568325" cy="533400"/>
        </p:xfrm>
        <a:graphic>
          <a:graphicData uri="http://schemas.openxmlformats.org/presentationml/2006/ole">
            <p:oleObj spid="_x0000_s27660" name="Equation" r:id="rId13" imgW="203040" imgH="190440" progId="Equation.DSMT4">
              <p:embed/>
            </p:oleObj>
          </a:graphicData>
        </a:graphic>
      </p:graphicFrame>
      <p:graphicFrame>
        <p:nvGraphicFramePr>
          <p:cNvPr id="27661" name="Object 1035"/>
          <p:cNvGraphicFramePr>
            <a:graphicFrameLocks noChangeAspect="1"/>
          </p:cNvGraphicFramePr>
          <p:nvPr/>
        </p:nvGraphicFramePr>
        <p:xfrm>
          <a:off x="6705600" y="4953000"/>
          <a:ext cx="2286000" cy="406400"/>
        </p:xfrm>
        <a:graphic>
          <a:graphicData uri="http://schemas.openxmlformats.org/presentationml/2006/ole">
            <p:oleObj spid="_x0000_s27661" name="Equation" r:id="rId14" imgW="1143000" imgH="203040" progId="Equation.DSMT4">
              <p:embed/>
            </p:oleObj>
          </a:graphicData>
        </a:graphic>
      </p:graphicFrame>
      <p:graphicFrame>
        <p:nvGraphicFramePr>
          <p:cNvPr id="27662" name="Object 1036"/>
          <p:cNvGraphicFramePr>
            <a:graphicFrameLocks noChangeAspect="1"/>
          </p:cNvGraphicFramePr>
          <p:nvPr/>
        </p:nvGraphicFramePr>
        <p:xfrm>
          <a:off x="6719888" y="4419600"/>
          <a:ext cx="2160587" cy="442913"/>
        </p:xfrm>
        <a:graphic>
          <a:graphicData uri="http://schemas.openxmlformats.org/presentationml/2006/ole">
            <p:oleObj spid="_x0000_s27662" name="Equation" r:id="rId15" imgW="99036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832F8B-59D5-4A7A-B8F3-6ECE5CF2FECA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sp>
        <p:nvSpPr>
          <p:cNvPr id="2055" name="Text Box 3"/>
          <p:cNvSpPr txBox="1">
            <a:spLocks noChangeArrowheads="1"/>
          </p:cNvSpPr>
          <p:nvPr/>
        </p:nvSpPr>
        <p:spPr bwMode="auto">
          <a:xfrm>
            <a:off x="609600" y="304800"/>
            <a:ext cx="5205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問題Ａのような形をＬＰの</a:t>
            </a:r>
            <a:r>
              <a:rPr lang="ja-JP" altLang="en-US">
                <a:solidFill>
                  <a:srgbClr val="FF0000"/>
                </a:solidFill>
              </a:rPr>
              <a:t>標準形</a:t>
            </a:r>
            <a:r>
              <a:rPr lang="ja-JP" altLang="en-US"/>
              <a:t>という。</a:t>
            </a:r>
          </a:p>
        </p:txBody>
      </p:sp>
      <p:sp>
        <p:nvSpPr>
          <p:cNvPr id="2056" name="Text Box 4"/>
          <p:cNvSpPr txBox="1">
            <a:spLocks noChangeArrowheads="1"/>
          </p:cNvSpPr>
          <p:nvPr/>
        </p:nvSpPr>
        <p:spPr bwMode="auto">
          <a:xfrm>
            <a:off x="609600" y="838200"/>
            <a:ext cx="577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制約条件を満たす解を、</a:t>
            </a:r>
            <a:r>
              <a:rPr lang="ja-JP" altLang="en-US">
                <a:solidFill>
                  <a:srgbClr val="FF0000"/>
                </a:solidFill>
              </a:rPr>
              <a:t>実行可能解</a:t>
            </a:r>
            <a:r>
              <a:rPr lang="ja-JP" altLang="en-US"/>
              <a:t>という。</a:t>
            </a:r>
          </a:p>
        </p:txBody>
      </p:sp>
      <p:sp>
        <p:nvSpPr>
          <p:cNvPr id="2057" name="Text Box 5"/>
          <p:cNvSpPr txBox="1">
            <a:spLocks noChangeArrowheads="1"/>
          </p:cNvSpPr>
          <p:nvPr/>
        </p:nvSpPr>
        <p:spPr bwMode="auto">
          <a:xfrm>
            <a:off x="762000" y="1600200"/>
            <a:ext cx="1271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例えば、</a:t>
            </a:r>
          </a:p>
        </p:txBody>
      </p:sp>
      <p:graphicFrame>
        <p:nvGraphicFramePr>
          <p:cNvPr id="2050" name="Object 6"/>
          <p:cNvGraphicFramePr>
            <a:graphicFrameLocks noChangeAspect="1"/>
          </p:cNvGraphicFramePr>
          <p:nvPr/>
        </p:nvGraphicFramePr>
        <p:xfrm>
          <a:off x="1066800" y="2133600"/>
          <a:ext cx="1898650" cy="514350"/>
        </p:xfrm>
        <a:graphic>
          <a:graphicData uri="http://schemas.openxmlformats.org/presentationml/2006/ole">
            <p:oleObj spid="_x0000_s2050" name="Equation" r:id="rId3" imgW="749160" imgH="203040" progId="Equation.DSMT4">
              <p:embed/>
            </p:oleObj>
          </a:graphicData>
        </a:graphic>
      </p:graphicFrame>
      <p:sp>
        <p:nvSpPr>
          <p:cNvPr id="2058" name="Text Box 7"/>
          <p:cNvSpPr txBox="1">
            <a:spLocks noChangeArrowheads="1"/>
          </p:cNvSpPr>
          <p:nvPr/>
        </p:nvSpPr>
        <p:spPr bwMode="auto">
          <a:xfrm>
            <a:off x="898525" y="2840038"/>
            <a:ext cx="221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は実行可能解。</a:t>
            </a:r>
          </a:p>
        </p:txBody>
      </p:sp>
      <p:sp>
        <p:nvSpPr>
          <p:cNvPr id="2059" name="Text Box 8"/>
          <p:cNvSpPr txBox="1">
            <a:spLocks noChangeArrowheads="1"/>
          </p:cNvSpPr>
          <p:nvPr/>
        </p:nvSpPr>
        <p:spPr bwMode="auto">
          <a:xfrm>
            <a:off x="533400" y="3429000"/>
            <a:ext cx="99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実際、</a:t>
            </a:r>
          </a:p>
        </p:txBody>
      </p:sp>
      <p:graphicFrame>
        <p:nvGraphicFramePr>
          <p:cNvPr id="2051" name="Object 9"/>
          <p:cNvGraphicFramePr>
            <a:graphicFrameLocks noChangeAspect="1"/>
          </p:cNvGraphicFramePr>
          <p:nvPr/>
        </p:nvGraphicFramePr>
        <p:xfrm>
          <a:off x="838200" y="3962400"/>
          <a:ext cx="6494463" cy="771525"/>
        </p:xfrm>
        <a:graphic>
          <a:graphicData uri="http://schemas.openxmlformats.org/presentationml/2006/ole">
            <p:oleObj spid="_x0000_s2051" name="Equation" r:id="rId4" imgW="2247840" imgH="266400" progId="Equation.DSMT4">
              <p:embed/>
            </p:oleObj>
          </a:graphicData>
        </a:graphic>
      </p:graphicFrame>
      <p:graphicFrame>
        <p:nvGraphicFramePr>
          <p:cNvPr id="2052" name="Object 10"/>
          <p:cNvGraphicFramePr>
            <a:graphicFrameLocks noChangeAspect="1"/>
          </p:cNvGraphicFramePr>
          <p:nvPr/>
        </p:nvGraphicFramePr>
        <p:xfrm>
          <a:off x="762000" y="4648200"/>
          <a:ext cx="6127750" cy="771525"/>
        </p:xfrm>
        <a:graphic>
          <a:graphicData uri="http://schemas.openxmlformats.org/presentationml/2006/ole">
            <p:oleObj spid="_x0000_s2052" name="Equation" r:id="rId5" imgW="2120760" imgH="266400" progId="Equation.DSMT4">
              <p:embed/>
            </p:oleObj>
          </a:graphicData>
        </a:graphic>
      </p:graphicFrame>
      <p:sp>
        <p:nvSpPr>
          <p:cNvPr id="2060" name="Text Box 13"/>
          <p:cNvSpPr txBox="1">
            <a:spLocks noChangeArrowheads="1"/>
          </p:cNvSpPr>
          <p:nvPr/>
        </p:nvSpPr>
        <p:spPr bwMode="auto">
          <a:xfrm>
            <a:off x="381000" y="5410200"/>
            <a:ext cx="3457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このとき、目的関数値は、</a:t>
            </a:r>
          </a:p>
        </p:txBody>
      </p:sp>
      <p:graphicFrame>
        <p:nvGraphicFramePr>
          <p:cNvPr id="2053" name="Object 14"/>
          <p:cNvGraphicFramePr>
            <a:graphicFrameLocks noChangeAspect="1"/>
          </p:cNvGraphicFramePr>
          <p:nvPr/>
        </p:nvGraphicFramePr>
        <p:xfrm>
          <a:off x="1295400" y="5943600"/>
          <a:ext cx="5248275" cy="587375"/>
        </p:xfrm>
        <a:graphic>
          <a:graphicData uri="http://schemas.openxmlformats.org/presentationml/2006/ole">
            <p:oleObj spid="_x0000_s2053" name="Equation" r:id="rId6" imgW="181584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4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0062CA-A37E-493F-8225-E56F31924238}" type="slidenum">
              <a:rPr lang="en-US" altLang="ja-JP" smtClean="0"/>
              <a:pPr/>
              <a:t>30</a:t>
            </a:fld>
            <a:endParaRPr lang="en-US" altLang="ja-JP" smtClean="0"/>
          </a:p>
        </p:txBody>
      </p:sp>
      <p:sp>
        <p:nvSpPr>
          <p:cNvPr id="28685" name="AutoShape 2"/>
          <p:cNvSpPr>
            <a:spLocks noChangeArrowheads="1"/>
          </p:cNvSpPr>
          <p:nvPr/>
        </p:nvSpPr>
        <p:spPr bwMode="auto">
          <a:xfrm>
            <a:off x="457200" y="304800"/>
            <a:ext cx="6096000" cy="25146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86" name="Oval 3"/>
          <p:cNvSpPr>
            <a:spLocks noChangeArrowheads="1"/>
          </p:cNvSpPr>
          <p:nvPr/>
        </p:nvSpPr>
        <p:spPr bwMode="auto">
          <a:xfrm>
            <a:off x="1600200" y="1066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87" name="Oval 4"/>
          <p:cNvSpPr>
            <a:spLocks noChangeArrowheads="1"/>
          </p:cNvSpPr>
          <p:nvPr/>
        </p:nvSpPr>
        <p:spPr bwMode="auto">
          <a:xfrm>
            <a:off x="1600200" y="2057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88" name="Text Box 5"/>
          <p:cNvSpPr txBox="1">
            <a:spLocks noChangeArrowheads="1"/>
          </p:cNvSpPr>
          <p:nvPr/>
        </p:nvSpPr>
        <p:spPr bwMode="auto">
          <a:xfrm>
            <a:off x="1219200" y="9906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１</a:t>
            </a:r>
          </a:p>
        </p:txBody>
      </p:sp>
      <p:sp>
        <p:nvSpPr>
          <p:cNvPr id="28689" name="Text Box 6"/>
          <p:cNvSpPr txBox="1">
            <a:spLocks noChangeArrowheads="1"/>
          </p:cNvSpPr>
          <p:nvPr/>
        </p:nvSpPr>
        <p:spPr bwMode="auto">
          <a:xfrm>
            <a:off x="1981200" y="19812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４</a:t>
            </a:r>
          </a:p>
        </p:txBody>
      </p:sp>
      <p:sp>
        <p:nvSpPr>
          <p:cNvPr id="28690" name="AutoShape 7"/>
          <p:cNvSpPr>
            <a:spLocks noChangeArrowheads="1"/>
          </p:cNvSpPr>
          <p:nvPr/>
        </p:nvSpPr>
        <p:spPr bwMode="auto">
          <a:xfrm>
            <a:off x="1219200" y="838200"/>
            <a:ext cx="4419600" cy="6858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91" name="AutoShape 8"/>
          <p:cNvSpPr>
            <a:spLocks noChangeArrowheads="1"/>
          </p:cNvSpPr>
          <p:nvPr/>
        </p:nvSpPr>
        <p:spPr bwMode="auto">
          <a:xfrm>
            <a:off x="1143000" y="457200"/>
            <a:ext cx="3429000" cy="1981200"/>
          </a:xfrm>
          <a:prstGeom prst="rtTriangl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8674" name="Object 1024"/>
          <p:cNvGraphicFramePr>
            <a:graphicFrameLocks noChangeAspect="1"/>
          </p:cNvGraphicFramePr>
          <p:nvPr/>
        </p:nvGraphicFramePr>
        <p:xfrm>
          <a:off x="1981200" y="381000"/>
          <a:ext cx="387350" cy="476250"/>
        </p:xfrm>
        <a:graphic>
          <a:graphicData uri="http://schemas.openxmlformats.org/presentationml/2006/ole">
            <p:oleObj spid="_x0000_s28674" name="Equation" r:id="rId3" imgW="164880" imgH="203040" progId="Equation.DSMT4">
              <p:embed/>
            </p:oleObj>
          </a:graphicData>
        </a:graphic>
      </p:graphicFrame>
      <p:graphicFrame>
        <p:nvGraphicFramePr>
          <p:cNvPr id="28675" name="Object 1025"/>
          <p:cNvGraphicFramePr>
            <a:graphicFrameLocks noChangeAspect="1"/>
          </p:cNvGraphicFramePr>
          <p:nvPr/>
        </p:nvGraphicFramePr>
        <p:xfrm>
          <a:off x="685800" y="838200"/>
          <a:ext cx="417513" cy="476250"/>
        </p:xfrm>
        <a:graphic>
          <a:graphicData uri="http://schemas.openxmlformats.org/presentationml/2006/ole">
            <p:oleObj spid="_x0000_s28675" name="Equation" r:id="rId4" imgW="177480" imgH="203040" progId="Equation.DSMT4">
              <p:embed/>
            </p:oleObj>
          </a:graphicData>
        </a:graphic>
      </p:graphicFrame>
      <p:sp>
        <p:nvSpPr>
          <p:cNvPr id="28692" name="Text Box 11"/>
          <p:cNvSpPr txBox="1">
            <a:spLocks noChangeArrowheads="1"/>
          </p:cNvSpPr>
          <p:nvPr/>
        </p:nvSpPr>
        <p:spPr bwMode="auto">
          <a:xfrm>
            <a:off x="2362200" y="381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28693" name="Text Box 12"/>
          <p:cNvSpPr txBox="1">
            <a:spLocks noChangeArrowheads="1"/>
          </p:cNvSpPr>
          <p:nvPr/>
        </p:nvSpPr>
        <p:spPr bwMode="auto">
          <a:xfrm>
            <a:off x="762000" y="1427163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１</a:t>
            </a:r>
          </a:p>
        </p:txBody>
      </p:sp>
      <p:graphicFrame>
        <p:nvGraphicFramePr>
          <p:cNvPr id="28676" name="Object 1026"/>
          <p:cNvGraphicFramePr>
            <a:graphicFrameLocks noChangeAspect="1"/>
          </p:cNvGraphicFramePr>
          <p:nvPr/>
        </p:nvGraphicFramePr>
        <p:xfrm>
          <a:off x="363538" y="0"/>
          <a:ext cx="568325" cy="533400"/>
        </p:xfrm>
        <a:graphic>
          <a:graphicData uri="http://schemas.openxmlformats.org/presentationml/2006/ole">
            <p:oleObj spid="_x0000_s28676" name="Equation" r:id="rId5" imgW="203040" imgH="190440" progId="Equation.DSMT4">
              <p:embed/>
            </p:oleObj>
          </a:graphicData>
        </a:graphic>
      </p:graphicFrame>
      <p:graphicFrame>
        <p:nvGraphicFramePr>
          <p:cNvPr id="28677" name="Object 1027"/>
          <p:cNvGraphicFramePr>
            <a:graphicFrameLocks noChangeAspect="1"/>
          </p:cNvGraphicFramePr>
          <p:nvPr/>
        </p:nvGraphicFramePr>
        <p:xfrm>
          <a:off x="6615113" y="1066800"/>
          <a:ext cx="2286000" cy="406400"/>
        </p:xfrm>
        <a:graphic>
          <a:graphicData uri="http://schemas.openxmlformats.org/presentationml/2006/ole">
            <p:oleObj spid="_x0000_s28677" name="Equation" r:id="rId6" imgW="1143000" imgH="203040" progId="Equation.DSMT4">
              <p:embed/>
            </p:oleObj>
          </a:graphicData>
        </a:graphic>
      </p:graphicFrame>
      <p:graphicFrame>
        <p:nvGraphicFramePr>
          <p:cNvPr id="28678" name="Object 1028"/>
          <p:cNvGraphicFramePr>
            <a:graphicFrameLocks noChangeAspect="1"/>
          </p:cNvGraphicFramePr>
          <p:nvPr/>
        </p:nvGraphicFramePr>
        <p:xfrm>
          <a:off x="6629400" y="533400"/>
          <a:ext cx="2160588" cy="442913"/>
        </p:xfrm>
        <a:graphic>
          <a:graphicData uri="http://schemas.openxmlformats.org/presentationml/2006/ole">
            <p:oleObj spid="_x0000_s28678" name="Equation" r:id="rId7" imgW="990360" imgH="203040" progId="Equation.DSMT4">
              <p:embed/>
            </p:oleObj>
          </a:graphicData>
        </a:graphic>
      </p:graphicFrame>
      <p:sp>
        <p:nvSpPr>
          <p:cNvPr id="28694" name="AutoShape 16"/>
          <p:cNvSpPr>
            <a:spLocks noChangeArrowheads="1"/>
          </p:cNvSpPr>
          <p:nvPr/>
        </p:nvSpPr>
        <p:spPr bwMode="auto">
          <a:xfrm>
            <a:off x="3048000" y="2895600"/>
            <a:ext cx="457200" cy="838200"/>
          </a:xfrm>
          <a:prstGeom prst="downArrow">
            <a:avLst>
              <a:gd name="adj1" fmla="val 50000"/>
              <a:gd name="adj2" fmla="val 458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28679" name="Object 1029"/>
          <p:cNvGraphicFramePr>
            <a:graphicFrameLocks noChangeAspect="1"/>
          </p:cNvGraphicFramePr>
          <p:nvPr/>
        </p:nvGraphicFramePr>
        <p:xfrm>
          <a:off x="3643313" y="2971800"/>
          <a:ext cx="333375" cy="360363"/>
        </p:xfrm>
        <a:graphic>
          <a:graphicData uri="http://schemas.openxmlformats.org/presentationml/2006/ole">
            <p:oleObj spid="_x0000_s28679" name="Equation" r:id="rId8" imgW="152280" imgH="164880" progId="Equation.DSMT4">
              <p:embed/>
            </p:oleObj>
          </a:graphicData>
        </a:graphic>
      </p:graphicFrame>
      <p:sp>
        <p:nvSpPr>
          <p:cNvPr id="28695" name="Text Box 18"/>
          <p:cNvSpPr txBox="1">
            <a:spLocks noChangeArrowheads="1"/>
          </p:cNvSpPr>
          <p:nvPr/>
        </p:nvSpPr>
        <p:spPr bwMode="auto">
          <a:xfrm>
            <a:off x="4022725" y="28956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選択</a:t>
            </a:r>
          </a:p>
        </p:txBody>
      </p:sp>
      <p:graphicFrame>
        <p:nvGraphicFramePr>
          <p:cNvPr id="28680" name="Object 1030"/>
          <p:cNvGraphicFramePr>
            <a:graphicFrameLocks noChangeAspect="1"/>
          </p:cNvGraphicFramePr>
          <p:nvPr/>
        </p:nvGraphicFramePr>
        <p:xfrm>
          <a:off x="3643313" y="3332163"/>
          <a:ext cx="361950" cy="360362"/>
        </p:xfrm>
        <a:graphic>
          <a:graphicData uri="http://schemas.openxmlformats.org/presentationml/2006/ole">
            <p:oleObj spid="_x0000_s28680" name="Equation" r:id="rId9" imgW="164880" imgH="164880" progId="Equation.DSMT4">
              <p:embed/>
            </p:oleObj>
          </a:graphicData>
        </a:graphic>
      </p:graphicFrame>
      <p:sp>
        <p:nvSpPr>
          <p:cNvPr id="28696" name="Text Box 20"/>
          <p:cNvSpPr txBox="1">
            <a:spLocks noChangeArrowheads="1"/>
          </p:cNvSpPr>
          <p:nvPr/>
        </p:nvSpPr>
        <p:spPr bwMode="auto">
          <a:xfrm>
            <a:off x="4022725" y="32766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の増加</a:t>
            </a:r>
          </a:p>
        </p:txBody>
      </p:sp>
      <p:sp>
        <p:nvSpPr>
          <p:cNvPr id="28697" name="AutoShape 21"/>
          <p:cNvSpPr>
            <a:spLocks noChangeArrowheads="1"/>
          </p:cNvSpPr>
          <p:nvPr/>
        </p:nvSpPr>
        <p:spPr bwMode="auto">
          <a:xfrm>
            <a:off x="381000" y="3810000"/>
            <a:ext cx="6096000" cy="25146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8681" name="Object 1031"/>
          <p:cNvGraphicFramePr>
            <a:graphicFrameLocks noChangeAspect="1"/>
          </p:cNvGraphicFramePr>
          <p:nvPr/>
        </p:nvGraphicFramePr>
        <p:xfrm>
          <a:off x="287338" y="3505200"/>
          <a:ext cx="568325" cy="533400"/>
        </p:xfrm>
        <a:graphic>
          <a:graphicData uri="http://schemas.openxmlformats.org/presentationml/2006/ole">
            <p:oleObj spid="_x0000_s28681" name="Equation" r:id="rId10" imgW="203040" imgH="190440" progId="Equation.DSMT4">
              <p:embed/>
            </p:oleObj>
          </a:graphicData>
        </a:graphic>
      </p:graphicFrame>
      <p:graphicFrame>
        <p:nvGraphicFramePr>
          <p:cNvPr id="28682" name="Object 1032"/>
          <p:cNvGraphicFramePr>
            <a:graphicFrameLocks noChangeAspect="1"/>
          </p:cNvGraphicFramePr>
          <p:nvPr/>
        </p:nvGraphicFramePr>
        <p:xfrm>
          <a:off x="6553200" y="4876800"/>
          <a:ext cx="2235200" cy="406400"/>
        </p:xfrm>
        <a:graphic>
          <a:graphicData uri="http://schemas.openxmlformats.org/presentationml/2006/ole">
            <p:oleObj spid="_x0000_s28682" name="Equation" r:id="rId11" imgW="1117440" imgH="203040" progId="Equation.DSMT4">
              <p:embed/>
            </p:oleObj>
          </a:graphicData>
        </a:graphic>
      </p:graphicFrame>
      <p:graphicFrame>
        <p:nvGraphicFramePr>
          <p:cNvPr id="28683" name="Object 1033"/>
          <p:cNvGraphicFramePr>
            <a:graphicFrameLocks noChangeAspect="1"/>
          </p:cNvGraphicFramePr>
          <p:nvPr/>
        </p:nvGraphicFramePr>
        <p:xfrm>
          <a:off x="6580188" y="4343400"/>
          <a:ext cx="2105025" cy="442913"/>
        </p:xfrm>
        <a:graphic>
          <a:graphicData uri="http://schemas.openxmlformats.org/presentationml/2006/ole">
            <p:oleObj spid="_x0000_s28683" name="Equation" r:id="rId12" imgW="96516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7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A1B2E8-D8EE-4C7E-A24D-4E71A2430973}" type="slidenum">
              <a:rPr lang="en-US" altLang="ja-JP" smtClean="0"/>
              <a:pPr/>
              <a:t>31</a:t>
            </a:fld>
            <a:endParaRPr lang="en-US" altLang="ja-JP" smtClean="0"/>
          </a:p>
        </p:txBody>
      </p:sp>
      <p:sp>
        <p:nvSpPr>
          <p:cNvPr id="29708" name="Text Box 25"/>
          <p:cNvSpPr txBox="1">
            <a:spLocks noChangeArrowheads="1"/>
          </p:cNvSpPr>
          <p:nvPr/>
        </p:nvSpPr>
        <p:spPr bwMode="auto">
          <a:xfrm>
            <a:off x="441325" y="-55563"/>
            <a:ext cx="488950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解</a:t>
            </a:r>
          </a:p>
        </p:txBody>
      </p:sp>
      <p:graphicFrame>
        <p:nvGraphicFramePr>
          <p:cNvPr id="29698" name="Object 0"/>
          <p:cNvGraphicFramePr>
            <a:graphicFrameLocks noChangeAspect="1"/>
          </p:cNvGraphicFramePr>
          <p:nvPr/>
        </p:nvGraphicFramePr>
        <p:xfrm>
          <a:off x="6732588" y="1219200"/>
          <a:ext cx="2105025" cy="442913"/>
        </p:xfrm>
        <a:graphic>
          <a:graphicData uri="http://schemas.openxmlformats.org/presentationml/2006/ole">
            <p:oleObj spid="_x0000_s29698" name="Equation" r:id="rId3" imgW="965160" imgH="203040" progId="Equation.DSMT4">
              <p:embed/>
            </p:oleObj>
          </a:graphicData>
        </a:graphic>
      </p:graphicFrame>
      <p:graphicFrame>
        <p:nvGraphicFramePr>
          <p:cNvPr id="29699" name="Object 1"/>
          <p:cNvGraphicFramePr>
            <a:graphicFrameLocks noChangeAspect="1"/>
          </p:cNvGraphicFramePr>
          <p:nvPr/>
        </p:nvGraphicFramePr>
        <p:xfrm>
          <a:off x="1344613" y="3810000"/>
          <a:ext cx="3683000" cy="442913"/>
        </p:xfrm>
        <a:graphic>
          <a:graphicData uri="http://schemas.openxmlformats.org/presentationml/2006/ole">
            <p:oleObj spid="_x0000_s29699" name="Equation" r:id="rId4" imgW="1688760" imgH="203040" progId="Equation.DSMT4">
              <p:embed/>
            </p:oleObj>
          </a:graphicData>
        </a:graphic>
      </p:graphicFrame>
      <p:graphicFrame>
        <p:nvGraphicFramePr>
          <p:cNvPr id="29700" name="Object 2"/>
          <p:cNvGraphicFramePr>
            <a:graphicFrameLocks noChangeAspect="1"/>
          </p:cNvGraphicFramePr>
          <p:nvPr/>
        </p:nvGraphicFramePr>
        <p:xfrm>
          <a:off x="1219200" y="4419600"/>
          <a:ext cx="4294188" cy="498475"/>
        </p:xfrm>
        <a:graphic>
          <a:graphicData uri="http://schemas.openxmlformats.org/presentationml/2006/ole">
            <p:oleObj spid="_x0000_s29700" name="Equation" r:id="rId5" imgW="1968480" imgH="228600" progId="Equation.DSMT4">
              <p:embed/>
            </p:oleObj>
          </a:graphicData>
        </a:graphic>
      </p:graphicFrame>
      <p:sp>
        <p:nvSpPr>
          <p:cNvPr id="29709" name="Oval 30"/>
          <p:cNvSpPr>
            <a:spLocks noChangeArrowheads="1"/>
          </p:cNvSpPr>
          <p:nvPr/>
        </p:nvSpPr>
        <p:spPr bwMode="auto">
          <a:xfrm>
            <a:off x="1447800" y="1524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10" name="Oval 31"/>
          <p:cNvSpPr>
            <a:spLocks noChangeArrowheads="1"/>
          </p:cNvSpPr>
          <p:nvPr/>
        </p:nvSpPr>
        <p:spPr bwMode="auto">
          <a:xfrm>
            <a:off x="3048000" y="1524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11" name="Oval 32"/>
          <p:cNvSpPr>
            <a:spLocks noChangeArrowheads="1"/>
          </p:cNvSpPr>
          <p:nvPr/>
        </p:nvSpPr>
        <p:spPr bwMode="auto">
          <a:xfrm>
            <a:off x="4648200" y="1524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12" name="Oval 33"/>
          <p:cNvSpPr>
            <a:spLocks noChangeArrowheads="1"/>
          </p:cNvSpPr>
          <p:nvPr/>
        </p:nvSpPr>
        <p:spPr bwMode="auto">
          <a:xfrm>
            <a:off x="1447800" y="2514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13" name="Oval 34"/>
          <p:cNvSpPr>
            <a:spLocks noChangeArrowheads="1"/>
          </p:cNvSpPr>
          <p:nvPr/>
        </p:nvSpPr>
        <p:spPr bwMode="auto">
          <a:xfrm>
            <a:off x="3124200" y="2438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14" name="Oval 35"/>
          <p:cNvSpPr>
            <a:spLocks noChangeArrowheads="1"/>
          </p:cNvSpPr>
          <p:nvPr/>
        </p:nvSpPr>
        <p:spPr bwMode="auto">
          <a:xfrm>
            <a:off x="4648200" y="2438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15" name="Text Box 36"/>
          <p:cNvSpPr txBox="1">
            <a:spLocks noChangeArrowheads="1"/>
          </p:cNvSpPr>
          <p:nvPr/>
        </p:nvSpPr>
        <p:spPr bwMode="auto">
          <a:xfrm>
            <a:off x="1066800" y="14478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１</a:t>
            </a:r>
          </a:p>
        </p:txBody>
      </p:sp>
      <p:sp>
        <p:nvSpPr>
          <p:cNvPr id="29716" name="Text Box 37"/>
          <p:cNvSpPr txBox="1">
            <a:spLocks noChangeArrowheads="1"/>
          </p:cNvSpPr>
          <p:nvPr/>
        </p:nvSpPr>
        <p:spPr bwMode="auto">
          <a:xfrm>
            <a:off x="3505200" y="14478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２</a:t>
            </a:r>
          </a:p>
        </p:txBody>
      </p:sp>
      <p:sp>
        <p:nvSpPr>
          <p:cNvPr id="29717" name="Text Box 38"/>
          <p:cNvSpPr txBox="1">
            <a:spLocks noChangeArrowheads="1"/>
          </p:cNvSpPr>
          <p:nvPr/>
        </p:nvSpPr>
        <p:spPr bwMode="auto">
          <a:xfrm>
            <a:off x="5029200" y="14478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３</a:t>
            </a:r>
          </a:p>
        </p:txBody>
      </p:sp>
      <p:sp>
        <p:nvSpPr>
          <p:cNvPr id="29718" name="Text Box 39"/>
          <p:cNvSpPr txBox="1">
            <a:spLocks noChangeArrowheads="1"/>
          </p:cNvSpPr>
          <p:nvPr/>
        </p:nvSpPr>
        <p:spPr bwMode="auto">
          <a:xfrm>
            <a:off x="1828800" y="24384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４</a:t>
            </a:r>
          </a:p>
        </p:txBody>
      </p:sp>
      <p:sp>
        <p:nvSpPr>
          <p:cNvPr id="29719" name="Text Box 40"/>
          <p:cNvSpPr txBox="1">
            <a:spLocks noChangeArrowheads="1"/>
          </p:cNvSpPr>
          <p:nvPr/>
        </p:nvSpPr>
        <p:spPr bwMode="auto">
          <a:xfrm>
            <a:off x="3505200" y="23622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５</a:t>
            </a:r>
          </a:p>
        </p:txBody>
      </p:sp>
      <p:sp>
        <p:nvSpPr>
          <p:cNvPr id="29720" name="Text Box 41"/>
          <p:cNvSpPr txBox="1">
            <a:spLocks noChangeArrowheads="1"/>
          </p:cNvSpPr>
          <p:nvPr/>
        </p:nvSpPr>
        <p:spPr bwMode="auto">
          <a:xfrm>
            <a:off x="5029200" y="24384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６</a:t>
            </a:r>
          </a:p>
        </p:txBody>
      </p:sp>
      <p:sp>
        <p:nvSpPr>
          <p:cNvPr id="29721" name="AutoShape 43"/>
          <p:cNvSpPr>
            <a:spLocks noChangeArrowheads="1"/>
          </p:cNvSpPr>
          <p:nvPr/>
        </p:nvSpPr>
        <p:spPr bwMode="auto">
          <a:xfrm>
            <a:off x="990600" y="914400"/>
            <a:ext cx="3429000" cy="1981200"/>
          </a:xfrm>
          <a:prstGeom prst="rtTriangl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22" name="Oval 44"/>
          <p:cNvSpPr>
            <a:spLocks noChangeArrowheads="1"/>
          </p:cNvSpPr>
          <p:nvPr/>
        </p:nvSpPr>
        <p:spPr bwMode="auto">
          <a:xfrm>
            <a:off x="4495800" y="1219200"/>
            <a:ext cx="1066800" cy="1828800"/>
          </a:xfrm>
          <a:prstGeom prst="ellips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23" name="AutoShape 45"/>
          <p:cNvSpPr>
            <a:spLocks noChangeArrowheads="1"/>
          </p:cNvSpPr>
          <p:nvPr/>
        </p:nvSpPr>
        <p:spPr bwMode="auto">
          <a:xfrm>
            <a:off x="914400" y="1066800"/>
            <a:ext cx="4800600" cy="1981200"/>
          </a:xfrm>
          <a:prstGeom prst="parallelogram">
            <a:avLst>
              <a:gd name="adj" fmla="val 100165"/>
            </a:avLst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24" name="Oval 46"/>
          <p:cNvSpPr>
            <a:spLocks noChangeArrowheads="1"/>
          </p:cNvSpPr>
          <p:nvPr/>
        </p:nvSpPr>
        <p:spPr bwMode="auto">
          <a:xfrm>
            <a:off x="2590800" y="2133600"/>
            <a:ext cx="2971800" cy="1066800"/>
          </a:xfrm>
          <a:prstGeom prst="ellips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9701" name="Object 3"/>
          <p:cNvGraphicFramePr>
            <a:graphicFrameLocks noChangeAspect="1"/>
          </p:cNvGraphicFramePr>
          <p:nvPr/>
        </p:nvGraphicFramePr>
        <p:xfrm>
          <a:off x="533400" y="1295400"/>
          <a:ext cx="417513" cy="476250"/>
        </p:xfrm>
        <a:graphic>
          <a:graphicData uri="http://schemas.openxmlformats.org/presentationml/2006/ole">
            <p:oleObj spid="_x0000_s29701" name="Equation" r:id="rId6" imgW="177480" imgH="203040" progId="Equation.DSMT4">
              <p:embed/>
            </p:oleObj>
          </a:graphicData>
        </a:graphic>
      </p:graphicFrame>
      <p:graphicFrame>
        <p:nvGraphicFramePr>
          <p:cNvPr id="29702" name="Object 4"/>
          <p:cNvGraphicFramePr>
            <a:graphicFrameLocks noChangeAspect="1"/>
          </p:cNvGraphicFramePr>
          <p:nvPr/>
        </p:nvGraphicFramePr>
        <p:xfrm>
          <a:off x="5562600" y="1600200"/>
          <a:ext cx="417513" cy="476250"/>
        </p:xfrm>
        <a:graphic>
          <a:graphicData uri="http://schemas.openxmlformats.org/presentationml/2006/ole">
            <p:oleObj spid="_x0000_s29702" name="Equation" r:id="rId7" imgW="177480" imgH="203040" progId="Equation.DSMT4">
              <p:embed/>
            </p:oleObj>
          </a:graphicData>
        </a:graphic>
      </p:graphicFrame>
      <p:graphicFrame>
        <p:nvGraphicFramePr>
          <p:cNvPr id="29703" name="Object 5"/>
          <p:cNvGraphicFramePr>
            <a:graphicFrameLocks noChangeAspect="1"/>
          </p:cNvGraphicFramePr>
          <p:nvPr/>
        </p:nvGraphicFramePr>
        <p:xfrm>
          <a:off x="5410200" y="2743200"/>
          <a:ext cx="417513" cy="476250"/>
        </p:xfrm>
        <a:graphic>
          <a:graphicData uri="http://schemas.openxmlformats.org/presentationml/2006/ole">
            <p:oleObj spid="_x0000_s29703" name="Equation" r:id="rId8" imgW="177480" imgH="203040" progId="Equation.DSMT4">
              <p:embed/>
            </p:oleObj>
          </a:graphicData>
        </a:graphic>
      </p:graphicFrame>
      <p:graphicFrame>
        <p:nvGraphicFramePr>
          <p:cNvPr id="29704" name="Object 6"/>
          <p:cNvGraphicFramePr>
            <a:graphicFrameLocks noChangeAspect="1"/>
          </p:cNvGraphicFramePr>
          <p:nvPr/>
        </p:nvGraphicFramePr>
        <p:xfrm>
          <a:off x="5791200" y="914400"/>
          <a:ext cx="417513" cy="476250"/>
        </p:xfrm>
        <a:graphic>
          <a:graphicData uri="http://schemas.openxmlformats.org/presentationml/2006/ole">
            <p:oleObj spid="_x0000_s29704" name="Equation" r:id="rId9" imgW="177480" imgH="203040" progId="Equation.DSMT4">
              <p:embed/>
            </p:oleObj>
          </a:graphicData>
        </a:graphic>
      </p:graphicFrame>
      <p:sp>
        <p:nvSpPr>
          <p:cNvPr id="29725" name="Text Box 52"/>
          <p:cNvSpPr txBox="1">
            <a:spLocks noChangeArrowheads="1"/>
          </p:cNvSpPr>
          <p:nvPr/>
        </p:nvSpPr>
        <p:spPr bwMode="auto">
          <a:xfrm>
            <a:off x="5334000" y="685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FF6600"/>
                </a:solidFill>
              </a:rPr>
              <a:t>5</a:t>
            </a:r>
          </a:p>
        </p:txBody>
      </p:sp>
      <p:sp>
        <p:nvSpPr>
          <p:cNvPr id="29726" name="Text Box 53"/>
          <p:cNvSpPr txBox="1">
            <a:spLocks noChangeArrowheads="1"/>
          </p:cNvSpPr>
          <p:nvPr/>
        </p:nvSpPr>
        <p:spPr bwMode="auto">
          <a:xfrm>
            <a:off x="5638800" y="1981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008000"/>
                </a:solidFill>
              </a:rPr>
              <a:t>1</a:t>
            </a:r>
          </a:p>
        </p:txBody>
      </p:sp>
      <p:sp>
        <p:nvSpPr>
          <p:cNvPr id="29727" name="Text Box 54"/>
          <p:cNvSpPr txBox="1">
            <a:spLocks noChangeArrowheads="1"/>
          </p:cNvSpPr>
          <p:nvPr/>
        </p:nvSpPr>
        <p:spPr bwMode="auto">
          <a:xfrm>
            <a:off x="5791200" y="2743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FF0066"/>
                </a:solidFill>
              </a:rPr>
              <a:t>2</a:t>
            </a:r>
          </a:p>
        </p:txBody>
      </p:sp>
      <p:sp>
        <p:nvSpPr>
          <p:cNvPr id="29728" name="Text Box 56"/>
          <p:cNvSpPr txBox="1">
            <a:spLocks noChangeArrowheads="1"/>
          </p:cNvSpPr>
          <p:nvPr/>
        </p:nvSpPr>
        <p:spPr bwMode="auto">
          <a:xfrm>
            <a:off x="609600" y="1905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9729" name="AutoShape 57"/>
          <p:cNvSpPr>
            <a:spLocks noChangeArrowheads="1"/>
          </p:cNvSpPr>
          <p:nvPr/>
        </p:nvSpPr>
        <p:spPr bwMode="auto">
          <a:xfrm>
            <a:off x="457200" y="533400"/>
            <a:ext cx="6096000" cy="28194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9705" name="Object 7"/>
          <p:cNvGraphicFramePr>
            <a:graphicFrameLocks noChangeAspect="1"/>
          </p:cNvGraphicFramePr>
          <p:nvPr/>
        </p:nvGraphicFramePr>
        <p:xfrm>
          <a:off x="914400" y="228600"/>
          <a:ext cx="425450" cy="463550"/>
        </p:xfrm>
        <a:graphic>
          <a:graphicData uri="http://schemas.openxmlformats.org/presentationml/2006/ole">
            <p:oleObj spid="_x0000_s29705" name="Equation" r:id="rId10" imgW="152280" imgH="164880" progId="Equation.DSMT4">
              <p:embed/>
            </p:oleObj>
          </a:graphicData>
        </a:graphic>
      </p:graphicFrame>
      <p:graphicFrame>
        <p:nvGraphicFramePr>
          <p:cNvPr id="29706" name="Object 8"/>
          <p:cNvGraphicFramePr>
            <a:graphicFrameLocks noChangeAspect="1"/>
          </p:cNvGraphicFramePr>
          <p:nvPr/>
        </p:nvGraphicFramePr>
        <p:xfrm>
          <a:off x="6705600" y="1981200"/>
          <a:ext cx="2235200" cy="406400"/>
        </p:xfrm>
        <a:graphic>
          <a:graphicData uri="http://schemas.openxmlformats.org/presentationml/2006/ole">
            <p:oleObj spid="_x0000_s29706" name="Equation" r:id="rId11" imgW="111744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ED4309-26A7-4088-B4A1-E4CFAAB57307}" type="slidenum">
              <a:rPr lang="en-US" altLang="ja-JP" smtClean="0"/>
              <a:pPr/>
              <a:t>32</a:t>
            </a:fld>
            <a:endParaRPr lang="en-US" altLang="ja-JP" smtClean="0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近似率</a:t>
            </a:r>
          </a:p>
        </p:txBody>
      </p:sp>
      <p:sp>
        <p:nvSpPr>
          <p:cNvPr id="30726" name="Text Box 3"/>
          <p:cNvSpPr txBox="1">
            <a:spLocks noChangeArrowheads="1"/>
          </p:cNvSpPr>
          <p:nvPr/>
        </p:nvSpPr>
        <p:spPr bwMode="auto">
          <a:xfrm>
            <a:off x="533400" y="1066800"/>
            <a:ext cx="625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相補条件より、直ちに以下のように求められる。</a:t>
            </a:r>
          </a:p>
        </p:txBody>
      </p:sp>
      <p:graphicFrame>
        <p:nvGraphicFramePr>
          <p:cNvPr id="30722" name="Object 4"/>
          <p:cNvGraphicFramePr>
            <a:graphicFrameLocks noChangeAspect="1"/>
          </p:cNvGraphicFramePr>
          <p:nvPr/>
        </p:nvGraphicFramePr>
        <p:xfrm>
          <a:off x="1873250" y="3200400"/>
          <a:ext cx="3760788" cy="1633538"/>
        </p:xfrm>
        <a:graphic>
          <a:graphicData uri="http://schemas.openxmlformats.org/presentationml/2006/ole">
            <p:oleObj spid="_x0000_s30722" name="Equation" r:id="rId3" imgW="1574640" imgH="685800" progId="Equation.DSMT4">
              <p:embed/>
            </p:oleObj>
          </a:graphicData>
        </a:graphic>
      </p:graphicFrame>
      <p:sp>
        <p:nvSpPr>
          <p:cNvPr id="30727" name="Text Box 5"/>
          <p:cNvSpPr txBox="1">
            <a:spLocks noChangeArrowheads="1"/>
          </p:cNvSpPr>
          <p:nvPr/>
        </p:nvSpPr>
        <p:spPr bwMode="auto">
          <a:xfrm>
            <a:off x="1981200" y="5105400"/>
            <a:ext cx="473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</a:t>
            </a:r>
            <a:r>
              <a:rPr lang="en-US" altLang="ja-JP"/>
              <a:t>k-</a:t>
            </a:r>
            <a:r>
              <a:rPr lang="ja-JP" altLang="en-US"/>
              <a:t>近似アルゴリズムである。</a:t>
            </a:r>
          </a:p>
        </p:txBody>
      </p:sp>
      <p:graphicFrame>
        <p:nvGraphicFramePr>
          <p:cNvPr id="30723" name="Object 6"/>
          <p:cNvGraphicFramePr>
            <a:graphicFrameLocks noChangeAspect="1"/>
          </p:cNvGraphicFramePr>
          <p:nvPr/>
        </p:nvGraphicFramePr>
        <p:xfrm>
          <a:off x="1524000" y="1600200"/>
          <a:ext cx="2120900" cy="1331913"/>
        </p:xfrm>
        <a:graphic>
          <a:graphicData uri="http://schemas.openxmlformats.org/presentationml/2006/ole">
            <p:oleObj spid="_x0000_s30723" name="Equation" r:id="rId4" imgW="888840" imgH="558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B29C31-80FC-4EE7-8834-655D6946AE1C}" type="slidenum">
              <a:rPr lang="en-US" altLang="ja-JP" smtClean="0"/>
              <a:pPr/>
              <a:t>33</a:t>
            </a:fld>
            <a:endParaRPr lang="en-US" altLang="ja-JP" smtClean="0"/>
          </a:p>
        </p:txBody>
      </p:sp>
      <p:sp>
        <p:nvSpPr>
          <p:cNvPr id="317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関数値の関係</a:t>
            </a:r>
          </a:p>
        </p:txBody>
      </p:sp>
      <p:sp>
        <p:nvSpPr>
          <p:cNvPr id="31752" name="Line 3"/>
          <p:cNvSpPr>
            <a:spLocks noChangeShapeType="1"/>
          </p:cNvSpPr>
          <p:nvPr/>
        </p:nvSpPr>
        <p:spPr bwMode="auto">
          <a:xfrm>
            <a:off x="4038600" y="2743200"/>
            <a:ext cx="0" cy="7620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53" name="Text Box 4"/>
          <p:cNvSpPr txBox="1">
            <a:spLocks noChangeArrowheads="1"/>
          </p:cNvSpPr>
          <p:nvPr/>
        </p:nvSpPr>
        <p:spPr bwMode="auto">
          <a:xfrm>
            <a:off x="1981200" y="10668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66"/>
                </a:solidFill>
              </a:rPr>
              <a:t>少数最適値</a:t>
            </a:r>
          </a:p>
        </p:txBody>
      </p:sp>
      <p:sp>
        <p:nvSpPr>
          <p:cNvPr id="31754" name="AutoShape 5"/>
          <p:cNvSpPr>
            <a:spLocks noChangeArrowheads="1"/>
          </p:cNvSpPr>
          <p:nvPr/>
        </p:nvSpPr>
        <p:spPr bwMode="auto">
          <a:xfrm>
            <a:off x="4038600" y="2743200"/>
            <a:ext cx="3810000" cy="228600"/>
          </a:xfrm>
          <a:prstGeom prst="leftRightArrow">
            <a:avLst>
              <a:gd name="adj1" fmla="val 50000"/>
              <a:gd name="adj2" fmla="val 333333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008000"/>
              </a:solidFill>
            </a:endParaRPr>
          </a:p>
        </p:txBody>
      </p:sp>
      <p:sp>
        <p:nvSpPr>
          <p:cNvPr id="31755" name="Line 6"/>
          <p:cNvSpPr>
            <a:spLocks noChangeShapeType="1"/>
          </p:cNvSpPr>
          <p:nvPr/>
        </p:nvSpPr>
        <p:spPr bwMode="auto">
          <a:xfrm>
            <a:off x="457200" y="3124200"/>
            <a:ext cx="7772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1746" name="Object 7"/>
          <p:cNvGraphicFramePr>
            <a:graphicFrameLocks noChangeAspect="1"/>
          </p:cNvGraphicFramePr>
          <p:nvPr/>
        </p:nvGraphicFramePr>
        <p:xfrm>
          <a:off x="8262938" y="2286000"/>
          <a:ext cx="881062" cy="587375"/>
        </p:xfrm>
        <a:graphic>
          <a:graphicData uri="http://schemas.openxmlformats.org/presentationml/2006/ole">
            <p:oleObj spid="_x0000_s31746" name="Equation" r:id="rId3" imgW="304560" imgH="203040" progId="Equation.DSMT4">
              <p:embed/>
            </p:oleObj>
          </a:graphicData>
        </a:graphic>
      </p:graphicFrame>
      <p:sp>
        <p:nvSpPr>
          <p:cNvPr id="31756" name="Text Box 8"/>
          <p:cNvSpPr txBox="1">
            <a:spLocks noChangeArrowheads="1"/>
          </p:cNvSpPr>
          <p:nvPr/>
        </p:nvSpPr>
        <p:spPr bwMode="auto">
          <a:xfrm>
            <a:off x="5029200" y="2286000"/>
            <a:ext cx="2622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整数主実行可能解</a:t>
            </a:r>
          </a:p>
        </p:txBody>
      </p:sp>
      <p:sp>
        <p:nvSpPr>
          <p:cNvPr id="31757" name="AutoShape 9"/>
          <p:cNvSpPr>
            <a:spLocks noChangeArrowheads="1"/>
          </p:cNvSpPr>
          <p:nvPr/>
        </p:nvSpPr>
        <p:spPr bwMode="auto">
          <a:xfrm>
            <a:off x="1066800" y="1905000"/>
            <a:ext cx="1828800" cy="228600"/>
          </a:xfrm>
          <a:prstGeom prst="leftRightArrow">
            <a:avLst>
              <a:gd name="adj1" fmla="val 50000"/>
              <a:gd name="adj2" fmla="val 16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31758" name="Text Box 10"/>
          <p:cNvSpPr txBox="1">
            <a:spLocks noChangeArrowheads="1"/>
          </p:cNvSpPr>
          <p:nvPr/>
        </p:nvSpPr>
        <p:spPr bwMode="auto">
          <a:xfrm>
            <a:off x="500063" y="2514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31759" name="Text Box 11"/>
          <p:cNvSpPr txBox="1">
            <a:spLocks noChangeArrowheads="1"/>
          </p:cNvSpPr>
          <p:nvPr/>
        </p:nvSpPr>
        <p:spPr bwMode="auto">
          <a:xfrm>
            <a:off x="609600" y="1447800"/>
            <a:ext cx="2317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少数双対可能解</a:t>
            </a:r>
          </a:p>
        </p:txBody>
      </p:sp>
      <p:graphicFrame>
        <p:nvGraphicFramePr>
          <p:cNvPr id="31747" name="Object 12"/>
          <p:cNvGraphicFramePr>
            <a:graphicFrameLocks noChangeAspect="1"/>
          </p:cNvGraphicFramePr>
          <p:nvPr/>
        </p:nvGraphicFramePr>
        <p:xfrm>
          <a:off x="3505200" y="3505200"/>
          <a:ext cx="990600" cy="430213"/>
        </p:xfrm>
        <a:graphic>
          <a:graphicData uri="http://schemas.openxmlformats.org/presentationml/2006/ole">
            <p:oleObj spid="_x0000_s31747" name="Equation" r:id="rId4" imgW="380880" imgH="164880" progId="Equation.DSMT4">
              <p:embed/>
            </p:oleObj>
          </a:graphicData>
        </a:graphic>
      </p:graphicFrame>
      <p:sp>
        <p:nvSpPr>
          <p:cNvPr id="31760" name="Line 13"/>
          <p:cNvSpPr>
            <a:spLocks noChangeShapeType="1"/>
          </p:cNvSpPr>
          <p:nvPr/>
        </p:nvSpPr>
        <p:spPr bwMode="auto">
          <a:xfrm>
            <a:off x="3048000" y="1828800"/>
            <a:ext cx="0" cy="167640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1" name="Text Box 14"/>
          <p:cNvSpPr txBox="1">
            <a:spLocks noChangeArrowheads="1"/>
          </p:cNvSpPr>
          <p:nvPr/>
        </p:nvSpPr>
        <p:spPr bwMode="auto">
          <a:xfrm>
            <a:off x="3200400" y="22098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整数最適値</a:t>
            </a:r>
          </a:p>
        </p:txBody>
      </p:sp>
      <p:sp>
        <p:nvSpPr>
          <p:cNvPr id="31762" name="AutoShape 15"/>
          <p:cNvSpPr>
            <a:spLocks noChangeArrowheads="1"/>
          </p:cNvSpPr>
          <p:nvPr/>
        </p:nvSpPr>
        <p:spPr bwMode="auto">
          <a:xfrm>
            <a:off x="3124200" y="1905000"/>
            <a:ext cx="5029200" cy="304800"/>
          </a:xfrm>
          <a:prstGeom prst="leftRightArrow">
            <a:avLst>
              <a:gd name="adj1" fmla="val 40620"/>
              <a:gd name="adj2" fmla="val 134368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accent2"/>
              </a:solidFill>
            </a:endParaRPr>
          </a:p>
        </p:txBody>
      </p:sp>
      <p:sp>
        <p:nvSpPr>
          <p:cNvPr id="31763" name="Text Box 16"/>
          <p:cNvSpPr txBox="1">
            <a:spLocks noChangeArrowheads="1"/>
          </p:cNvSpPr>
          <p:nvPr/>
        </p:nvSpPr>
        <p:spPr bwMode="auto">
          <a:xfrm>
            <a:off x="4114800" y="1295400"/>
            <a:ext cx="2622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少数主実行可能解</a:t>
            </a:r>
          </a:p>
        </p:txBody>
      </p:sp>
      <p:graphicFrame>
        <p:nvGraphicFramePr>
          <p:cNvPr id="31748" name="Object 17"/>
          <p:cNvGraphicFramePr>
            <a:graphicFrameLocks noChangeAspect="1"/>
          </p:cNvGraphicFramePr>
          <p:nvPr/>
        </p:nvGraphicFramePr>
        <p:xfrm>
          <a:off x="2209800" y="3581400"/>
          <a:ext cx="1138238" cy="660400"/>
        </p:xfrm>
        <a:graphic>
          <a:graphicData uri="http://schemas.openxmlformats.org/presentationml/2006/ole">
            <p:oleObj spid="_x0000_s31748" name="Equation" r:id="rId5" imgW="393480" imgH="228600" progId="Equation.DSMT4">
              <p:embed/>
            </p:oleObj>
          </a:graphicData>
        </a:graphic>
      </p:graphicFrame>
      <p:sp>
        <p:nvSpPr>
          <p:cNvPr id="31764" name="Line 18"/>
          <p:cNvSpPr>
            <a:spLocks noChangeShapeType="1"/>
          </p:cNvSpPr>
          <p:nvPr/>
        </p:nvSpPr>
        <p:spPr bwMode="auto">
          <a:xfrm>
            <a:off x="990600" y="24384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1749" name="Object 19"/>
          <p:cNvGraphicFramePr>
            <a:graphicFrameLocks noChangeAspect="1"/>
          </p:cNvGraphicFramePr>
          <p:nvPr/>
        </p:nvGraphicFramePr>
        <p:xfrm>
          <a:off x="5257800" y="4495800"/>
          <a:ext cx="1541463" cy="660400"/>
        </p:xfrm>
        <a:graphic>
          <a:graphicData uri="http://schemas.openxmlformats.org/presentationml/2006/ole">
            <p:oleObj spid="_x0000_s31749" name="Equation" r:id="rId6" imgW="533160" imgH="228600" progId="Equation.DSMT4">
              <p:embed/>
            </p:oleObj>
          </a:graphicData>
        </a:graphic>
      </p:graphicFrame>
      <p:sp>
        <p:nvSpPr>
          <p:cNvPr id="31765" name="AutoShape 20"/>
          <p:cNvSpPr>
            <a:spLocks noChangeArrowheads="1"/>
          </p:cNvSpPr>
          <p:nvPr/>
        </p:nvSpPr>
        <p:spPr bwMode="auto">
          <a:xfrm>
            <a:off x="1143000" y="4114800"/>
            <a:ext cx="4419600" cy="152400"/>
          </a:xfrm>
          <a:prstGeom prst="leftRightArrow">
            <a:avLst>
              <a:gd name="adj1" fmla="val 50000"/>
              <a:gd name="adj2" fmla="val 580000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31766" name="Line 21"/>
          <p:cNvSpPr>
            <a:spLocks noChangeShapeType="1"/>
          </p:cNvSpPr>
          <p:nvPr/>
        </p:nvSpPr>
        <p:spPr bwMode="auto">
          <a:xfrm>
            <a:off x="5638800" y="2971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7" name="Text Box 22"/>
          <p:cNvSpPr txBox="1">
            <a:spLocks noChangeArrowheads="1"/>
          </p:cNvSpPr>
          <p:nvPr/>
        </p:nvSpPr>
        <p:spPr bwMode="auto">
          <a:xfrm>
            <a:off x="1752600" y="4495800"/>
            <a:ext cx="292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緩和少数双対可能解</a:t>
            </a:r>
          </a:p>
        </p:txBody>
      </p:sp>
      <p:sp>
        <p:nvSpPr>
          <p:cNvPr id="31768" name="AutoShape 23"/>
          <p:cNvSpPr>
            <a:spLocks noChangeArrowheads="1"/>
          </p:cNvSpPr>
          <p:nvPr/>
        </p:nvSpPr>
        <p:spPr bwMode="auto">
          <a:xfrm>
            <a:off x="4648200" y="5181600"/>
            <a:ext cx="152400" cy="457200"/>
          </a:xfrm>
          <a:prstGeom prst="upArrow">
            <a:avLst>
              <a:gd name="adj1" fmla="val 50000"/>
              <a:gd name="adj2" fmla="val 75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31769" name="Text Box 24"/>
          <p:cNvSpPr txBox="1">
            <a:spLocks noChangeArrowheads="1"/>
          </p:cNvSpPr>
          <p:nvPr/>
        </p:nvSpPr>
        <p:spPr bwMode="auto">
          <a:xfrm>
            <a:off x="3048000" y="5638800"/>
            <a:ext cx="533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アルゴリズムでは、相補条件より</a:t>
            </a:r>
          </a:p>
          <a:p>
            <a:r>
              <a:rPr lang="ja-JP" altLang="en-US"/>
              <a:t>この範囲に含まれる整数解が得られる。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786F0D-0B18-413E-B9CF-9BC22E9A63B7}" type="slidenum">
              <a:rPr lang="en-US" altLang="ja-JP" smtClean="0"/>
              <a:pPr/>
              <a:t>34</a:t>
            </a:fld>
            <a:endParaRPr lang="en-US" altLang="ja-JP" smtClean="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アルゴリズムの正当性</a:t>
            </a:r>
          </a:p>
        </p:txBody>
      </p:sp>
      <p:sp>
        <p:nvSpPr>
          <p:cNvPr id="36868" name="Text Box 3"/>
          <p:cNvSpPr txBox="1">
            <a:spLocks noChangeArrowheads="1"/>
          </p:cNvSpPr>
          <p:nvPr/>
        </p:nvSpPr>
        <p:spPr bwMode="auto">
          <a:xfrm>
            <a:off x="685800" y="1371600"/>
            <a:ext cx="769302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アルゴリズムでは、　　　の更新は整数性を満たしている。</a:t>
            </a:r>
          </a:p>
          <a:p>
            <a:r>
              <a:rPr lang="ja-JP" altLang="en-US"/>
              <a:t>しかも、以下の２つを満足している。</a:t>
            </a:r>
          </a:p>
          <a:p>
            <a:endParaRPr lang="ja-JP" altLang="en-US"/>
          </a:p>
          <a:p>
            <a:r>
              <a:rPr lang="ja-JP" altLang="en-US"/>
              <a:t>○すべての要素がカバーされている。</a:t>
            </a:r>
          </a:p>
          <a:p>
            <a:r>
              <a:rPr lang="ja-JP" altLang="en-US"/>
              <a:t>○すべての集合が、オーバーパックされていない。</a:t>
            </a:r>
          </a:p>
          <a:p>
            <a:r>
              <a:rPr lang="ja-JP" altLang="en-US"/>
              <a:t>　　（タイトな集合を選んでいくので自動的に満足する。）</a:t>
            </a:r>
          </a:p>
        </p:txBody>
      </p:sp>
      <p:sp>
        <p:nvSpPr>
          <p:cNvPr id="36869" name="Text Box 4"/>
          <p:cNvSpPr txBox="1">
            <a:spLocks noChangeArrowheads="1"/>
          </p:cNvSpPr>
          <p:nvPr/>
        </p:nvSpPr>
        <p:spPr bwMode="auto">
          <a:xfrm>
            <a:off x="838200" y="4038600"/>
            <a:ext cx="6273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以上より、アルゴリズムは、集合カバーに対する</a:t>
            </a:r>
          </a:p>
          <a:p>
            <a:r>
              <a:rPr lang="ja-JP" altLang="en-US"/>
              <a:t>整数の実行可能解を出力する。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0C0A54-077C-4555-820C-29FE16B05D48}" type="slidenum">
              <a:rPr lang="en-US" altLang="ja-JP" smtClean="0"/>
              <a:pPr/>
              <a:t>35</a:t>
            </a:fld>
            <a:endParaRPr lang="en-US" altLang="ja-JP" smtClean="0"/>
          </a:p>
        </p:txBody>
      </p:sp>
      <p:sp>
        <p:nvSpPr>
          <p:cNvPr id="327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最悪の問題例</a:t>
            </a:r>
          </a:p>
        </p:txBody>
      </p:sp>
      <p:sp>
        <p:nvSpPr>
          <p:cNvPr id="32782" name="AutoShape 3"/>
          <p:cNvSpPr>
            <a:spLocks noChangeArrowheads="1"/>
          </p:cNvSpPr>
          <p:nvPr/>
        </p:nvSpPr>
        <p:spPr bwMode="auto">
          <a:xfrm>
            <a:off x="533400" y="685800"/>
            <a:ext cx="7315200" cy="41148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2770" name="Object 4"/>
          <p:cNvGraphicFramePr>
            <a:graphicFrameLocks noChangeAspect="1"/>
          </p:cNvGraphicFramePr>
          <p:nvPr/>
        </p:nvGraphicFramePr>
        <p:xfrm>
          <a:off x="1219200" y="457200"/>
          <a:ext cx="425450" cy="463550"/>
        </p:xfrm>
        <a:graphic>
          <a:graphicData uri="http://schemas.openxmlformats.org/presentationml/2006/ole">
            <p:oleObj spid="_x0000_s32770" name="Equation" r:id="rId3" imgW="152280" imgH="164880" progId="Equation.DSMT4">
              <p:embed/>
            </p:oleObj>
          </a:graphicData>
        </a:graphic>
      </p:graphicFrame>
      <p:sp>
        <p:nvSpPr>
          <p:cNvPr id="32783" name="Oval 5"/>
          <p:cNvSpPr>
            <a:spLocks noChangeArrowheads="1"/>
          </p:cNvSpPr>
          <p:nvPr/>
        </p:nvSpPr>
        <p:spPr bwMode="auto">
          <a:xfrm>
            <a:off x="2743200" y="3657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84" name="Oval 6"/>
          <p:cNvSpPr>
            <a:spLocks noChangeArrowheads="1"/>
          </p:cNvSpPr>
          <p:nvPr/>
        </p:nvSpPr>
        <p:spPr bwMode="auto">
          <a:xfrm>
            <a:off x="5181600" y="3657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85" name="Oval 7"/>
          <p:cNvSpPr>
            <a:spLocks noChangeArrowheads="1"/>
          </p:cNvSpPr>
          <p:nvPr/>
        </p:nvSpPr>
        <p:spPr bwMode="auto">
          <a:xfrm>
            <a:off x="1447800" y="1600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86" name="Oval 8"/>
          <p:cNvSpPr>
            <a:spLocks noChangeArrowheads="1"/>
          </p:cNvSpPr>
          <p:nvPr/>
        </p:nvSpPr>
        <p:spPr bwMode="auto">
          <a:xfrm>
            <a:off x="2819400" y="1600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87" name="Oval 10"/>
          <p:cNvSpPr>
            <a:spLocks noChangeArrowheads="1"/>
          </p:cNvSpPr>
          <p:nvPr/>
        </p:nvSpPr>
        <p:spPr bwMode="auto">
          <a:xfrm>
            <a:off x="5105400" y="1600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2771" name="Object 11"/>
          <p:cNvGraphicFramePr>
            <a:graphicFrameLocks noChangeAspect="1"/>
          </p:cNvGraphicFramePr>
          <p:nvPr/>
        </p:nvGraphicFramePr>
        <p:xfrm>
          <a:off x="3492500" y="1447800"/>
          <a:ext cx="1231900" cy="703263"/>
        </p:xfrm>
        <a:graphic>
          <a:graphicData uri="http://schemas.openxmlformats.org/presentationml/2006/ole">
            <p:oleObj spid="_x0000_s32771" name="Equation" r:id="rId4" imgW="177480" imgH="101520" progId="Equation.DSMT4">
              <p:embed/>
            </p:oleObj>
          </a:graphicData>
        </a:graphic>
      </p:graphicFrame>
      <p:graphicFrame>
        <p:nvGraphicFramePr>
          <p:cNvPr id="32772" name="Object 13"/>
          <p:cNvGraphicFramePr>
            <a:graphicFrameLocks noChangeAspect="1"/>
          </p:cNvGraphicFramePr>
          <p:nvPr/>
        </p:nvGraphicFramePr>
        <p:xfrm>
          <a:off x="1447800" y="1828800"/>
          <a:ext cx="387350" cy="457200"/>
        </p:xfrm>
        <a:graphic>
          <a:graphicData uri="http://schemas.openxmlformats.org/presentationml/2006/ole">
            <p:oleObj spid="_x0000_s32772" name="Equation" r:id="rId5" imgW="139680" imgH="164880" progId="Equation.DSMT4">
              <p:embed/>
            </p:oleObj>
          </a:graphicData>
        </a:graphic>
      </p:graphicFrame>
      <p:graphicFrame>
        <p:nvGraphicFramePr>
          <p:cNvPr id="32773" name="Object 14"/>
          <p:cNvGraphicFramePr>
            <a:graphicFrameLocks noChangeAspect="1"/>
          </p:cNvGraphicFramePr>
          <p:nvPr/>
        </p:nvGraphicFramePr>
        <p:xfrm>
          <a:off x="2776538" y="1752600"/>
          <a:ext cx="423862" cy="457200"/>
        </p:xfrm>
        <a:graphic>
          <a:graphicData uri="http://schemas.openxmlformats.org/presentationml/2006/ole">
            <p:oleObj spid="_x0000_s32773" name="Equation" r:id="rId6" imgW="152280" imgH="164880" progId="Equation.DSMT4">
              <p:embed/>
            </p:oleObj>
          </a:graphicData>
        </a:graphic>
      </p:graphicFrame>
      <p:graphicFrame>
        <p:nvGraphicFramePr>
          <p:cNvPr id="32774" name="Object 16"/>
          <p:cNvGraphicFramePr>
            <a:graphicFrameLocks noChangeAspect="1"/>
          </p:cNvGraphicFramePr>
          <p:nvPr/>
        </p:nvGraphicFramePr>
        <p:xfrm>
          <a:off x="4870450" y="1828800"/>
          <a:ext cx="704850" cy="457200"/>
        </p:xfrm>
        <a:graphic>
          <a:graphicData uri="http://schemas.openxmlformats.org/presentationml/2006/ole">
            <p:oleObj spid="_x0000_s32774" name="Equation" r:id="rId7" imgW="253800" imgH="164880" progId="Equation.DSMT4">
              <p:embed/>
            </p:oleObj>
          </a:graphicData>
        </a:graphic>
      </p:graphicFrame>
      <p:graphicFrame>
        <p:nvGraphicFramePr>
          <p:cNvPr id="32775" name="Object 17"/>
          <p:cNvGraphicFramePr>
            <a:graphicFrameLocks noChangeAspect="1"/>
          </p:cNvGraphicFramePr>
          <p:nvPr/>
        </p:nvGraphicFramePr>
        <p:xfrm>
          <a:off x="2667000" y="3810000"/>
          <a:ext cx="423863" cy="457200"/>
        </p:xfrm>
        <a:graphic>
          <a:graphicData uri="http://schemas.openxmlformats.org/presentationml/2006/ole">
            <p:oleObj spid="_x0000_s32775" name="Equation" r:id="rId8" imgW="152280" imgH="164880" progId="Equation.DSMT4">
              <p:embed/>
            </p:oleObj>
          </a:graphicData>
        </a:graphic>
      </p:graphicFrame>
      <p:graphicFrame>
        <p:nvGraphicFramePr>
          <p:cNvPr id="32776" name="Object 18"/>
          <p:cNvGraphicFramePr>
            <a:graphicFrameLocks noChangeAspect="1"/>
          </p:cNvGraphicFramePr>
          <p:nvPr/>
        </p:nvGraphicFramePr>
        <p:xfrm>
          <a:off x="5029200" y="3886200"/>
          <a:ext cx="741363" cy="492125"/>
        </p:xfrm>
        <a:graphic>
          <a:graphicData uri="http://schemas.openxmlformats.org/presentationml/2006/ole">
            <p:oleObj spid="_x0000_s32776" name="Equation" r:id="rId9" imgW="266400" imgH="177480" progId="Equation.DSMT4">
              <p:embed/>
            </p:oleObj>
          </a:graphicData>
        </a:graphic>
      </p:graphicFrame>
      <p:sp>
        <p:nvSpPr>
          <p:cNvPr id="32788" name="Oval 19"/>
          <p:cNvSpPr>
            <a:spLocks noChangeArrowheads="1"/>
          </p:cNvSpPr>
          <p:nvPr/>
        </p:nvSpPr>
        <p:spPr bwMode="auto">
          <a:xfrm rot="-1804895">
            <a:off x="1676400" y="1219200"/>
            <a:ext cx="1143000" cy="3429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89" name="Oval 21"/>
          <p:cNvSpPr>
            <a:spLocks noChangeArrowheads="1"/>
          </p:cNvSpPr>
          <p:nvPr/>
        </p:nvSpPr>
        <p:spPr bwMode="auto">
          <a:xfrm>
            <a:off x="2362200" y="1371600"/>
            <a:ext cx="1143000" cy="3124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90" name="Oval 22"/>
          <p:cNvSpPr>
            <a:spLocks noChangeArrowheads="1"/>
          </p:cNvSpPr>
          <p:nvPr/>
        </p:nvSpPr>
        <p:spPr bwMode="auto">
          <a:xfrm rot="-2500389">
            <a:off x="2133600" y="2057400"/>
            <a:ext cx="4495800" cy="1600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791" name="Text Box 23"/>
          <p:cNvSpPr txBox="1">
            <a:spLocks noChangeArrowheads="1"/>
          </p:cNvSpPr>
          <p:nvPr/>
        </p:nvSpPr>
        <p:spPr bwMode="auto">
          <a:xfrm>
            <a:off x="1676400" y="12192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</a:t>
            </a:r>
          </a:p>
        </p:txBody>
      </p:sp>
      <p:sp>
        <p:nvSpPr>
          <p:cNvPr id="32792" name="Text Box 24"/>
          <p:cNvSpPr txBox="1">
            <a:spLocks noChangeArrowheads="1"/>
          </p:cNvSpPr>
          <p:nvPr/>
        </p:nvSpPr>
        <p:spPr bwMode="auto">
          <a:xfrm>
            <a:off x="3124200" y="12192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</a:t>
            </a:r>
          </a:p>
        </p:txBody>
      </p: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6019800" y="11430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</a:t>
            </a:r>
          </a:p>
        </p:txBody>
      </p:sp>
      <p:sp>
        <p:nvSpPr>
          <p:cNvPr id="32794" name="AutoShape 28"/>
          <p:cNvSpPr>
            <a:spLocks noChangeArrowheads="1"/>
          </p:cNvSpPr>
          <p:nvPr/>
        </p:nvSpPr>
        <p:spPr bwMode="auto">
          <a:xfrm>
            <a:off x="762000" y="1066800"/>
            <a:ext cx="6172200" cy="3505200"/>
          </a:xfrm>
          <a:prstGeom prst="roundRect">
            <a:avLst>
              <a:gd name="adj" fmla="val 36185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2777" name="Object 29"/>
          <p:cNvGraphicFramePr>
            <a:graphicFrameLocks noChangeAspect="1"/>
          </p:cNvGraphicFramePr>
          <p:nvPr/>
        </p:nvGraphicFramePr>
        <p:xfrm>
          <a:off x="6934200" y="1524000"/>
          <a:ext cx="946150" cy="457200"/>
        </p:xfrm>
        <a:graphic>
          <a:graphicData uri="http://schemas.openxmlformats.org/presentationml/2006/ole">
            <p:oleObj spid="_x0000_s32777" name="Equation" r:id="rId10" imgW="368280" imgH="177480" progId="Equation.DSMT4">
              <p:embed/>
            </p:oleObj>
          </a:graphicData>
        </a:graphic>
      </p:graphicFrame>
      <p:sp>
        <p:nvSpPr>
          <p:cNvPr id="32795" name="Text Box 30"/>
          <p:cNvSpPr txBox="1">
            <a:spLocks noChangeArrowheads="1"/>
          </p:cNvSpPr>
          <p:nvPr/>
        </p:nvSpPr>
        <p:spPr bwMode="auto">
          <a:xfrm>
            <a:off x="2736850" y="4953000"/>
            <a:ext cx="252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最適値　　　　　　　</a:t>
            </a:r>
          </a:p>
        </p:txBody>
      </p:sp>
      <p:graphicFrame>
        <p:nvGraphicFramePr>
          <p:cNvPr id="32778" name="Object 31"/>
          <p:cNvGraphicFramePr>
            <a:graphicFrameLocks noChangeAspect="1"/>
          </p:cNvGraphicFramePr>
          <p:nvPr/>
        </p:nvGraphicFramePr>
        <p:xfrm>
          <a:off x="3895725" y="5008563"/>
          <a:ext cx="946150" cy="457200"/>
        </p:xfrm>
        <a:graphic>
          <a:graphicData uri="http://schemas.openxmlformats.org/presentationml/2006/ole">
            <p:oleObj spid="_x0000_s32778" name="Equation" r:id="rId11" imgW="368280" imgH="177480" progId="Equation.DSMT4">
              <p:embed/>
            </p:oleObj>
          </a:graphicData>
        </a:graphic>
      </p:graphicFrame>
      <p:sp>
        <p:nvSpPr>
          <p:cNvPr id="32796" name="Text Box 32"/>
          <p:cNvSpPr txBox="1">
            <a:spLocks noChangeArrowheads="1"/>
          </p:cNvSpPr>
          <p:nvPr/>
        </p:nvSpPr>
        <p:spPr bwMode="auto">
          <a:xfrm>
            <a:off x="990600" y="5562600"/>
            <a:ext cx="28654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アルゴリズムの出力</a:t>
            </a:r>
          </a:p>
          <a:p>
            <a:r>
              <a:rPr lang="ja-JP" altLang="en-US"/>
              <a:t>（　　　を最初に選ぶ）</a:t>
            </a:r>
          </a:p>
        </p:txBody>
      </p:sp>
      <p:graphicFrame>
        <p:nvGraphicFramePr>
          <p:cNvPr id="32779" name="Object 33"/>
          <p:cNvGraphicFramePr>
            <a:graphicFrameLocks noChangeAspect="1"/>
          </p:cNvGraphicFramePr>
          <p:nvPr/>
        </p:nvGraphicFramePr>
        <p:xfrm>
          <a:off x="3886200" y="5638800"/>
          <a:ext cx="1011238" cy="425450"/>
        </p:xfrm>
        <a:graphic>
          <a:graphicData uri="http://schemas.openxmlformats.org/presentationml/2006/ole">
            <p:oleObj spid="_x0000_s32779" name="Equation" r:id="rId12" imgW="39348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E91D98-F4AD-4655-AFB7-AAC087E7B35C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457200" y="609600"/>
            <a:ext cx="835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最適値は実行関数値以下であるので、この場合３０以下になる。</a:t>
            </a:r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381000" y="1295400"/>
            <a:ext cx="82454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このことは実行可能関数値は、最適値の上界を与えているとみなせる。</a:t>
            </a:r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3048000" y="2362200"/>
            <a:ext cx="0" cy="76200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438400" y="33528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66"/>
                </a:solidFill>
              </a:rPr>
              <a:t>最適値</a:t>
            </a:r>
          </a:p>
        </p:txBody>
      </p:sp>
      <p:sp>
        <p:nvSpPr>
          <p:cNvPr id="3080" name="AutoShape 9"/>
          <p:cNvSpPr>
            <a:spLocks noChangeArrowheads="1"/>
          </p:cNvSpPr>
          <p:nvPr/>
        </p:nvSpPr>
        <p:spPr bwMode="auto">
          <a:xfrm>
            <a:off x="3276600" y="3048000"/>
            <a:ext cx="4800600" cy="228600"/>
          </a:xfrm>
          <a:prstGeom prst="leftRightArrow">
            <a:avLst>
              <a:gd name="adj1" fmla="val 50000"/>
              <a:gd name="adj2" fmla="val 42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accent2"/>
              </a:solidFill>
            </a:endParaRPr>
          </a:p>
        </p:txBody>
      </p:sp>
      <p:sp>
        <p:nvSpPr>
          <p:cNvPr id="3081" name="Line 10"/>
          <p:cNvSpPr>
            <a:spLocks noChangeShapeType="1"/>
          </p:cNvSpPr>
          <p:nvPr/>
        </p:nvSpPr>
        <p:spPr bwMode="auto">
          <a:xfrm>
            <a:off x="533400" y="2743200"/>
            <a:ext cx="7772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074" name="Object 11"/>
          <p:cNvGraphicFramePr>
            <a:graphicFrameLocks noChangeAspect="1"/>
          </p:cNvGraphicFramePr>
          <p:nvPr/>
        </p:nvGraphicFramePr>
        <p:xfrm>
          <a:off x="7848600" y="2057400"/>
          <a:ext cx="881063" cy="587375"/>
        </p:xfrm>
        <a:graphic>
          <a:graphicData uri="http://schemas.openxmlformats.org/presentationml/2006/ole">
            <p:oleObj spid="_x0000_s3074" name="Equation" r:id="rId3" imgW="304560" imgH="203040" progId="Equation.DSMT4">
              <p:embed/>
            </p:oleObj>
          </a:graphicData>
        </a:graphic>
      </p:graphicFrame>
      <p:sp>
        <p:nvSpPr>
          <p:cNvPr id="3082" name="Text Box 12"/>
          <p:cNvSpPr txBox="1">
            <a:spLocks noChangeArrowheads="1"/>
          </p:cNvSpPr>
          <p:nvPr/>
        </p:nvSpPr>
        <p:spPr bwMode="auto">
          <a:xfrm>
            <a:off x="4419600" y="33528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実行可能解</a:t>
            </a:r>
          </a:p>
        </p:txBody>
      </p:sp>
      <p:sp>
        <p:nvSpPr>
          <p:cNvPr id="3083" name="Text Box 13"/>
          <p:cNvSpPr txBox="1">
            <a:spLocks noChangeArrowheads="1"/>
          </p:cNvSpPr>
          <p:nvPr/>
        </p:nvSpPr>
        <p:spPr bwMode="auto">
          <a:xfrm>
            <a:off x="457200" y="4267200"/>
            <a:ext cx="3944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ここで、下界について考える。</a:t>
            </a:r>
          </a:p>
        </p:txBody>
      </p:sp>
      <p:sp>
        <p:nvSpPr>
          <p:cNvPr id="3084" name="Text Box 15"/>
          <p:cNvSpPr txBox="1">
            <a:spLocks noChangeArrowheads="1"/>
          </p:cNvSpPr>
          <p:nvPr/>
        </p:nvSpPr>
        <p:spPr bwMode="auto">
          <a:xfrm>
            <a:off x="685800" y="4953000"/>
            <a:ext cx="6873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係数から、（１）式と（２）式の和をとると、目的関数値の下界を導くことができる。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2D46BB-DA84-44B1-90FF-0688711D79E5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762000" y="457200"/>
          <a:ext cx="6824663" cy="3671888"/>
        </p:xfrm>
        <a:graphic>
          <a:graphicData uri="http://schemas.openxmlformats.org/presentationml/2006/ole">
            <p:oleObj spid="_x0000_s4098" name="Equation" r:id="rId3" imgW="2361960" imgH="1269720" progId="Equation.DSMT4">
              <p:embed/>
            </p:oleObj>
          </a:graphicData>
        </a:graphic>
      </p:graphicFrame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381000" y="4343400"/>
            <a:ext cx="809307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このように、制約式に</a:t>
            </a:r>
            <a:r>
              <a:rPr lang="ja-JP" altLang="en-US">
                <a:solidFill>
                  <a:srgbClr val="FF0066"/>
                </a:solidFill>
              </a:rPr>
              <a:t>非負数</a:t>
            </a:r>
            <a:r>
              <a:rPr lang="ja-JP" altLang="en-US"/>
              <a:t>を乗じて加えると、目的関数の下界が得られる。この非負数に注目してもう一つのＬＰ問題を得ることができる。下解はできるだけ大きくするほうが良いことに注意うする。</a:t>
            </a:r>
          </a:p>
        </p:txBody>
      </p:sp>
      <p:graphicFrame>
        <p:nvGraphicFramePr>
          <p:cNvPr id="4099" name="Object 7"/>
          <p:cNvGraphicFramePr>
            <a:graphicFrameLocks noChangeAspect="1"/>
          </p:cNvGraphicFramePr>
          <p:nvPr/>
        </p:nvGraphicFramePr>
        <p:xfrm>
          <a:off x="4489450" y="3346450"/>
          <a:ext cx="165100" cy="165100"/>
        </p:xfrm>
        <a:graphic>
          <a:graphicData uri="http://schemas.openxmlformats.org/presentationml/2006/ole">
            <p:oleObj spid="_x0000_s4099" name="Equation" r:id="rId4" imgW="16488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1C894B-CE5F-4215-B762-6E32C5BCB20E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1400175" y="1366838"/>
          <a:ext cx="1238250" cy="476250"/>
        </p:xfrm>
        <a:graphic>
          <a:graphicData uri="http://schemas.openxmlformats.org/presentationml/2006/ole">
            <p:oleObj spid="_x0000_s5122" name="Equation" r:id="rId3" imgW="330120" imgH="126720" progId="Equation.DSMT4">
              <p:embed/>
            </p:oleObj>
          </a:graphicData>
        </a:graphic>
      </p:graphicFrame>
      <p:graphicFrame>
        <p:nvGraphicFramePr>
          <p:cNvPr id="5123" name="Object 5"/>
          <p:cNvGraphicFramePr>
            <a:graphicFrameLocks noChangeAspect="1"/>
          </p:cNvGraphicFramePr>
          <p:nvPr/>
        </p:nvGraphicFramePr>
        <p:xfrm>
          <a:off x="2800350" y="1295400"/>
          <a:ext cx="3560763" cy="660400"/>
        </p:xfrm>
        <a:graphic>
          <a:graphicData uri="http://schemas.openxmlformats.org/presentationml/2006/ole">
            <p:oleObj spid="_x0000_s5123" name="Equation" r:id="rId4" imgW="1231560" imgH="228600" progId="Equation.DSMT4">
              <p:embed/>
            </p:oleObj>
          </a:graphicData>
        </a:graphic>
      </p:graphicFrame>
      <p:sp>
        <p:nvSpPr>
          <p:cNvPr id="5129" name="AutoShape 7"/>
          <p:cNvSpPr>
            <a:spLocks noChangeArrowheads="1"/>
          </p:cNvSpPr>
          <p:nvPr/>
        </p:nvSpPr>
        <p:spPr bwMode="auto">
          <a:xfrm>
            <a:off x="533400" y="685800"/>
            <a:ext cx="7391400" cy="45720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30" name="Text Box 8"/>
          <p:cNvSpPr txBox="1">
            <a:spLocks noChangeArrowheads="1"/>
          </p:cNvSpPr>
          <p:nvPr/>
        </p:nvSpPr>
        <p:spPr bwMode="auto">
          <a:xfrm>
            <a:off x="1066800" y="8382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目的関数</a:t>
            </a:r>
          </a:p>
        </p:txBody>
      </p:sp>
      <p:sp>
        <p:nvSpPr>
          <p:cNvPr id="5131" name="Text Box 9"/>
          <p:cNvSpPr txBox="1">
            <a:spLocks noChangeArrowheads="1"/>
          </p:cNvSpPr>
          <p:nvPr/>
        </p:nvSpPr>
        <p:spPr bwMode="auto">
          <a:xfrm>
            <a:off x="1295400" y="457200"/>
            <a:ext cx="2554288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問題Ｂ（双対問題）</a:t>
            </a:r>
          </a:p>
        </p:txBody>
      </p:sp>
      <p:sp>
        <p:nvSpPr>
          <p:cNvPr id="5132" name="Text Box 10"/>
          <p:cNvSpPr txBox="1">
            <a:spLocks noChangeArrowheads="1"/>
          </p:cNvSpPr>
          <p:nvPr/>
        </p:nvSpPr>
        <p:spPr bwMode="auto">
          <a:xfrm>
            <a:off x="1066800" y="22098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制約条件</a:t>
            </a:r>
          </a:p>
        </p:txBody>
      </p:sp>
      <p:graphicFrame>
        <p:nvGraphicFramePr>
          <p:cNvPr id="5124" name="Object 11"/>
          <p:cNvGraphicFramePr>
            <a:graphicFrameLocks noChangeAspect="1"/>
          </p:cNvGraphicFramePr>
          <p:nvPr/>
        </p:nvGraphicFramePr>
        <p:xfrm>
          <a:off x="2628900" y="2438400"/>
          <a:ext cx="4292600" cy="771525"/>
        </p:xfrm>
        <a:graphic>
          <a:graphicData uri="http://schemas.openxmlformats.org/presentationml/2006/ole">
            <p:oleObj spid="_x0000_s5124" name="Equation" r:id="rId5" imgW="1485720" imgH="266400" progId="Equation.DSMT4">
              <p:embed/>
            </p:oleObj>
          </a:graphicData>
        </a:graphic>
      </p:graphicFrame>
      <p:graphicFrame>
        <p:nvGraphicFramePr>
          <p:cNvPr id="5125" name="Object 13"/>
          <p:cNvGraphicFramePr>
            <a:graphicFrameLocks noChangeAspect="1"/>
          </p:cNvGraphicFramePr>
          <p:nvPr/>
        </p:nvGraphicFramePr>
        <p:xfrm>
          <a:off x="2971800" y="4419600"/>
          <a:ext cx="1833563" cy="550863"/>
        </p:xfrm>
        <a:graphic>
          <a:graphicData uri="http://schemas.openxmlformats.org/presentationml/2006/ole">
            <p:oleObj spid="_x0000_s5125" name="Equation" r:id="rId6" imgW="634680" imgH="190440" progId="Equation.DSMT4">
              <p:embed/>
            </p:oleObj>
          </a:graphicData>
        </a:graphic>
      </p:graphicFrame>
      <p:graphicFrame>
        <p:nvGraphicFramePr>
          <p:cNvPr id="5126" name="Object 15"/>
          <p:cNvGraphicFramePr>
            <a:graphicFrameLocks noChangeAspect="1"/>
          </p:cNvGraphicFramePr>
          <p:nvPr/>
        </p:nvGraphicFramePr>
        <p:xfrm>
          <a:off x="2362200" y="3124200"/>
          <a:ext cx="4329113" cy="771525"/>
        </p:xfrm>
        <a:graphic>
          <a:graphicData uri="http://schemas.openxmlformats.org/presentationml/2006/ole">
            <p:oleObj spid="_x0000_s5126" name="Equation" r:id="rId7" imgW="1498320" imgH="266400" progId="Equation.DSMT4">
              <p:embed/>
            </p:oleObj>
          </a:graphicData>
        </a:graphic>
      </p:graphicFrame>
      <p:graphicFrame>
        <p:nvGraphicFramePr>
          <p:cNvPr id="5127" name="Object 16"/>
          <p:cNvGraphicFramePr>
            <a:graphicFrameLocks noChangeAspect="1"/>
          </p:cNvGraphicFramePr>
          <p:nvPr/>
        </p:nvGraphicFramePr>
        <p:xfrm>
          <a:off x="2590800" y="3733800"/>
          <a:ext cx="4035425" cy="771525"/>
        </p:xfrm>
        <a:graphic>
          <a:graphicData uri="http://schemas.openxmlformats.org/presentationml/2006/ole">
            <p:oleObj spid="_x0000_s5127" name="Equation" r:id="rId8" imgW="1396800" imgH="266400" progId="Equation.DSMT4">
              <p:embed/>
            </p:oleObj>
          </a:graphicData>
        </a:graphic>
      </p:graphicFrame>
      <p:sp>
        <p:nvSpPr>
          <p:cNvPr id="5133" name="AutoShape 17"/>
          <p:cNvSpPr>
            <a:spLocks noChangeArrowheads="1"/>
          </p:cNvSpPr>
          <p:nvPr/>
        </p:nvSpPr>
        <p:spPr bwMode="auto">
          <a:xfrm>
            <a:off x="1066800" y="5562600"/>
            <a:ext cx="6096000" cy="990600"/>
          </a:xfrm>
          <a:prstGeom prst="wedgeRoundRectCallout">
            <a:avLst>
              <a:gd name="adj1" fmla="val -16380"/>
              <a:gd name="adj2" fmla="val -10785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5134" name="Text Box 18"/>
          <p:cNvSpPr txBox="1">
            <a:spLocks noChangeArrowheads="1"/>
          </p:cNvSpPr>
          <p:nvPr/>
        </p:nvSpPr>
        <p:spPr bwMode="auto">
          <a:xfrm>
            <a:off x="1279525" y="5659438"/>
            <a:ext cx="58658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制約式の不等号の向きが変化しないように、</a:t>
            </a:r>
          </a:p>
          <a:p>
            <a:r>
              <a:rPr lang="ja-JP" altLang="en-US"/>
              <a:t>非負の条件が必要である。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FA9951-480A-415C-B0DA-1273A34B5320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sp>
        <p:nvSpPr>
          <p:cNvPr id="6148" name="Text Box 2"/>
          <p:cNvSpPr txBox="1">
            <a:spLocks noChangeArrowheads="1"/>
          </p:cNvSpPr>
          <p:nvPr/>
        </p:nvSpPr>
        <p:spPr bwMode="auto">
          <a:xfrm>
            <a:off x="457200" y="609600"/>
            <a:ext cx="69945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このようにして得られたＬＰ問題を、元の問題に対する</a:t>
            </a:r>
          </a:p>
          <a:p>
            <a:r>
              <a:rPr lang="ja-JP" altLang="en-US">
                <a:solidFill>
                  <a:srgbClr val="FF0000"/>
                </a:solidFill>
              </a:rPr>
              <a:t>双対問題（</a:t>
            </a:r>
            <a:r>
              <a:rPr lang="en-US" altLang="ja-JP">
                <a:solidFill>
                  <a:srgbClr val="FF0000"/>
                </a:solidFill>
              </a:rPr>
              <a:t>dual,</a:t>
            </a:r>
            <a:r>
              <a:rPr lang="ja-JP" altLang="en-US">
                <a:solidFill>
                  <a:srgbClr val="FF0000"/>
                </a:solidFill>
              </a:rPr>
              <a:t>デュアル）</a:t>
            </a:r>
            <a:r>
              <a:rPr lang="ja-JP" altLang="en-US"/>
              <a:t>という。</a:t>
            </a:r>
          </a:p>
        </p:txBody>
      </p:sp>
      <p:sp>
        <p:nvSpPr>
          <p:cNvPr id="6149" name="Line 4"/>
          <p:cNvSpPr>
            <a:spLocks noChangeShapeType="1"/>
          </p:cNvSpPr>
          <p:nvPr/>
        </p:nvSpPr>
        <p:spPr bwMode="auto">
          <a:xfrm>
            <a:off x="3233738" y="3048000"/>
            <a:ext cx="0" cy="76200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2743200" y="40386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66"/>
                </a:solidFill>
              </a:rPr>
              <a:t>最適値</a:t>
            </a:r>
          </a:p>
        </p:txBody>
      </p:sp>
      <p:sp>
        <p:nvSpPr>
          <p:cNvPr id="6151" name="AutoShape 6"/>
          <p:cNvSpPr>
            <a:spLocks noChangeArrowheads="1"/>
          </p:cNvSpPr>
          <p:nvPr/>
        </p:nvSpPr>
        <p:spPr bwMode="auto">
          <a:xfrm>
            <a:off x="3462338" y="3733800"/>
            <a:ext cx="4800600" cy="228600"/>
          </a:xfrm>
          <a:prstGeom prst="leftRightArrow">
            <a:avLst>
              <a:gd name="adj1" fmla="val 50000"/>
              <a:gd name="adj2" fmla="val 42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accent2"/>
              </a:solidFill>
            </a:endParaRPr>
          </a:p>
        </p:txBody>
      </p:sp>
      <p:sp>
        <p:nvSpPr>
          <p:cNvPr id="6152" name="Line 7"/>
          <p:cNvSpPr>
            <a:spLocks noChangeShapeType="1"/>
          </p:cNvSpPr>
          <p:nvPr/>
        </p:nvSpPr>
        <p:spPr bwMode="auto">
          <a:xfrm>
            <a:off x="719138" y="3429000"/>
            <a:ext cx="7772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6146" name="Object 8"/>
          <p:cNvGraphicFramePr>
            <a:graphicFrameLocks noChangeAspect="1"/>
          </p:cNvGraphicFramePr>
          <p:nvPr/>
        </p:nvGraphicFramePr>
        <p:xfrm>
          <a:off x="7772400" y="2590800"/>
          <a:ext cx="881063" cy="587375"/>
        </p:xfrm>
        <a:graphic>
          <a:graphicData uri="http://schemas.openxmlformats.org/presentationml/2006/ole">
            <p:oleObj spid="_x0000_s6146" name="Equation" r:id="rId3" imgW="304560" imgH="203040" progId="Equation.DSMT4">
              <p:embed/>
            </p:oleObj>
          </a:graphicData>
        </a:graphic>
      </p:graphicFrame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4605338" y="40386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実行可能解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457200" y="1600200"/>
            <a:ext cx="75707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双対問題に対して、元の問題を</a:t>
            </a:r>
            <a:r>
              <a:rPr lang="ja-JP" altLang="en-US">
                <a:solidFill>
                  <a:srgbClr val="FF0000"/>
                </a:solidFill>
              </a:rPr>
              <a:t>主問題（</a:t>
            </a:r>
            <a:r>
              <a:rPr lang="en-US" altLang="ja-JP">
                <a:solidFill>
                  <a:srgbClr val="FF0000"/>
                </a:solidFill>
              </a:rPr>
              <a:t>primal,</a:t>
            </a:r>
            <a:r>
              <a:rPr lang="ja-JP" altLang="en-US">
                <a:solidFill>
                  <a:srgbClr val="FF0000"/>
                </a:solidFill>
              </a:rPr>
              <a:t>プライマル</a:t>
            </a:r>
            <a:r>
              <a:rPr lang="en-US" altLang="ja-JP">
                <a:solidFill>
                  <a:srgbClr val="FF0000"/>
                </a:solidFill>
              </a:rPr>
              <a:t>)</a:t>
            </a:r>
          </a:p>
          <a:p>
            <a:r>
              <a:rPr lang="ja-JP" altLang="en-US"/>
              <a:t>という。</a:t>
            </a:r>
          </a:p>
        </p:txBody>
      </p:sp>
      <p:sp>
        <p:nvSpPr>
          <p:cNvPr id="6155" name="AutoShape 12"/>
          <p:cNvSpPr>
            <a:spLocks noChangeArrowheads="1"/>
          </p:cNvSpPr>
          <p:nvPr/>
        </p:nvSpPr>
        <p:spPr bwMode="auto">
          <a:xfrm>
            <a:off x="1328738" y="3657600"/>
            <a:ext cx="1828800" cy="228600"/>
          </a:xfrm>
          <a:prstGeom prst="leftRightArrow">
            <a:avLst>
              <a:gd name="adj1" fmla="val 50000"/>
              <a:gd name="adj2" fmla="val 16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6156" name="Line 13"/>
          <p:cNvSpPr>
            <a:spLocks noChangeShapeType="1"/>
          </p:cNvSpPr>
          <p:nvPr/>
        </p:nvSpPr>
        <p:spPr bwMode="auto">
          <a:xfrm>
            <a:off x="1295400" y="2971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57" name="Text Box 14"/>
          <p:cNvSpPr txBox="1">
            <a:spLocks noChangeArrowheads="1"/>
          </p:cNvSpPr>
          <p:nvPr/>
        </p:nvSpPr>
        <p:spPr bwMode="auto">
          <a:xfrm>
            <a:off x="974725" y="2555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6158" name="Text Box 15"/>
          <p:cNvSpPr txBox="1">
            <a:spLocks noChangeArrowheads="1"/>
          </p:cNvSpPr>
          <p:nvPr/>
        </p:nvSpPr>
        <p:spPr bwMode="auto">
          <a:xfrm>
            <a:off x="685800" y="41148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双対可能解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891ABD-52DF-4FC5-B723-C382D35FF433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  <p:sp>
        <p:nvSpPr>
          <p:cNvPr id="7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双対関係</a:t>
            </a:r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228600" y="1905000"/>
          <a:ext cx="990600" cy="536575"/>
        </p:xfrm>
        <a:graphic>
          <a:graphicData uri="http://schemas.openxmlformats.org/presentationml/2006/ole">
            <p:oleObj spid="_x0000_s7170" name="Equation" r:id="rId3" imgW="304560" imgH="164880" progId="Equation.DSMT4">
              <p:embed/>
            </p:oleObj>
          </a:graphicData>
        </a:graphic>
      </p:graphicFrame>
      <p:graphicFrame>
        <p:nvGraphicFramePr>
          <p:cNvPr id="7171" name="Object 4"/>
          <p:cNvGraphicFramePr>
            <a:graphicFrameLocks noChangeAspect="1"/>
          </p:cNvGraphicFramePr>
          <p:nvPr/>
        </p:nvGraphicFramePr>
        <p:xfrm>
          <a:off x="1371600" y="1752600"/>
          <a:ext cx="2286000" cy="1038225"/>
        </p:xfrm>
        <a:graphic>
          <a:graphicData uri="http://schemas.openxmlformats.org/presentationml/2006/ole">
            <p:oleObj spid="_x0000_s7171" name="Equation" r:id="rId4" imgW="977760" imgH="419040" progId="Equation.DSMT4">
              <p:embed/>
            </p:oleObj>
          </a:graphicData>
        </a:graphic>
      </p:graphicFrame>
      <p:sp>
        <p:nvSpPr>
          <p:cNvPr id="7180" name="AutoShape 5"/>
          <p:cNvSpPr>
            <a:spLocks noChangeArrowheads="1"/>
          </p:cNvSpPr>
          <p:nvPr/>
        </p:nvSpPr>
        <p:spPr bwMode="auto">
          <a:xfrm>
            <a:off x="76200" y="1066800"/>
            <a:ext cx="4114800" cy="39624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81" name="Text Box 6"/>
          <p:cNvSpPr txBox="1">
            <a:spLocks noChangeArrowheads="1"/>
          </p:cNvSpPr>
          <p:nvPr/>
        </p:nvSpPr>
        <p:spPr bwMode="auto">
          <a:xfrm>
            <a:off x="685800" y="14478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目的関数</a:t>
            </a:r>
          </a:p>
        </p:txBody>
      </p:sp>
      <p:sp>
        <p:nvSpPr>
          <p:cNvPr id="7182" name="Text Box 7"/>
          <p:cNvSpPr txBox="1">
            <a:spLocks noChangeArrowheads="1"/>
          </p:cNvSpPr>
          <p:nvPr/>
        </p:nvSpPr>
        <p:spPr bwMode="auto">
          <a:xfrm>
            <a:off x="838200" y="914400"/>
            <a:ext cx="2230438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問題Ａ（主問題）</a:t>
            </a:r>
          </a:p>
        </p:txBody>
      </p:sp>
      <p:sp>
        <p:nvSpPr>
          <p:cNvPr id="7183" name="Text Box 8"/>
          <p:cNvSpPr txBox="1">
            <a:spLocks noChangeArrowheads="1"/>
          </p:cNvSpPr>
          <p:nvPr/>
        </p:nvSpPr>
        <p:spPr bwMode="auto">
          <a:xfrm>
            <a:off x="304800" y="26670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制約条件</a:t>
            </a:r>
          </a:p>
        </p:txBody>
      </p:sp>
      <p:graphicFrame>
        <p:nvGraphicFramePr>
          <p:cNvPr id="7172" name="Object 9"/>
          <p:cNvGraphicFramePr>
            <a:graphicFrameLocks noChangeAspect="1"/>
          </p:cNvGraphicFramePr>
          <p:nvPr/>
        </p:nvGraphicFramePr>
        <p:xfrm>
          <a:off x="228600" y="3124200"/>
          <a:ext cx="3886200" cy="890588"/>
        </p:xfrm>
        <a:graphic>
          <a:graphicData uri="http://schemas.openxmlformats.org/presentationml/2006/ole">
            <p:oleObj spid="_x0000_s7172" name="Equation" r:id="rId5" imgW="1828800" imgH="419040" progId="Equation.DSMT4">
              <p:embed/>
            </p:oleObj>
          </a:graphicData>
        </a:graphic>
      </p:graphicFrame>
      <p:graphicFrame>
        <p:nvGraphicFramePr>
          <p:cNvPr id="7173" name="Object 11"/>
          <p:cNvGraphicFramePr>
            <a:graphicFrameLocks noChangeAspect="1"/>
          </p:cNvGraphicFramePr>
          <p:nvPr/>
        </p:nvGraphicFramePr>
        <p:xfrm>
          <a:off x="304800" y="4038600"/>
          <a:ext cx="3429000" cy="614363"/>
        </p:xfrm>
        <a:graphic>
          <a:graphicData uri="http://schemas.openxmlformats.org/presentationml/2006/ole">
            <p:oleObj spid="_x0000_s7173" name="Equation" r:id="rId6" imgW="1422360" imgH="253800" progId="Equation.DSMT4">
              <p:embed/>
            </p:oleObj>
          </a:graphicData>
        </a:graphic>
      </p:graphicFrame>
      <p:graphicFrame>
        <p:nvGraphicFramePr>
          <p:cNvPr id="7174" name="Object 20"/>
          <p:cNvGraphicFramePr>
            <a:graphicFrameLocks noChangeAspect="1"/>
          </p:cNvGraphicFramePr>
          <p:nvPr/>
        </p:nvGraphicFramePr>
        <p:xfrm>
          <a:off x="4987925" y="1966913"/>
          <a:ext cx="1073150" cy="412750"/>
        </p:xfrm>
        <a:graphic>
          <a:graphicData uri="http://schemas.openxmlformats.org/presentationml/2006/ole">
            <p:oleObj spid="_x0000_s7174" name="Equation" r:id="rId7" imgW="330120" imgH="126720" progId="Equation.DSMT4">
              <p:embed/>
            </p:oleObj>
          </a:graphicData>
        </a:graphic>
      </p:graphicFrame>
      <p:graphicFrame>
        <p:nvGraphicFramePr>
          <p:cNvPr id="7175" name="Object 21"/>
          <p:cNvGraphicFramePr>
            <a:graphicFrameLocks noChangeAspect="1"/>
          </p:cNvGraphicFramePr>
          <p:nvPr/>
        </p:nvGraphicFramePr>
        <p:xfrm>
          <a:off x="6127750" y="1768475"/>
          <a:ext cx="2374900" cy="1006475"/>
        </p:xfrm>
        <a:graphic>
          <a:graphicData uri="http://schemas.openxmlformats.org/presentationml/2006/ole">
            <p:oleObj spid="_x0000_s7175" name="Equation" r:id="rId8" imgW="1015920" imgH="406080" progId="Equation.DSMT4">
              <p:embed/>
            </p:oleObj>
          </a:graphicData>
        </a:graphic>
      </p:graphicFrame>
      <p:sp>
        <p:nvSpPr>
          <p:cNvPr id="7184" name="AutoShape 22"/>
          <p:cNvSpPr>
            <a:spLocks noChangeArrowheads="1"/>
          </p:cNvSpPr>
          <p:nvPr/>
        </p:nvSpPr>
        <p:spPr bwMode="auto">
          <a:xfrm>
            <a:off x="4876800" y="1066800"/>
            <a:ext cx="4114800" cy="39624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85" name="Text Box 23"/>
          <p:cNvSpPr txBox="1">
            <a:spLocks noChangeArrowheads="1"/>
          </p:cNvSpPr>
          <p:nvPr/>
        </p:nvSpPr>
        <p:spPr bwMode="auto">
          <a:xfrm>
            <a:off x="5486400" y="14478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目的関数</a:t>
            </a:r>
          </a:p>
        </p:txBody>
      </p:sp>
      <p:sp>
        <p:nvSpPr>
          <p:cNvPr id="7186" name="Text Box 24"/>
          <p:cNvSpPr txBox="1">
            <a:spLocks noChangeArrowheads="1"/>
          </p:cNvSpPr>
          <p:nvPr/>
        </p:nvSpPr>
        <p:spPr bwMode="auto">
          <a:xfrm>
            <a:off x="5638800" y="914400"/>
            <a:ext cx="2554288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問題Ｂ（双対問題）</a:t>
            </a:r>
          </a:p>
        </p:txBody>
      </p:sp>
      <p:sp>
        <p:nvSpPr>
          <p:cNvPr id="7187" name="Text Box 25"/>
          <p:cNvSpPr txBox="1">
            <a:spLocks noChangeArrowheads="1"/>
          </p:cNvSpPr>
          <p:nvPr/>
        </p:nvSpPr>
        <p:spPr bwMode="auto">
          <a:xfrm>
            <a:off x="5105400" y="26670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制約条件</a:t>
            </a:r>
          </a:p>
        </p:txBody>
      </p:sp>
      <p:graphicFrame>
        <p:nvGraphicFramePr>
          <p:cNvPr id="7176" name="Object 26"/>
          <p:cNvGraphicFramePr>
            <a:graphicFrameLocks noChangeAspect="1"/>
          </p:cNvGraphicFramePr>
          <p:nvPr/>
        </p:nvGraphicFramePr>
        <p:xfrm>
          <a:off x="5041900" y="3136900"/>
          <a:ext cx="3859213" cy="863600"/>
        </p:xfrm>
        <a:graphic>
          <a:graphicData uri="http://schemas.openxmlformats.org/presentationml/2006/ole">
            <p:oleObj spid="_x0000_s7176" name="Equation" r:id="rId9" imgW="1815840" imgH="406080" progId="Equation.DSMT4">
              <p:embed/>
            </p:oleObj>
          </a:graphicData>
        </a:graphic>
      </p:graphicFrame>
      <p:graphicFrame>
        <p:nvGraphicFramePr>
          <p:cNvPr id="7177" name="Object 27"/>
          <p:cNvGraphicFramePr>
            <a:graphicFrameLocks noChangeAspect="1"/>
          </p:cNvGraphicFramePr>
          <p:nvPr/>
        </p:nvGraphicFramePr>
        <p:xfrm>
          <a:off x="5091113" y="4038600"/>
          <a:ext cx="3459162" cy="614363"/>
        </p:xfrm>
        <a:graphic>
          <a:graphicData uri="http://schemas.openxmlformats.org/presentationml/2006/ole">
            <p:oleObj spid="_x0000_s7177" name="Equation" r:id="rId10" imgW="1434960" imgH="253800" progId="Equation.DSMT4">
              <p:embed/>
            </p:oleObj>
          </a:graphicData>
        </a:graphic>
      </p:graphicFrame>
      <p:sp>
        <p:nvSpPr>
          <p:cNvPr id="7188" name="AutoShape 28"/>
          <p:cNvSpPr>
            <a:spLocks noChangeArrowheads="1"/>
          </p:cNvSpPr>
          <p:nvPr/>
        </p:nvSpPr>
        <p:spPr bwMode="auto">
          <a:xfrm>
            <a:off x="4267200" y="2514600"/>
            <a:ext cx="533400" cy="838200"/>
          </a:xfrm>
          <a:prstGeom prst="leftRight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89" name="Text Box 29"/>
          <p:cNvSpPr txBox="1">
            <a:spLocks noChangeArrowheads="1"/>
          </p:cNvSpPr>
          <p:nvPr/>
        </p:nvSpPr>
        <p:spPr bwMode="auto">
          <a:xfrm>
            <a:off x="593725" y="5126038"/>
            <a:ext cx="5378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双対問題の双対問題は、主問題になる。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F5CB6D-285B-4296-BE85-D0BBFCBB0416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弱双対定理</a:t>
            </a:r>
          </a:p>
        </p:txBody>
      </p:sp>
      <p:sp>
        <p:nvSpPr>
          <p:cNvPr id="8199" name="AutoShape 3"/>
          <p:cNvSpPr>
            <a:spLocks noChangeArrowheads="1"/>
          </p:cNvSpPr>
          <p:nvPr/>
        </p:nvSpPr>
        <p:spPr bwMode="auto">
          <a:xfrm>
            <a:off x="304800" y="914400"/>
            <a:ext cx="8534400" cy="3962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00" name="Text Box 4"/>
          <p:cNvSpPr txBox="1">
            <a:spLocks noChangeArrowheads="1"/>
          </p:cNvSpPr>
          <p:nvPr/>
        </p:nvSpPr>
        <p:spPr bwMode="auto">
          <a:xfrm>
            <a:off x="1279525" y="630238"/>
            <a:ext cx="17081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66"/>
                </a:solidFill>
              </a:rPr>
              <a:t>弱双対定理</a:t>
            </a:r>
          </a:p>
        </p:txBody>
      </p:sp>
      <p:graphicFrame>
        <p:nvGraphicFramePr>
          <p:cNvPr id="8194" name="Object 5"/>
          <p:cNvGraphicFramePr>
            <a:graphicFrameLocks noChangeAspect="1"/>
          </p:cNvGraphicFramePr>
          <p:nvPr/>
        </p:nvGraphicFramePr>
        <p:xfrm>
          <a:off x="914400" y="1143000"/>
          <a:ext cx="2362200" cy="484188"/>
        </p:xfrm>
        <a:graphic>
          <a:graphicData uri="http://schemas.openxmlformats.org/presentationml/2006/ole">
            <p:oleObj spid="_x0000_s8194" name="Equation" r:id="rId3" imgW="990360" imgH="203040" progId="Equation.DSMT4">
              <p:embed/>
            </p:oleObj>
          </a:graphicData>
        </a:graphic>
      </p:graphicFrame>
      <p:graphicFrame>
        <p:nvGraphicFramePr>
          <p:cNvPr id="8195" name="Object 6"/>
          <p:cNvGraphicFramePr>
            <a:graphicFrameLocks noChangeAspect="1"/>
          </p:cNvGraphicFramePr>
          <p:nvPr/>
        </p:nvGraphicFramePr>
        <p:xfrm>
          <a:off x="3886200" y="1143000"/>
          <a:ext cx="2590800" cy="531813"/>
        </p:xfrm>
        <a:graphic>
          <a:graphicData uri="http://schemas.openxmlformats.org/presentationml/2006/ole">
            <p:oleObj spid="_x0000_s8195" name="Equation" r:id="rId4" imgW="990360" imgH="203040" progId="Equation.DSMT4">
              <p:embed/>
            </p:oleObj>
          </a:graphicData>
        </a:graphic>
      </p:graphicFrame>
      <p:sp>
        <p:nvSpPr>
          <p:cNvPr id="8201" name="Text Box 7"/>
          <p:cNvSpPr txBox="1">
            <a:spLocks noChangeArrowheads="1"/>
          </p:cNvSpPr>
          <p:nvPr/>
        </p:nvSpPr>
        <p:spPr bwMode="auto">
          <a:xfrm>
            <a:off x="762000" y="1143000"/>
            <a:ext cx="7635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　　　　　　　　　　　　と　　　　　　　　　　　　　　がそれぞれ、主問題と双対問題の実行可能解のとき、次式が成り立つ。</a:t>
            </a:r>
          </a:p>
        </p:txBody>
      </p:sp>
      <p:graphicFrame>
        <p:nvGraphicFramePr>
          <p:cNvPr id="8196" name="Object 8"/>
          <p:cNvGraphicFramePr>
            <a:graphicFrameLocks noChangeAspect="1"/>
          </p:cNvGraphicFramePr>
          <p:nvPr/>
        </p:nvGraphicFramePr>
        <p:xfrm>
          <a:off x="1905000" y="2209800"/>
          <a:ext cx="4191000" cy="2346325"/>
        </p:xfrm>
        <a:graphic>
          <a:graphicData uri="http://schemas.openxmlformats.org/presentationml/2006/ole">
            <p:oleObj spid="_x0000_s8196" name="Equation" r:id="rId5" imgW="1269720" imgH="711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9813</TotalTime>
  <Words>943</Words>
  <Application>Microsoft PowerPoint</Application>
  <PresentationFormat>画面に合わせる (4:3)</PresentationFormat>
  <Paragraphs>327</Paragraphs>
  <Slides>35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35</vt:i4>
      </vt:variant>
    </vt:vector>
  </HeadingPairs>
  <TitlesOfParts>
    <vt:vector size="37" baseType="lpstr">
      <vt:lpstr>標準デザイン</vt:lpstr>
      <vt:lpstr>Equation</vt:lpstr>
      <vt:lpstr>１４．プライマルデュアル法</vt:lpstr>
      <vt:lpstr>１４．１　ＬＰ双対性入門</vt:lpstr>
      <vt:lpstr>スライド 3</vt:lpstr>
      <vt:lpstr>スライド 4</vt:lpstr>
      <vt:lpstr>スライド 5</vt:lpstr>
      <vt:lpstr>スライド 6</vt:lpstr>
      <vt:lpstr>スライド 7</vt:lpstr>
      <vt:lpstr>双対関係</vt:lpstr>
      <vt:lpstr>弱双対定理</vt:lpstr>
      <vt:lpstr>双対定理</vt:lpstr>
      <vt:lpstr>相補条件</vt:lpstr>
      <vt:lpstr>１４．２　プライマルデュアル法</vt:lpstr>
      <vt:lpstr>プライマルデュアル法の近似率</vt:lpstr>
      <vt:lpstr>１４．３　集合カバー</vt:lpstr>
      <vt:lpstr>集合カバーの難しさ</vt:lpstr>
      <vt:lpstr>集合カバーの整数計画法による定式化</vt:lpstr>
      <vt:lpstr>集合カバーの緩和線形計画法</vt:lpstr>
      <vt:lpstr>少数集合カバーの双対問題</vt:lpstr>
      <vt:lpstr>関数値の関係</vt:lpstr>
      <vt:lpstr>１４．４　集合カバーへのプライマルデュアル法の適用</vt:lpstr>
      <vt:lpstr>相補条件の利用</vt:lpstr>
      <vt:lpstr>アルゴリズム</vt:lpstr>
      <vt:lpstr>アルゴリズムの動作例１</vt:lpstr>
      <vt:lpstr>スライド 24</vt:lpstr>
      <vt:lpstr>スライド 25</vt:lpstr>
      <vt:lpstr>スライド 26</vt:lpstr>
      <vt:lpstr>アルゴリズムの動作例２</vt:lpstr>
      <vt:lpstr>スライド 28</vt:lpstr>
      <vt:lpstr>スライド 29</vt:lpstr>
      <vt:lpstr>スライド 30</vt:lpstr>
      <vt:lpstr>スライド 31</vt:lpstr>
      <vt:lpstr>近似率</vt:lpstr>
      <vt:lpstr>関数値の関係</vt:lpstr>
      <vt:lpstr>アルゴリズムの正当性</vt:lpstr>
      <vt:lpstr>最悪の問題例</vt:lpstr>
    </vt:vector>
  </TitlesOfParts>
  <Company>秋田県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情報数理学</dc:title>
  <dc:creator>kusakari</dc:creator>
  <cp:lastModifiedBy>秋田県立大学</cp:lastModifiedBy>
  <cp:revision>160</cp:revision>
  <dcterms:created xsi:type="dcterms:W3CDTF">2003-04-02T23:52:02Z</dcterms:created>
  <dcterms:modified xsi:type="dcterms:W3CDTF">2008-07-08T01:14:04Z</dcterms:modified>
</cp:coreProperties>
</file>