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74" r:id="rId2"/>
    <p:sldId id="664" r:id="rId3"/>
    <p:sldId id="796" r:id="rId4"/>
    <p:sldId id="798" r:id="rId5"/>
    <p:sldId id="797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14" r:id="rId22"/>
    <p:sldId id="815" r:id="rId23"/>
    <p:sldId id="817" r:id="rId24"/>
    <p:sldId id="818" r:id="rId25"/>
    <p:sldId id="819" r:id="rId26"/>
    <p:sldId id="820" r:id="rId27"/>
    <p:sldId id="821" r:id="rId28"/>
    <p:sldId id="822" r:id="rId29"/>
    <p:sldId id="823" r:id="rId30"/>
    <p:sldId id="824" r:id="rId31"/>
    <p:sldId id="825" r:id="rId32"/>
    <p:sldId id="826" r:id="rId33"/>
    <p:sldId id="816" r:id="rId34"/>
    <p:sldId id="828" r:id="rId35"/>
    <p:sldId id="827" r:id="rId3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0066"/>
    <a:srgbClr val="FF66CC"/>
    <a:srgbClr val="EAEAEA"/>
    <a:srgbClr val="FF6600"/>
    <a:srgbClr val="008000"/>
    <a:srgbClr val="FF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8472" autoAdjust="0"/>
    <p:restoredTop sz="95238" autoAdjust="0"/>
  </p:normalViewPr>
  <p:slideViewPr>
    <p:cSldViewPr>
      <p:cViewPr>
        <p:scale>
          <a:sx n="66" d="100"/>
          <a:sy n="66" d="100"/>
        </p:scale>
        <p:origin x="-1008" y="-258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02"/>
    </p:cViewPr>
  </p:sorterViewPr>
  <p:notesViewPr>
    <p:cSldViewPr>
      <p:cViewPr>
        <p:scale>
          <a:sx n="150" d="100"/>
          <a:sy n="150" d="100"/>
        </p:scale>
        <p:origin x="870" y="-6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41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1.wmf"/><Relationship Id="rId1" Type="http://schemas.openxmlformats.org/officeDocument/2006/relationships/image" Target="../media/image56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7.wmf"/><Relationship Id="rId1" Type="http://schemas.openxmlformats.org/officeDocument/2006/relationships/image" Target="../media/image1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1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3" Type="http://schemas.openxmlformats.org/officeDocument/2006/relationships/image" Target="../media/image51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5" Type="http://schemas.openxmlformats.org/officeDocument/2006/relationships/image" Target="../media/image53.wmf"/><Relationship Id="rId15" Type="http://schemas.openxmlformats.org/officeDocument/2006/relationships/image" Target="../media/image92.wmf"/><Relationship Id="rId10" Type="http://schemas.openxmlformats.org/officeDocument/2006/relationships/image" Target="../media/image87.wmf"/><Relationship Id="rId4" Type="http://schemas.openxmlformats.org/officeDocument/2006/relationships/image" Target="../media/image52.wmf"/><Relationship Id="rId9" Type="http://schemas.openxmlformats.org/officeDocument/2006/relationships/image" Target="../media/image86.wmf"/><Relationship Id="rId14" Type="http://schemas.openxmlformats.org/officeDocument/2006/relationships/image" Target="../media/image9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4.wmf"/><Relationship Id="rId7" Type="http://schemas.openxmlformats.org/officeDocument/2006/relationships/image" Target="../media/image53.wmf"/><Relationship Id="rId12" Type="http://schemas.openxmlformats.org/officeDocument/2006/relationships/image" Target="../media/image98.wmf"/><Relationship Id="rId2" Type="http://schemas.openxmlformats.org/officeDocument/2006/relationships/image" Target="../media/image88.wmf"/><Relationship Id="rId1" Type="http://schemas.openxmlformats.org/officeDocument/2006/relationships/image" Target="../media/image93.wmf"/><Relationship Id="rId6" Type="http://schemas.openxmlformats.org/officeDocument/2006/relationships/image" Target="../media/image52.wmf"/><Relationship Id="rId11" Type="http://schemas.openxmlformats.org/officeDocument/2006/relationships/image" Target="../media/image97.wmf"/><Relationship Id="rId5" Type="http://schemas.openxmlformats.org/officeDocument/2006/relationships/image" Target="../media/image51.wmf"/><Relationship Id="rId10" Type="http://schemas.openxmlformats.org/officeDocument/2006/relationships/image" Target="../media/image96.wmf"/><Relationship Id="rId4" Type="http://schemas.openxmlformats.org/officeDocument/2006/relationships/image" Target="../media/image49.wmf"/><Relationship Id="rId9" Type="http://schemas.openxmlformats.org/officeDocument/2006/relationships/image" Target="../media/image9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53.wmf"/><Relationship Id="rId7" Type="http://schemas.openxmlformats.org/officeDocument/2006/relationships/image" Target="../media/image99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98.wmf"/><Relationship Id="rId11" Type="http://schemas.openxmlformats.org/officeDocument/2006/relationships/image" Target="../media/image103.wmf"/><Relationship Id="rId5" Type="http://schemas.openxmlformats.org/officeDocument/2006/relationships/image" Target="../media/image97.wmf"/><Relationship Id="rId10" Type="http://schemas.openxmlformats.org/officeDocument/2006/relationships/image" Target="../media/image102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10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104.wmf"/><Relationship Id="rId5" Type="http://schemas.openxmlformats.org/officeDocument/2006/relationships/image" Target="../media/image101.wmf"/><Relationship Id="rId4" Type="http://schemas.openxmlformats.org/officeDocument/2006/relationships/image" Target="../media/image102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0.wmf"/><Relationship Id="rId3" Type="http://schemas.openxmlformats.org/officeDocument/2006/relationships/image" Target="../media/image51.wmf"/><Relationship Id="rId7" Type="http://schemas.openxmlformats.org/officeDocument/2006/relationships/image" Target="../media/image84.wmf"/><Relationship Id="rId12" Type="http://schemas.openxmlformats.org/officeDocument/2006/relationships/image" Target="../media/image92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83.wmf"/><Relationship Id="rId11" Type="http://schemas.openxmlformats.org/officeDocument/2006/relationships/image" Target="../media/image109.wmf"/><Relationship Id="rId5" Type="http://schemas.openxmlformats.org/officeDocument/2006/relationships/image" Target="../media/image53.wmf"/><Relationship Id="rId10" Type="http://schemas.openxmlformats.org/officeDocument/2006/relationships/image" Target="../media/image108.wmf"/><Relationship Id="rId4" Type="http://schemas.openxmlformats.org/officeDocument/2006/relationships/image" Target="../media/image52.wmf"/><Relationship Id="rId9" Type="http://schemas.openxmlformats.org/officeDocument/2006/relationships/image" Target="../media/image107.wmf"/><Relationship Id="rId14" Type="http://schemas.openxmlformats.org/officeDocument/2006/relationships/image" Target="../media/image11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49.wmf"/><Relationship Id="rId7" Type="http://schemas.openxmlformats.org/officeDocument/2006/relationships/image" Target="../media/image110.wmf"/><Relationship Id="rId12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07.wmf"/><Relationship Id="rId6" Type="http://schemas.openxmlformats.org/officeDocument/2006/relationships/image" Target="../media/image53.wmf"/><Relationship Id="rId11" Type="http://schemas.openxmlformats.org/officeDocument/2006/relationships/image" Target="../media/image116.wmf"/><Relationship Id="rId5" Type="http://schemas.openxmlformats.org/officeDocument/2006/relationships/image" Target="../media/image51.wmf"/><Relationship Id="rId10" Type="http://schemas.openxmlformats.org/officeDocument/2006/relationships/image" Target="../media/image115.wmf"/><Relationship Id="rId4" Type="http://schemas.openxmlformats.org/officeDocument/2006/relationships/image" Target="../media/image50.wmf"/><Relationship Id="rId9" Type="http://schemas.openxmlformats.org/officeDocument/2006/relationships/image" Target="../media/image114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53.wmf"/><Relationship Id="rId7" Type="http://schemas.openxmlformats.org/officeDocument/2006/relationships/image" Target="../media/image11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119.wmf"/><Relationship Id="rId11" Type="http://schemas.openxmlformats.org/officeDocument/2006/relationships/image" Target="../media/image122.wmf"/><Relationship Id="rId5" Type="http://schemas.openxmlformats.org/officeDocument/2006/relationships/image" Target="../media/image118.wmf"/><Relationship Id="rId10" Type="http://schemas.openxmlformats.org/officeDocument/2006/relationships/image" Target="../media/image121.wmf"/><Relationship Id="rId4" Type="http://schemas.openxmlformats.org/officeDocument/2006/relationships/image" Target="../media/image117.wmf"/><Relationship Id="rId9" Type="http://schemas.openxmlformats.org/officeDocument/2006/relationships/image" Target="../media/image120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10" Type="http://schemas.openxmlformats.org/officeDocument/2006/relationships/image" Target="../media/image127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30.wmf"/><Relationship Id="rId7" Type="http://schemas.openxmlformats.org/officeDocument/2006/relationships/image" Target="../media/image53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1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10.wmf"/><Relationship Id="rId4" Type="http://schemas.openxmlformats.org/officeDocument/2006/relationships/image" Target="../media/image133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image" Target="../media/image135.wmf"/><Relationship Id="rId7" Type="http://schemas.openxmlformats.org/officeDocument/2006/relationships/image" Target="../media/image139.wmf"/><Relationship Id="rId2" Type="http://schemas.openxmlformats.org/officeDocument/2006/relationships/image" Target="../media/image134.wmf"/><Relationship Id="rId1" Type="http://schemas.openxmlformats.org/officeDocument/2006/relationships/image" Target="../media/image111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10" Type="http://schemas.openxmlformats.org/officeDocument/2006/relationships/image" Target="../media/image142.wmf"/><Relationship Id="rId4" Type="http://schemas.openxmlformats.org/officeDocument/2006/relationships/image" Target="../media/image136.wmf"/><Relationship Id="rId9" Type="http://schemas.openxmlformats.org/officeDocument/2006/relationships/image" Target="../media/image14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14</a:t>
            </a:r>
            <a:r>
              <a:rPr lang="ja-JP" altLang="en-US"/>
              <a:t>回プライマルデュアル法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2008/7/18(</a:t>
            </a:r>
            <a:r>
              <a:rPr lang="ja-JP" altLang="en-US"/>
              <a:t>金）</a:t>
            </a:r>
            <a:endParaRPr lang="en-US" altLang="ja-JP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8B684F6-2329-45C6-B7EC-6BCD082941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9F45EDA-060B-4509-9C4E-802CEF8E7C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D0B2-8097-4109-B9F2-8B8684E640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239D-A879-4E44-B055-8BE9299AC9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B86-6F9B-4719-930E-10ED4832EE4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AC43-1BB8-468E-ACF5-BACBFAE6839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E795-6375-46FF-8806-2B58FCD4E9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FFC1B-6DA7-4BB2-A967-5D271B830B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DDA99-F8AA-42AB-A9B3-05EF94A708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F871-BBCA-4469-82FA-28E16C048B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7F53-4D85-4528-89FA-3FDF16999D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93AB4-C643-41C2-AE70-9053F25423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6C647-1437-445E-B1B4-26D7417A4B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BF639D-2827-4875-A11C-41B848BBA9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10.bin"/><Relationship Id="rId18" Type="http://schemas.openxmlformats.org/officeDocument/2006/relationships/oleObject" Target="../embeddings/oleObject115.bin"/><Relationship Id="rId3" Type="http://schemas.openxmlformats.org/officeDocument/2006/relationships/oleObject" Target="../embeddings/oleObject100.bin"/><Relationship Id="rId21" Type="http://schemas.openxmlformats.org/officeDocument/2006/relationships/oleObject" Target="../embeddings/oleObject118.bin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9.bin"/><Relationship Id="rId17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7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12.bin"/><Relationship Id="rId10" Type="http://schemas.openxmlformats.org/officeDocument/2006/relationships/oleObject" Target="../embeddings/oleObject107.bin"/><Relationship Id="rId19" Type="http://schemas.openxmlformats.org/officeDocument/2006/relationships/oleObject" Target="../embeddings/oleObject116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Relationship Id="rId14" Type="http://schemas.openxmlformats.org/officeDocument/2006/relationships/oleObject" Target="../embeddings/oleObject11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12" Type="http://schemas.openxmlformats.org/officeDocument/2006/relationships/oleObject" Target="../embeddings/oleObject128.bin"/><Relationship Id="rId17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2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3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Relationship Id="rId14" Type="http://schemas.openxmlformats.org/officeDocument/2006/relationships/oleObject" Target="../embeddings/oleObject13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oleObject" Target="../embeddings/oleObject144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12" Type="http://schemas.openxmlformats.org/officeDocument/2006/relationships/oleObject" Target="../embeddings/oleObject1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7.bin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6.bin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oleObject" Target="../embeddings/oleObject162.bin"/><Relationship Id="rId18" Type="http://schemas.openxmlformats.org/officeDocument/2006/relationships/oleObject" Target="../embeddings/oleObject167.bin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12" Type="http://schemas.openxmlformats.org/officeDocument/2006/relationships/oleObject" Target="../embeddings/oleObject161.bin"/><Relationship Id="rId17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5.bin"/><Relationship Id="rId20" Type="http://schemas.openxmlformats.org/officeDocument/2006/relationships/oleObject" Target="../embeddings/oleObject169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55.bin"/><Relationship Id="rId11" Type="http://schemas.openxmlformats.org/officeDocument/2006/relationships/oleObject" Target="../embeddings/oleObject160.bin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64.bin"/><Relationship Id="rId10" Type="http://schemas.openxmlformats.org/officeDocument/2006/relationships/oleObject" Target="../embeddings/oleObject159.bin"/><Relationship Id="rId19" Type="http://schemas.openxmlformats.org/officeDocument/2006/relationships/oleObject" Target="../embeddings/oleObject168.bin"/><Relationship Id="rId4" Type="http://schemas.openxmlformats.org/officeDocument/2006/relationships/oleObject" Target="../embeddings/oleObject153.bin"/><Relationship Id="rId9" Type="http://schemas.openxmlformats.org/officeDocument/2006/relationships/oleObject" Target="../embeddings/oleObject158.bin"/><Relationship Id="rId14" Type="http://schemas.openxmlformats.org/officeDocument/2006/relationships/oleObject" Target="../embeddings/oleObject16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13" Type="http://schemas.openxmlformats.org/officeDocument/2006/relationships/oleObject" Target="../embeddings/oleObject180.bin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12" Type="http://schemas.openxmlformats.org/officeDocument/2006/relationships/oleObject" Target="../embeddings/oleObject179.bin"/><Relationship Id="rId17" Type="http://schemas.openxmlformats.org/officeDocument/2006/relationships/oleObject" Target="../embeddings/oleObject18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3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73.bin"/><Relationship Id="rId11" Type="http://schemas.openxmlformats.org/officeDocument/2006/relationships/oleObject" Target="../embeddings/oleObject178.bin"/><Relationship Id="rId5" Type="http://schemas.openxmlformats.org/officeDocument/2006/relationships/oleObject" Target="../embeddings/oleObject172.bin"/><Relationship Id="rId15" Type="http://schemas.openxmlformats.org/officeDocument/2006/relationships/oleObject" Target="../embeddings/oleObject182.bin"/><Relationship Id="rId10" Type="http://schemas.openxmlformats.org/officeDocument/2006/relationships/oleObject" Target="../embeddings/oleObject177.bin"/><Relationship Id="rId4" Type="http://schemas.openxmlformats.org/officeDocument/2006/relationships/oleObject" Target="../embeddings/oleObject171.bin"/><Relationship Id="rId9" Type="http://schemas.openxmlformats.org/officeDocument/2006/relationships/oleObject" Target="../embeddings/oleObject176.bin"/><Relationship Id="rId14" Type="http://schemas.openxmlformats.org/officeDocument/2006/relationships/oleObject" Target="../embeddings/oleObject18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13" Type="http://schemas.openxmlformats.org/officeDocument/2006/relationships/oleObject" Target="../embeddings/oleObject195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12" Type="http://schemas.openxmlformats.org/officeDocument/2006/relationships/oleObject" Target="../embeddings/oleObject1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88.bin"/><Relationship Id="rId11" Type="http://schemas.openxmlformats.org/officeDocument/2006/relationships/oleObject" Target="../embeddings/oleObject193.bin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7.bin"/><Relationship Id="rId10" Type="http://schemas.openxmlformats.org/officeDocument/2006/relationships/oleObject" Target="../embeddings/oleObject192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Relationship Id="rId14" Type="http://schemas.openxmlformats.org/officeDocument/2006/relationships/oleObject" Target="../embeddings/oleObject19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12" Type="http://schemas.openxmlformats.org/officeDocument/2006/relationships/oleObject" Target="../embeddings/oleObject2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01.bin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0.bin"/><Relationship Id="rId10" Type="http://schemas.openxmlformats.org/officeDocument/2006/relationships/oleObject" Target="../embeddings/oleObject205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3.bin"/><Relationship Id="rId3" Type="http://schemas.openxmlformats.org/officeDocument/2006/relationships/oleObject" Target="../embeddings/oleObject208.bin"/><Relationship Id="rId7" Type="http://schemas.openxmlformats.org/officeDocument/2006/relationships/oleObject" Target="../embeddings/oleObject2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11.bin"/><Relationship Id="rId11" Type="http://schemas.openxmlformats.org/officeDocument/2006/relationships/oleObject" Target="../embeddings/oleObject216.bin"/><Relationship Id="rId5" Type="http://schemas.openxmlformats.org/officeDocument/2006/relationships/oleObject" Target="../embeddings/oleObject210.bin"/><Relationship Id="rId10" Type="http://schemas.openxmlformats.org/officeDocument/2006/relationships/oleObject" Target="../embeddings/oleObject215.bin"/><Relationship Id="rId4" Type="http://schemas.openxmlformats.org/officeDocument/2006/relationships/oleObject" Target="../embeddings/oleObject209.bin"/><Relationship Id="rId9" Type="http://schemas.openxmlformats.org/officeDocument/2006/relationships/oleObject" Target="../embeddings/oleObject21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21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22.bin"/><Relationship Id="rId5" Type="http://schemas.openxmlformats.org/officeDocument/2006/relationships/oleObject" Target="../embeddings/oleObject221.bin"/><Relationship Id="rId4" Type="http://schemas.openxmlformats.org/officeDocument/2006/relationships/oleObject" Target="../embeddings/oleObject220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8.bin"/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7.bin"/><Relationship Id="rId12" Type="http://schemas.openxmlformats.org/officeDocument/2006/relationships/oleObject" Target="../embeddings/oleObject2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26.bin"/><Relationship Id="rId11" Type="http://schemas.openxmlformats.org/officeDocument/2006/relationships/oleObject" Target="../embeddings/oleObject231.bin"/><Relationship Id="rId5" Type="http://schemas.openxmlformats.org/officeDocument/2006/relationships/oleObject" Target="../embeddings/oleObject225.bin"/><Relationship Id="rId10" Type="http://schemas.openxmlformats.org/officeDocument/2006/relationships/oleObject" Target="../embeddings/oleObject230.bin"/><Relationship Id="rId4" Type="http://schemas.openxmlformats.org/officeDocument/2006/relationships/oleObject" Target="../embeddings/oleObject224.bin"/><Relationship Id="rId9" Type="http://schemas.openxmlformats.org/officeDocument/2006/relationships/oleObject" Target="../embeddings/oleObject22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7C93E-2AED-4AEB-815B-EF551E110DC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１４．プライマルデュアル法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77276-8028-4942-9B27-B442B1924743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2000" y="1143000"/>
            <a:ext cx="763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と　　　　　　　　　　　　　　　をそれぞれ、主問題と双対問題の最適解のとき、次式が成り立つ。</a:t>
            </a: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双対定理</a:t>
            </a:r>
          </a:p>
        </p:txBody>
      </p:sp>
      <p:sp>
        <p:nvSpPr>
          <p:cNvPr id="9225" name="AutoShape 3"/>
          <p:cNvSpPr>
            <a:spLocks noChangeArrowheads="1"/>
          </p:cNvSpPr>
          <p:nvPr/>
        </p:nvSpPr>
        <p:spPr bwMode="auto">
          <a:xfrm>
            <a:off x="304800" y="914400"/>
            <a:ext cx="85344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1279525" y="630238"/>
            <a:ext cx="1403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双対定理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717550" y="1112838"/>
          <a:ext cx="2755900" cy="544512"/>
        </p:xfrm>
        <a:graphic>
          <a:graphicData uri="http://schemas.openxmlformats.org/presentationml/2006/ole">
            <p:oleObj spid="_x0000_s9218" name="Equation" r:id="rId3" imgW="1155600" imgH="228600" progId="Equation.DSMT4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3654425" y="1109663"/>
          <a:ext cx="3055938" cy="598487"/>
        </p:xfrm>
        <a:graphic>
          <a:graphicData uri="http://schemas.openxmlformats.org/presentationml/2006/ole">
            <p:oleObj spid="_x0000_s9219" name="Equation" r:id="rId4" imgW="1168200" imgH="228600" progId="Equation.DSMT4">
              <p:embed/>
            </p:oleObj>
          </a:graphicData>
        </a:graphic>
      </p:graphicFrame>
      <p:graphicFrame>
        <p:nvGraphicFramePr>
          <p:cNvPr id="9220" name="Object 8"/>
          <p:cNvGraphicFramePr>
            <a:graphicFrameLocks noChangeAspect="1"/>
          </p:cNvGraphicFramePr>
          <p:nvPr/>
        </p:nvGraphicFramePr>
        <p:xfrm>
          <a:off x="1716088" y="2209800"/>
          <a:ext cx="4568825" cy="2346325"/>
        </p:xfrm>
        <a:graphic>
          <a:graphicData uri="http://schemas.openxmlformats.org/presentationml/2006/ole">
            <p:oleObj spid="_x0000_s9220" name="Equation" r:id="rId5" imgW="1384200" imgH="711000" progId="Equation.DSMT4">
              <p:embed/>
            </p:oleObj>
          </a:graphicData>
        </a:graphic>
      </p:graphicFrame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3233738" y="5257800"/>
            <a:ext cx="0" cy="762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2743200" y="6248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最適値</a:t>
            </a:r>
          </a:p>
        </p:txBody>
      </p:sp>
      <p:sp>
        <p:nvSpPr>
          <p:cNvPr id="9229" name="AutoShape 11"/>
          <p:cNvSpPr>
            <a:spLocks noChangeArrowheads="1"/>
          </p:cNvSpPr>
          <p:nvPr/>
        </p:nvSpPr>
        <p:spPr bwMode="auto">
          <a:xfrm>
            <a:off x="3462338" y="5943600"/>
            <a:ext cx="4800600" cy="228600"/>
          </a:xfrm>
          <a:prstGeom prst="leftRightArrow">
            <a:avLst>
              <a:gd name="adj1" fmla="val 50000"/>
              <a:gd name="adj2" fmla="val 4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719138" y="56388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21" name="Object 13"/>
          <p:cNvGraphicFramePr>
            <a:graphicFrameLocks noChangeAspect="1"/>
          </p:cNvGraphicFramePr>
          <p:nvPr/>
        </p:nvGraphicFramePr>
        <p:xfrm>
          <a:off x="7848600" y="5029200"/>
          <a:ext cx="881063" cy="587375"/>
        </p:xfrm>
        <a:graphic>
          <a:graphicData uri="http://schemas.openxmlformats.org/presentationml/2006/ole">
            <p:oleObj spid="_x0000_s9221" name="Equation" r:id="rId6" imgW="304560" imgH="203040" progId="Equation.DSMT4">
              <p:embed/>
            </p:oleObj>
          </a:graphicData>
        </a:graphic>
      </p:graphicFrame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4605338" y="62484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実行可能解</a:t>
            </a:r>
          </a:p>
        </p:txBody>
      </p:sp>
      <p:sp>
        <p:nvSpPr>
          <p:cNvPr id="9232" name="AutoShape 15"/>
          <p:cNvSpPr>
            <a:spLocks noChangeArrowheads="1"/>
          </p:cNvSpPr>
          <p:nvPr/>
        </p:nvSpPr>
        <p:spPr bwMode="auto">
          <a:xfrm>
            <a:off x="1328738" y="5867400"/>
            <a:ext cx="1828800" cy="228600"/>
          </a:xfrm>
          <a:prstGeom prst="leftRightArrow">
            <a:avLst>
              <a:gd name="adj1" fmla="val 50000"/>
              <a:gd name="adj2" fmla="val 16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>
            <a:off x="1295400" y="5181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auto">
          <a:xfrm>
            <a:off x="7620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685800" y="632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双対可能解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6C47D-78FF-46D4-8188-B5C8B989E989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53" name="Text Box 21"/>
          <p:cNvSpPr txBox="1">
            <a:spLocks noChangeArrowheads="1"/>
          </p:cNvSpPr>
          <p:nvPr/>
        </p:nvSpPr>
        <p:spPr bwMode="auto">
          <a:xfrm>
            <a:off x="762000" y="1143000"/>
            <a:ext cx="763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と　　　　　　　　　　　　　　がそれぞれ、主問題と双対問題の実行可能解のとき、次式が成り立つ。</a:t>
            </a:r>
          </a:p>
        </p:txBody>
      </p:sp>
      <p:sp>
        <p:nvSpPr>
          <p:cNvPr id="102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相補条件</a:t>
            </a:r>
          </a:p>
        </p:txBody>
      </p:sp>
      <p:sp>
        <p:nvSpPr>
          <p:cNvPr id="10255" name="AutoShape 4"/>
          <p:cNvSpPr>
            <a:spLocks noChangeArrowheads="1"/>
          </p:cNvSpPr>
          <p:nvPr/>
        </p:nvSpPr>
        <p:spPr bwMode="auto">
          <a:xfrm>
            <a:off x="304800" y="914400"/>
            <a:ext cx="8534400" cy="563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6" name="Text Box 5"/>
          <p:cNvSpPr txBox="1">
            <a:spLocks noChangeArrowheads="1"/>
          </p:cNvSpPr>
          <p:nvPr/>
        </p:nvSpPr>
        <p:spPr bwMode="auto">
          <a:xfrm>
            <a:off x="1279525" y="630238"/>
            <a:ext cx="1403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相補条件</a:t>
            </a:r>
          </a:p>
        </p:txBody>
      </p:sp>
      <p:graphicFrame>
        <p:nvGraphicFramePr>
          <p:cNvPr id="10242" name="Object 19"/>
          <p:cNvGraphicFramePr>
            <a:graphicFrameLocks noChangeAspect="1"/>
          </p:cNvGraphicFramePr>
          <p:nvPr/>
        </p:nvGraphicFramePr>
        <p:xfrm>
          <a:off x="914400" y="1143000"/>
          <a:ext cx="2362200" cy="484188"/>
        </p:xfrm>
        <a:graphic>
          <a:graphicData uri="http://schemas.openxmlformats.org/presentationml/2006/ole">
            <p:oleObj spid="_x0000_s10242" name="Equation" r:id="rId3" imgW="990360" imgH="203040" progId="Equation.DSMT4">
              <p:embed/>
            </p:oleObj>
          </a:graphicData>
        </a:graphic>
      </p:graphicFrame>
      <p:graphicFrame>
        <p:nvGraphicFramePr>
          <p:cNvPr id="10243" name="Object 20"/>
          <p:cNvGraphicFramePr>
            <a:graphicFrameLocks noChangeAspect="1"/>
          </p:cNvGraphicFramePr>
          <p:nvPr/>
        </p:nvGraphicFramePr>
        <p:xfrm>
          <a:off x="3886200" y="1143000"/>
          <a:ext cx="2590800" cy="531813"/>
        </p:xfrm>
        <a:graphic>
          <a:graphicData uri="http://schemas.openxmlformats.org/presentationml/2006/ole">
            <p:oleObj spid="_x0000_s10243" name="Equation" r:id="rId4" imgW="990360" imgH="203040" progId="Equation.DSMT4">
              <p:embed/>
            </p:oleObj>
          </a:graphicData>
        </a:graphic>
      </p:graphicFrame>
      <p:sp>
        <p:nvSpPr>
          <p:cNvPr id="10257" name="Text Box 22"/>
          <p:cNvSpPr txBox="1">
            <a:spLocks noChangeArrowheads="1"/>
          </p:cNvSpPr>
          <p:nvPr/>
        </p:nvSpPr>
        <p:spPr bwMode="auto">
          <a:xfrm>
            <a:off x="822325" y="2078038"/>
            <a:ext cx="773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と　　が最適解であるための必要十分条件は、</a:t>
            </a:r>
          </a:p>
          <a:p>
            <a:r>
              <a:rPr lang="ja-JP" altLang="en-US"/>
              <a:t>以下の条件が成立することである。</a:t>
            </a:r>
          </a:p>
        </p:txBody>
      </p:sp>
      <p:graphicFrame>
        <p:nvGraphicFramePr>
          <p:cNvPr id="10244" name="Object 23"/>
          <p:cNvGraphicFramePr>
            <a:graphicFrameLocks noChangeAspect="1"/>
          </p:cNvGraphicFramePr>
          <p:nvPr/>
        </p:nvGraphicFramePr>
        <p:xfrm>
          <a:off x="2133600" y="2133600"/>
          <a:ext cx="333375" cy="303213"/>
        </p:xfrm>
        <a:graphic>
          <a:graphicData uri="http://schemas.openxmlformats.org/presentationml/2006/ole">
            <p:oleObj spid="_x0000_s1024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10245" name="Object 24"/>
          <p:cNvGraphicFramePr>
            <a:graphicFrameLocks noChangeAspect="1"/>
          </p:cNvGraphicFramePr>
          <p:nvPr/>
        </p:nvGraphicFramePr>
        <p:xfrm>
          <a:off x="2895600" y="2057400"/>
          <a:ext cx="365125" cy="431800"/>
        </p:xfrm>
        <a:graphic>
          <a:graphicData uri="http://schemas.openxmlformats.org/presentationml/2006/ole">
            <p:oleObj spid="_x0000_s10245" name="Equation" r:id="rId6" imgW="139680" imgH="164880" progId="Equation.DSMT4">
              <p:embed/>
            </p:oleObj>
          </a:graphicData>
        </a:graphic>
      </p:graphicFrame>
      <p:sp>
        <p:nvSpPr>
          <p:cNvPr id="10258" name="Text Box 25"/>
          <p:cNvSpPr txBox="1">
            <a:spLocks noChangeArrowheads="1"/>
          </p:cNvSpPr>
          <p:nvPr/>
        </p:nvSpPr>
        <p:spPr bwMode="auto">
          <a:xfrm>
            <a:off x="593725" y="3068638"/>
            <a:ext cx="8047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（１）主相補条件：各　　　　　　　　　に対して、</a:t>
            </a:r>
          </a:p>
          <a:p>
            <a:endParaRPr lang="ja-JP" altLang="en-US"/>
          </a:p>
          <a:p>
            <a:r>
              <a:rPr lang="ja-JP" altLang="en-US"/>
              <a:t>　　　　　　　　　　　　あるいは　　　　　　　　　　　　　　　　である。</a:t>
            </a:r>
          </a:p>
        </p:txBody>
      </p:sp>
      <p:sp>
        <p:nvSpPr>
          <p:cNvPr id="10259" name="Text Box 27"/>
          <p:cNvSpPr txBox="1">
            <a:spLocks noChangeArrowheads="1"/>
          </p:cNvSpPr>
          <p:nvPr/>
        </p:nvSpPr>
        <p:spPr bwMode="auto">
          <a:xfrm>
            <a:off x="609600" y="4876800"/>
            <a:ext cx="8047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（２）双対相補条件：各　　　　　　　　　に対して、</a:t>
            </a:r>
          </a:p>
          <a:p>
            <a:endParaRPr lang="ja-JP" altLang="en-US"/>
          </a:p>
          <a:p>
            <a:r>
              <a:rPr lang="ja-JP" altLang="en-US"/>
              <a:t>　　　　　　　　　　　　あるいは　　　　　　　　　　　　　　　　である。</a:t>
            </a:r>
          </a:p>
        </p:txBody>
      </p:sp>
      <p:graphicFrame>
        <p:nvGraphicFramePr>
          <p:cNvPr id="10246" name="Object 28"/>
          <p:cNvGraphicFramePr>
            <a:graphicFrameLocks noChangeAspect="1"/>
          </p:cNvGraphicFramePr>
          <p:nvPr/>
        </p:nvGraphicFramePr>
        <p:xfrm>
          <a:off x="1752600" y="3810000"/>
          <a:ext cx="1092200" cy="514350"/>
        </p:xfrm>
        <a:graphic>
          <a:graphicData uri="http://schemas.openxmlformats.org/presentationml/2006/ole">
            <p:oleObj spid="_x0000_s10246" name="Equation" r:id="rId7" imgW="457200" imgH="215640" progId="Equation.DSMT4">
              <p:embed/>
            </p:oleObj>
          </a:graphicData>
        </a:graphic>
      </p:graphicFrame>
      <p:graphicFrame>
        <p:nvGraphicFramePr>
          <p:cNvPr id="10247" name="Object 29"/>
          <p:cNvGraphicFramePr>
            <a:graphicFrameLocks noChangeAspect="1"/>
          </p:cNvGraphicFramePr>
          <p:nvPr/>
        </p:nvGraphicFramePr>
        <p:xfrm>
          <a:off x="3276600" y="3048000"/>
          <a:ext cx="1577975" cy="484188"/>
        </p:xfrm>
        <a:graphic>
          <a:graphicData uri="http://schemas.openxmlformats.org/presentationml/2006/ole">
            <p:oleObj spid="_x0000_s10247" name="Equation" r:id="rId8" imgW="660240" imgH="203040" progId="Equation.DSMT4">
              <p:embed/>
            </p:oleObj>
          </a:graphicData>
        </a:graphic>
      </p:graphicFrame>
      <p:graphicFrame>
        <p:nvGraphicFramePr>
          <p:cNvPr id="10248" name="Object 30"/>
          <p:cNvGraphicFramePr>
            <a:graphicFrameLocks noChangeAspect="1"/>
          </p:cNvGraphicFramePr>
          <p:nvPr/>
        </p:nvGraphicFramePr>
        <p:xfrm>
          <a:off x="4648200" y="3505200"/>
          <a:ext cx="2001838" cy="968375"/>
        </p:xfrm>
        <a:graphic>
          <a:graphicData uri="http://schemas.openxmlformats.org/presentationml/2006/ole">
            <p:oleObj spid="_x0000_s10248" name="Equation" r:id="rId9" imgW="838080" imgH="406080" progId="Equation.DSMT4">
              <p:embed/>
            </p:oleObj>
          </a:graphicData>
        </a:graphic>
      </p:graphicFrame>
      <p:graphicFrame>
        <p:nvGraphicFramePr>
          <p:cNvPr id="10249" name="Object 31"/>
          <p:cNvGraphicFramePr>
            <a:graphicFrameLocks noChangeAspect="1"/>
          </p:cNvGraphicFramePr>
          <p:nvPr/>
        </p:nvGraphicFramePr>
        <p:xfrm>
          <a:off x="3567113" y="4891088"/>
          <a:ext cx="1608137" cy="454025"/>
        </p:xfrm>
        <a:graphic>
          <a:graphicData uri="http://schemas.openxmlformats.org/presentationml/2006/ole">
            <p:oleObj spid="_x0000_s10249" name="Equation" r:id="rId10" imgW="672840" imgH="190440" progId="Equation.DSMT4">
              <p:embed/>
            </p:oleObj>
          </a:graphicData>
        </a:graphic>
      </p:graphicFrame>
      <p:graphicFrame>
        <p:nvGraphicFramePr>
          <p:cNvPr id="10250" name="Object 32"/>
          <p:cNvGraphicFramePr>
            <a:graphicFrameLocks noChangeAspect="1"/>
          </p:cNvGraphicFramePr>
          <p:nvPr/>
        </p:nvGraphicFramePr>
        <p:xfrm>
          <a:off x="1524000" y="5638800"/>
          <a:ext cx="1092200" cy="514350"/>
        </p:xfrm>
        <a:graphic>
          <a:graphicData uri="http://schemas.openxmlformats.org/presentationml/2006/ole">
            <p:oleObj spid="_x0000_s10250" name="Equation" r:id="rId11" imgW="457200" imgH="215640" progId="Equation.DSMT4">
              <p:embed/>
            </p:oleObj>
          </a:graphicData>
        </a:graphic>
      </p:graphicFrame>
      <p:graphicFrame>
        <p:nvGraphicFramePr>
          <p:cNvPr id="10251" name="Object 33"/>
          <p:cNvGraphicFramePr>
            <a:graphicFrameLocks noChangeAspect="1"/>
          </p:cNvGraphicFramePr>
          <p:nvPr/>
        </p:nvGraphicFramePr>
        <p:xfrm>
          <a:off x="4724400" y="5319713"/>
          <a:ext cx="2001838" cy="998537"/>
        </p:xfrm>
        <a:graphic>
          <a:graphicData uri="http://schemas.openxmlformats.org/presentationml/2006/ole">
            <p:oleObj spid="_x0000_s10251" name="Equation" r:id="rId12" imgW="8380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40A38F-DD35-4EBA-BAE0-F182F947960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7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１４．２　プライマルデュアル法</a:t>
            </a: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19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相補条件を緩和することにより、近似アルゴリズムが得られる。</a:t>
            </a:r>
          </a:p>
        </p:txBody>
      </p:sp>
      <p:sp>
        <p:nvSpPr>
          <p:cNvPr id="11277" name="Text Box 21"/>
          <p:cNvSpPr txBox="1">
            <a:spLocks noChangeArrowheads="1"/>
          </p:cNvSpPr>
          <p:nvPr/>
        </p:nvSpPr>
        <p:spPr bwMode="auto">
          <a:xfrm>
            <a:off x="609600" y="1828800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（１）主相補条件：　　　　　　とする。</a:t>
            </a:r>
          </a:p>
          <a:p>
            <a:r>
              <a:rPr lang="ja-JP" altLang="en-US"/>
              <a:t>各　　　　　　　　　に対して、　　　　　　　あるいは　　　　　　　　　　　　　　　　</a:t>
            </a:r>
          </a:p>
          <a:p>
            <a:endParaRPr lang="ja-JP" altLang="en-US"/>
          </a:p>
          <a:p>
            <a:r>
              <a:rPr lang="ja-JP" altLang="en-US"/>
              <a:t>　　　　　　　　　　　　　　　　　　　　　　　　　　　　　　　　である。</a:t>
            </a:r>
          </a:p>
        </p:txBody>
      </p:sp>
      <p:sp>
        <p:nvSpPr>
          <p:cNvPr id="11278" name="Text Box 22"/>
          <p:cNvSpPr txBox="1">
            <a:spLocks noChangeArrowheads="1"/>
          </p:cNvSpPr>
          <p:nvPr/>
        </p:nvSpPr>
        <p:spPr bwMode="auto">
          <a:xfrm>
            <a:off x="533400" y="4135438"/>
            <a:ext cx="7715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（２）双対相補条件：             とする。</a:t>
            </a:r>
          </a:p>
          <a:p>
            <a:r>
              <a:rPr lang="ja-JP" altLang="en-US"/>
              <a:t>各　　　　　　　　　に対して、　　　　　　　あるいは</a:t>
            </a:r>
          </a:p>
          <a:p>
            <a:endParaRPr lang="ja-JP" altLang="en-US"/>
          </a:p>
          <a:p>
            <a:r>
              <a:rPr lang="ja-JP" altLang="en-US"/>
              <a:t>　　　　　　　　　　　　　　　　　　　　　　　　　　　　　　　　である。</a:t>
            </a:r>
          </a:p>
        </p:txBody>
      </p:sp>
      <p:graphicFrame>
        <p:nvGraphicFramePr>
          <p:cNvPr id="11266" name="Object 23"/>
          <p:cNvGraphicFramePr>
            <a:graphicFrameLocks noChangeAspect="1"/>
          </p:cNvGraphicFramePr>
          <p:nvPr/>
        </p:nvGraphicFramePr>
        <p:xfrm>
          <a:off x="4267200" y="2209800"/>
          <a:ext cx="1092200" cy="514350"/>
        </p:xfrm>
        <a:graphic>
          <a:graphicData uri="http://schemas.openxmlformats.org/presentationml/2006/ole">
            <p:oleObj spid="_x0000_s11266" name="Equation" r:id="rId3" imgW="457200" imgH="215640" progId="Equation.DSMT4">
              <p:embed/>
            </p:oleObj>
          </a:graphicData>
        </a:graphic>
      </p:graphicFrame>
      <p:graphicFrame>
        <p:nvGraphicFramePr>
          <p:cNvPr id="11267" name="Object 24"/>
          <p:cNvGraphicFramePr>
            <a:graphicFrameLocks noChangeAspect="1"/>
          </p:cNvGraphicFramePr>
          <p:nvPr/>
        </p:nvGraphicFramePr>
        <p:xfrm>
          <a:off x="1066800" y="2209800"/>
          <a:ext cx="1577975" cy="484188"/>
        </p:xfrm>
        <a:graphic>
          <a:graphicData uri="http://schemas.openxmlformats.org/presentationml/2006/ole">
            <p:oleObj spid="_x0000_s11267" name="Equation" r:id="rId4" imgW="660240" imgH="203040" progId="Equation.DSMT4">
              <p:embed/>
            </p:oleObj>
          </a:graphicData>
        </a:graphic>
      </p:graphicFrame>
      <p:graphicFrame>
        <p:nvGraphicFramePr>
          <p:cNvPr id="11268" name="Object 25"/>
          <p:cNvGraphicFramePr>
            <a:graphicFrameLocks noChangeAspect="1"/>
          </p:cNvGraphicFramePr>
          <p:nvPr/>
        </p:nvGraphicFramePr>
        <p:xfrm>
          <a:off x="2438400" y="2819400"/>
          <a:ext cx="3094038" cy="968375"/>
        </p:xfrm>
        <a:graphic>
          <a:graphicData uri="http://schemas.openxmlformats.org/presentationml/2006/ole">
            <p:oleObj spid="_x0000_s11268" name="Equation" r:id="rId5" imgW="1295280" imgH="406080" progId="Equation.DSMT4">
              <p:embed/>
            </p:oleObj>
          </a:graphicData>
        </a:graphic>
      </p:graphicFrame>
      <p:graphicFrame>
        <p:nvGraphicFramePr>
          <p:cNvPr id="11269" name="Object 26"/>
          <p:cNvGraphicFramePr>
            <a:graphicFrameLocks noChangeAspect="1"/>
          </p:cNvGraphicFramePr>
          <p:nvPr/>
        </p:nvGraphicFramePr>
        <p:xfrm>
          <a:off x="990600" y="4419600"/>
          <a:ext cx="1608138" cy="454025"/>
        </p:xfrm>
        <a:graphic>
          <a:graphicData uri="http://schemas.openxmlformats.org/presentationml/2006/ole">
            <p:oleObj spid="_x0000_s11269" name="Equation" r:id="rId6" imgW="672840" imgH="190440" progId="Equation.DSMT4">
              <p:embed/>
            </p:oleObj>
          </a:graphicData>
        </a:graphic>
      </p:graphicFrame>
      <p:graphicFrame>
        <p:nvGraphicFramePr>
          <p:cNvPr id="11270" name="Object 27"/>
          <p:cNvGraphicFramePr>
            <a:graphicFrameLocks noChangeAspect="1"/>
          </p:cNvGraphicFramePr>
          <p:nvPr/>
        </p:nvGraphicFramePr>
        <p:xfrm>
          <a:off x="4038600" y="4495800"/>
          <a:ext cx="1092200" cy="514350"/>
        </p:xfrm>
        <a:graphic>
          <a:graphicData uri="http://schemas.openxmlformats.org/presentationml/2006/ole">
            <p:oleObj spid="_x0000_s11270" name="Equation" r:id="rId7" imgW="457200" imgH="215640" progId="Equation.DSMT4">
              <p:embed/>
            </p:oleObj>
          </a:graphicData>
        </a:graphic>
      </p:graphicFrame>
      <p:graphicFrame>
        <p:nvGraphicFramePr>
          <p:cNvPr id="11271" name="Object 28"/>
          <p:cNvGraphicFramePr>
            <a:graphicFrameLocks noChangeAspect="1"/>
          </p:cNvGraphicFramePr>
          <p:nvPr/>
        </p:nvGraphicFramePr>
        <p:xfrm>
          <a:off x="2209800" y="5029200"/>
          <a:ext cx="3429000" cy="1128713"/>
        </p:xfrm>
        <a:graphic>
          <a:graphicData uri="http://schemas.openxmlformats.org/presentationml/2006/ole">
            <p:oleObj spid="_x0000_s11271" name="Equation" r:id="rId8" imgW="1269720" imgH="419040" progId="Equation.DSMT4">
              <p:embed/>
            </p:oleObj>
          </a:graphicData>
        </a:graphic>
      </p:graphicFrame>
      <p:sp>
        <p:nvSpPr>
          <p:cNvPr id="11279" name="AutoShape 29"/>
          <p:cNvSpPr>
            <a:spLocks noChangeArrowheads="1"/>
          </p:cNvSpPr>
          <p:nvPr/>
        </p:nvSpPr>
        <p:spPr bwMode="auto">
          <a:xfrm>
            <a:off x="304800" y="1447800"/>
            <a:ext cx="8534400" cy="510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1447800" y="12954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緩和相補条件</a:t>
            </a:r>
          </a:p>
        </p:txBody>
      </p:sp>
      <p:graphicFrame>
        <p:nvGraphicFramePr>
          <p:cNvPr id="11272" name="Object 30"/>
          <p:cNvGraphicFramePr>
            <a:graphicFrameLocks noChangeAspect="1"/>
          </p:cNvGraphicFramePr>
          <p:nvPr/>
        </p:nvGraphicFramePr>
        <p:xfrm>
          <a:off x="3155950" y="4114800"/>
          <a:ext cx="882650" cy="455613"/>
        </p:xfrm>
        <a:graphic>
          <a:graphicData uri="http://schemas.openxmlformats.org/presentationml/2006/ole">
            <p:oleObj spid="_x0000_s11272" name="Equation" r:id="rId9" imgW="393480" imgH="203040" progId="Equation.DSMT4">
              <p:embed/>
            </p:oleObj>
          </a:graphicData>
        </a:graphic>
      </p:graphicFrame>
      <p:graphicFrame>
        <p:nvGraphicFramePr>
          <p:cNvPr id="11273" name="Object 31"/>
          <p:cNvGraphicFramePr>
            <a:graphicFrameLocks noChangeAspect="1"/>
          </p:cNvGraphicFramePr>
          <p:nvPr/>
        </p:nvGraphicFramePr>
        <p:xfrm>
          <a:off x="2971800" y="1828800"/>
          <a:ext cx="882650" cy="427038"/>
        </p:xfrm>
        <a:graphic>
          <a:graphicData uri="http://schemas.openxmlformats.org/presentationml/2006/ole">
            <p:oleObj spid="_x0000_s11273" name="Equation" r:id="rId10" imgW="3934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8C5386-C5E4-4829-9AC4-1A116EEE108C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3" name="AutoShape 12"/>
          <p:cNvSpPr>
            <a:spLocks noChangeArrowheads="1"/>
          </p:cNvSpPr>
          <p:nvPr/>
        </p:nvSpPr>
        <p:spPr bwMode="auto">
          <a:xfrm>
            <a:off x="304800" y="914400"/>
            <a:ext cx="85344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1600200" y="685800"/>
            <a:ext cx="1098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近似率</a:t>
            </a:r>
          </a:p>
        </p:txBody>
      </p:sp>
      <p:sp>
        <p:nvSpPr>
          <p:cNvPr id="12295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プライマルデュアル法の近似率</a:t>
            </a:r>
          </a:p>
        </p:txBody>
      </p:sp>
      <p:sp>
        <p:nvSpPr>
          <p:cNvPr id="12296" name="Text Box 17"/>
          <p:cNvSpPr txBox="1">
            <a:spLocks noChangeArrowheads="1"/>
          </p:cNvSpPr>
          <p:nvPr/>
        </p:nvSpPr>
        <p:spPr bwMode="auto">
          <a:xfrm>
            <a:off x="1050925" y="1316038"/>
            <a:ext cx="5240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緩和した相補条件を共に満足するとき、</a:t>
            </a:r>
          </a:p>
          <a:p>
            <a:r>
              <a:rPr lang="ja-JP" altLang="en-US"/>
              <a:t>以下が成り立つ。</a:t>
            </a:r>
          </a:p>
        </p:txBody>
      </p:sp>
      <p:graphicFrame>
        <p:nvGraphicFramePr>
          <p:cNvPr id="12290" name="Object 18"/>
          <p:cNvGraphicFramePr>
            <a:graphicFrameLocks noChangeAspect="1"/>
          </p:cNvGraphicFramePr>
          <p:nvPr/>
        </p:nvGraphicFramePr>
        <p:xfrm>
          <a:off x="1600200" y="2057400"/>
          <a:ext cx="4459288" cy="1633538"/>
        </p:xfrm>
        <a:graphic>
          <a:graphicData uri="http://schemas.openxmlformats.org/presentationml/2006/ole">
            <p:oleObj spid="_x0000_s12290" name="Equation" r:id="rId3" imgW="1866600" imgH="685800" progId="Equation.DSMT4">
              <p:embed/>
            </p:oleObj>
          </a:graphicData>
        </a:graphic>
      </p:graphicFrame>
      <p:sp>
        <p:nvSpPr>
          <p:cNvPr id="12297" name="Text Box 19"/>
          <p:cNvSpPr txBox="1">
            <a:spLocks noChangeArrowheads="1"/>
          </p:cNvSpPr>
          <p:nvPr/>
        </p:nvSpPr>
        <p:spPr bwMode="auto">
          <a:xfrm>
            <a:off x="1279525" y="4211638"/>
            <a:ext cx="590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　　　　　　　近似アルゴリズムである。</a:t>
            </a:r>
          </a:p>
        </p:txBody>
      </p:sp>
      <p:graphicFrame>
        <p:nvGraphicFramePr>
          <p:cNvPr id="12291" name="Object 20"/>
          <p:cNvGraphicFramePr>
            <a:graphicFrameLocks noChangeAspect="1"/>
          </p:cNvGraphicFramePr>
          <p:nvPr/>
        </p:nvGraphicFramePr>
        <p:xfrm>
          <a:off x="2590800" y="4267200"/>
          <a:ext cx="696913" cy="484188"/>
        </p:xfrm>
        <a:graphic>
          <a:graphicData uri="http://schemas.openxmlformats.org/presentationml/2006/ole">
            <p:oleObj spid="_x0000_s12291" name="Equation" r:id="rId4" imgW="291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77B40-6F22-4399-886D-CE5E4EC5409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１４．３　集合カバー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228600" y="762000"/>
            <a:ext cx="8686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ある集合　　　　　　　　　　（</a:t>
            </a:r>
            <a:r>
              <a:rPr lang="ja-JP" altLang="en-US">
                <a:solidFill>
                  <a:srgbClr val="FF0000"/>
                </a:solidFill>
              </a:rPr>
              <a:t>台集合</a:t>
            </a:r>
            <a:r>
              <a:rPr lang="ja-JP" altLang="en-US"/>
              <a:t>という）と、その部分集合からなる族    　　　　　　　　　　　　　　が与えられたとき、族の中のいくつかの集合を選んで、その和集合が台集合をふくむようにする。さらに、この族の各要素には、</a:t>
            </a:r>
            <a:r>
              <a:rPr lang="ja-JP" altLang="en-US">
                <a:solidFill>
                  <a:srgbClr val="FF0000"/>
                </a:solidFill>
              </a:rPr>
              <a:t>コスト</a:t>
            </a:r>
            <a:r>
              <a:rPr lang="ja-JP" altLang="en-US"/>
              <a:t>が割り当てられている。このとき、次の式を満たすような部分族　　でコスト最小のものを求める。</a:t>
            </a:r>
          </a:p>
        </p:txBody>
      </p:sp>
      <p:graphicFrame>
        <p:nvGraphicFramePr>
          <p:cNvPr id="13314" name="Object 0"/>
          <p:cNvGraphicFramePr>
            <a:graphicFrameLocks noChangeAspect="1"/>
          </p:cNvGraphicFramePr>
          <p:nvPr/>
        </p:nvGraphicFramePr>
        <p:xfrm>
          <a:off x="1600200" y="762000"/>
          <a:ext cx="1905000" cy="385763"/>
        </p:xfrm>
        <a:graphic>
          <a:graphicData uri="http://schemas.openxmlformats.org/presentationml/2006/ole">
            <p:oleObj spid="_x0000_s13314" name="Equation" r:id="rId3" imgW="1002960" imgH="203040" progId="Equation.DSMT4">
              <p:embed/>
            </p:oleObj>
          </a:graphicData>
        </a:graphic>
      </p:graphicFrame>
      <p:graphicFrame>
        <p:nvGraphicFramePr>
          <p:cNvPr id="13315" name="Object 1"/>
          <p:cNvGraphicFramePr>
            <a:graphicFrameLocks noChangeAspect="1"/>
          </p:cNvGraphicFramePr>
          <p:nvPr/>
        </p:nvGraphicFramePr>
        <p:xfrm>
          <a:off x="838200" y="1143000"/>
          <a:ext cx="3048000" cy="354013"/>
        </p:xfrm>
        <a:graphic>
          <a:graphicData uri="http://schemas.openxmlformats.org/presentationml/2006/ole">
            <p:oleObj spid="_x0000_s13315" name="Equation" r:id="rId4" imgW="1752480" imgH="203040" progId="Equation.DSMT4">
              <p:embed/>
            </p:oleObj>
          </a:graphicData>
        </a:graphic>
      </p:graphicFrame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838200" y="2590800"/>
          <a:ext cx="6324600" cy="1120775"/>
        </p:xfrm>
        <a:graphic>
          <a:graphicData uri="http://schemas.openxmlformats.org/presentationml/2006/ole">
            <p:oleObj spid="_x0000_s13316" name="Equation" r:id="rId5" imgW="2082600" imgH="368280" progId="Equation.DSMT4">
              <p:embed/>
            </p:oleObj>
          </a:graphicData>
        </a:graphic>
      </p:graphicFrame>
      <p:sp>
        <p:nvSpPr>
          <p:cNvPr id="13328" name="AutoShape 20"/>
          <p:cNvSpPr>
            <a:spLocks noChangeArrowheads="1"/>
          </p:cNvSpPr>
          <p:nvPr/>
        </p:nvSpPr>
        <p:spPr bwMode="auto">
          <a:xfrm>
            <a:off x="533400" y="36576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9" name="Oval 21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0" name="Oval 22"/>
          <p:cNvSpPr>
            <a:spLocks noChangeArrowheads="1"/>
          </p:cNvSpPr>
          <p:nvPr/>
        </p:nvSpPr>
        <p:spPr bwMode="auto">
          <a:xfrm>
            <a:off x="3276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1" name="Oval 23"/>
          <p:cNvSpPr>
            <a:spLocks noChangeArrowheads="1"/>
          </p:cNvSpPr>
          <p:nvPr/>
        </p:nvSpPr>
        <p:spPr bwMode="auto">
          <a:xfrm>
            <a:off x="48768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2" name="Oval 24"/>
          <p:cNvSpPr>
            <a:spLocks noChangeArrowheads="1"/>
          </p:cNvSpPr>
          <p:nvPr/>
        </p:nvSpPr>
        <p:spPr bwMode="auto">
          <a:xfrm>
            <a:off x="167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3" name="Oval 25"/>
          <p:cNvSpPr>
            <a:spLocks noChangeArrowheads="1"/>
          </p:cNvSpPr>
          <p:nvPr/>
        </p:nvSpPr>
        <p:spPr bwMode="auto">
          <a:xfrm>
            <a:off x="33528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Oval 26"/>
          <p:cNvSpPr>
            <a:spLocks noChangeArrowheads="1"/>
          </p:cNvSpPr>
          <p:nvPr/>
        </p:nvSpPr>
        <p:spPr bwMode="auto">
          <a:xfrm>
            <a:off x="4876800" y="533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5" name="Text Box 27"/>
          <p:cNvSpPr txBox="1">
            <a:spLocks noChangeArrowheads="1"/>
          </p:cNvSpPr>
          <p:nvPr/>
        </p:nvSpPr>
        <p:spPr bwMode="auto">
          <a:xfrm>
            <a:off x="685800" y="3429000"/>
            <a:ext cx="42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Ｕ</a:t>
            </a:r>
          </a:p>
        </p:txBody>
      </p:sp>
      <p:sp>
        <p:nvSpPr>
          <p:cNvPr id="13336" name="Text Box 28"/>
          <p:cNvSpPr txBox="1">
            <a:spLocks noChangeArrowheads="1"/>
          </p:cNvSpPr>
          <p:nvPr/>
        </p:nvSpPr>
        <p:spPr bwMode="auto">
          <a:xfrm>
            <a:off x="1295400" y="434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13337" name="Text Box 29"/>
          <p:cNvSpPr txBox="1">
            <a:spLocks noChangeArrowheads="1"/>
          </p:cNvSpPr>
          <p:nvPr/>
        </p:nvSpPr>
        <p:spPr bwMode="auto">
          <a:xfrm>
            <a:off x="3733800" y="434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13338" name="Text Box 30"/>
          <p:cNvSpPr txBox="1">
            <a:spLocks noChangeArrowheads="1"/>
          </p:cNvSpPr>
          <p:nvPr/>
        </p:nvSpPr>
        <p:spPr bwMode="auto">
          <a:xfrm>
            <a:off x="5257800" y="4343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13339" name="Text Box 31"/>
          <p:cNvSpPr txBox="1">
            <a:spLocks noChangeArrowheads="1"/>
          </p:cNvSpPr>
          <p:nvPr/>
        </p:nvSpPr>
        <p:spPr bwMode="auto">
          <a:xfrm>
            <a:off x="2057400" y="533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13340" name="Text Box 32"/>
          <p:cNvSpPr txBox="1">
            <a:spLocks noChangeArrowheads="1"/>
          </p:cNvSpPr>
          <p:nvPr/>
        </p:nvSpPr>
        <p:spPr bwMode="auto">
          <a:xfrm>
            <a:off x="3733800" y="525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13341" name="Text Box 33"/>
          <p:cNvSpPr txBox="1">
            <a:spLocks noChangeArrowheads="1"/>
          </p:cNvSpPr>
          <p:nvPr/>
        </p:nvSpPr>
        <p:spPr bwMode="auto">
          <a:xfrm>
            <a:off x="5257800" y="5334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13342" name="AutoShape 34"/>
          <p:cNvSpPr>
            <a:spLocks noChangeArrowheads="1"/>
          </p:cNvSpPr>
          <p:nvPr/>
        </p:nvSpPr>
        <p:spPr bwMode="auto">
          <a:xfrm>
            <a:off x="1295400" y="41910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3" name="AutoShape 36"/>
          <p:cNvSpPr>
            <a:spLocks noChangeArrowheads="1"/>
          </p:cNvSpPr>
          <p:nvPr/>
        </p:nvSpPr>
        <p:spPr bwMode="auto">
          <a:xfrm>
            <a:off x="1219200" y="38100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4" name="Oval 37"/>
          <p:cNvSpPr>
            <a:spLocks noChangeArrowheads="1"/>
          </p:cNvSpPr>
          <p:nvPr/>
        </p:nvSpPr>
        <p:spPr bwMode="auto">
          <a:xfrm>
            <a:off x="4724400" y="41148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5" name="AutoShape 38"/>
          <p:cNvSpPr>
            <a:spLocks noChangeArrowheads="1"/>
          </p:cNvSpPr>
          <p:nvPr/>
        </p:nvSpPr>
        <p:spPr bwMode="auto">
          <a:xfrm>
            <a:off x="1143000" y="39624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6" name="Oval 39"/>
          <p:cNvSpPr>
            <a:spLocks noChangeArrowheads="1"/>
          </p:cNvSpPr>
          <p:nvPr/>
        </p:nvSpPr>
        <p:spPr bwMode="auto">
          <a:xfrm>
            <a:off x="2819400" y="50292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2057400" y="3733800"/>
          <a:ext cx="387350" cy="476250"/>
        </p:xfrm>
        <a:graphic>
          <a:graphicData uri="http://schemas.openxmlformats.org/presentationml/2006/ole">
            <p:oleObj spid="_x0000_s13317" name="Equation" r:id="rId6" imgW="164880" imgH="203040" progId="Equation.DSMT4">
              <p:embed/>
            </p:oleObj>
          </a:graphicData>
        </a:graphic>
      </p:graphicFrame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762000" y="4191000"/>
          <a:ext cx="417513" cy="476250"/>
        </p:xfrm>
        <a:graphic>
          <a:graphicData uri="http://schemas.openxmlformats.org/presentationml/2006/ole">
            <p:oleObj spid="_x0000_s13318" name="Equation" r:id="rId7" imgW="177480" imgH="203040" progId="Equation.DSMT4">
              <p:embed/>
            </p:oleObj>
          </a:graphicData>
        </a:graphic>
      </p:graphicFrame>
      <p:graphicFrame>
        <p:nvGraphicFramePr>
          <p:cNvPr id="13319" name="Object 5"/>
          <p:cNvGraphicFramePr>
            <a:graphicFrameLocks noChangeAspect="1"/>
          </p:cNvGraphicFramePr>
          <p:nvPr/>
        </p:nvGraphicFramePr>
        <p:xfrm>
          <a:off x="5791200" y="4495800"/>
          <a:ext cx="417513" cy="476250"/>
        </p:xfrm>
        <a:graphic>
          <a:graphicData uri="http://schemas.openxmlformats.org/presentationml/2006/ole">
            <p:oleObj spid="_x0000_s13319" name="Equation" r:id="rId8" imgW="177480" imgH="203040" progId="Equation.DSMT4">
              <p:embed/>
            </p:oleObj>
          </a:graphicData>
        </a:graphic>
      </p:graphicFrame>
      <p:graphicFrame>
        <p:nvGraphicFramePr>
          <p:cNvPr id="13320" name="Object 6"/>
          <p:cNvGraphicFramePr>
            <a:graphicFrameLocks noChangeAspect="1"/>
          </p:cNvGraphicFramePr>
          <p:nvPr/>
        </p:nvGraphicFramePr>
        <p:xfrm>
          <a:off x="5638800" y="5638800"/>
          <a:ext cx="417513" cy="476250"/>
        </p:xfrm>
        <a:graphic>
          <a:graphicData uri="http://schemas.openxmlformats.org/presentationml/2006/ole">
            <p:oleObj spid="_x0000_s13320" name="Equation" r:id="rId9" imgW="177480" imgH="203040" progId="Equation.DSMT4">
              <p:embed/>
            </p:oleObj>
          </a:graphicData>
        </a:graphic>
      </p:graphicFrame>
      <p:graphicFrame>
        <p:nvGraphicFramePr>
          <p:cNvPr id="13321" name="Object 7"/>
          <p:cNvGraphicFramePr>
            <a:graphicFrameLocks noChangeAspect="1"/>
          </p:cNvGraphicFramePr>
          <p:nvPr/>
        </p:nvGraphicFramePr>
        <p:xfrm>
          <a:off x="6019800" y="3810000"/>
          <a:ext cx="417513" cy="476250"/>
        </p:xfrm>
        <a:graphic>
          <a:graphicData uri="http://schemas.openxmlformats.org/presentationml/2006/ole">
            <p:oleObj spid="_x0000_s13321" name="Equation" r:id="rId10" imgW="177480" imgH="203040" progId="Equation.DSMT4">
              <p:embed/>
            </p:oleObj>
          </a:graphicData>
        </a:graphic>
      </p:graphicFrame>
      <p:graphicFrame>
        <p:nvGraphicFramePr>
          <p:cNvPr id="13322" name="Object 8"/>
          <p:cNvGraphicFramePr>
            <a:graphicFrameLocks noChangeAspect="1"/>
          </p:cNvGraphicFramePr>
          <p:nvPr/>
        </p:nvGraphicFramePr>
        <p:xfrm>
          <a:off x="3124200" y="2209800"/>
          <a:ext cx="358775" cy="457200"/>
        </p:xfrm>
        <a:graphic>
          <a:graphicData uri="http://schemas.openxmlformats.org/presentationml/2006/ole">
            <p:oleObj spid="_x0000_s13322" name="Equation" r:id="rId11" imgW="139680" imgH="177480" progId="Equation.DSMT4">
              <p:embed/>
            </p:oleObj>
          </a:graphicData>
        </a:graphic>
      </p:graphicFrame>
      <p:sp>
        <p:nvSpPr>
          <p:cNvPr id="13347" name="AutoShape 48"/>
          <p:cNvSpPr>
            <a:spLocks noChangeArrowheads="1"/>
          </p:cNvSpPr>
          <p:nvPr/>
        </p:nvSpPr>
        <p:spPr bwMode="auto">
          <a:xfrm>
            <a:off x="6705600" y="3733800"/>
            <a:ext cx="2438400" cy="1905000"/>
          </a:xfrm>
          <a:prstGeom prst="wedgeRoundRectCallout">
            <a:avLst>
              <a:gd name="adj1" fmla="val -36653"/>
              <a:gd name="adj2" fmla="val -695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48" name="Text Box 49"/>
          <p:cNvSpPr txBox="1">
            <a:spLocks noChangeArrowheads="1"/>
          </p:cNvSpPr>
          <p:nvPr/>
        </p:nvSpPr>
        <p:spPr bwMode="auto">
          <a:xfrm>
            <a:off x="6765925" y="4059238"/>
            <a:ext cx="2073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は、台集合　　を</a:t>
            </a:r>
            <a:r>
              <a:rPr lang="ja-JP" altLang="en-US">
                <a:solidFill>
                  <a:srgbClr val="FF0000"/>
                </a:solidFill>
              </a:rPr>
              <a:t>カバー</a:t>
            </a:r>
            <a:r>
              <a:rPr lang="ja-JP" altLang="en-US"/>
              <a:t>するという。</a:t>
            </a:r>
          </a:p>
        </p:txBody>
      </p:sp>
      <p:graphicFrame>
        <p:nvGraphicFramePr>
          <p:cNvPr id="13323" name="Object 9"/>
          <p:cNvGraphicFramePr>
            <a:graphicFrameLocks noChangeAspect="1"/>
          </p:cNvGraphicFramePr>
          <p:nvPr/>
        </p:nvGraphicFramePr>
        <p:xfrm>
          <a:off x="7010400" y="4038600"/>
          <a:ext cx="358775" cy="457200"/>
        </p:xfrm>
        <a:graphic>
          <a:graphicData uri="http://schemas.openxmlformats.org/presentationml/2006/ole">
            <p:oleObj spid="_x0000_s13323" name="Equation" r:id="rId12" imgW="139680" imgH="177480" progId="Equation.DSMT4">
              <p:embed/>
            </p:oleObj>
          </a:graphicData>
        </a:graphic>
      </p:graphicFrame>
      <p:graphicFrame>
        <p:nvGraphicFramePr>
          <p:cNvPr id="13324" name="Object 10"/>
          <p:cNvGraphicFramePr>
            <a:graphicFrameLocks noChangeAspect="1"/>
          </p:cNvGraphicFramePr>
          <p:nvPr/>
        </p:nvGraphicFramePr>
        <p:xfrm>
          <a:off x="7239000" y="4495800"/>
          <a:ext cx="290513" cy="312738"/>
        </p:xfrm>
        <a:graphic>
          <a:graphicData uri="http://schemas.openxmlformats.org/presentationml/2006/ole">
            <p:oleObj spid="_x0000_s13324" name="Equation" r:id="rId13" imgW="152280" imgH="164880" progId="Equation.DSMT4">
              <p:embed/>
            </p:oleObj>
          </a:graphicData>
        </a:graphic>
      </p:graphicFrame>
      <p:sp>
        <p:nvSpPr>
          <p:cNvPr id="13349" name="Text Box 54"/>
          <p:cNvSpPr txBox="1">
            <a:spLocks noChangeArrowheads="1"/>
          </p:cNvSpPr>
          <p:nvPr/>
        </p:nvSpPr>
        <p:spPr bwMode="auto">
          <a:xfrm>
            <a:off x="55626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13350" name="Text Box 55"/>
          <p:cNvSpPr txBox="1">
            <a:spLocks noChangeArrowheads="1"/>
          </p:cNvSpPr>
          <p:nvPr/>
        </p:nvSpPr>
        <p:spPr bwMode="auto">
          <a:xfrm>
            <a:off x="58674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3351" name="Text Box 56"/>
          <p:cNvSpPr txBox="1">
            <a:spLocks noChangeArrowheads="1"/>
          </p:cNvSpPr>
          <p:nvPr/>
        </p:nvSpPr>
        <p:spPr bwMode="auto">
          <a:xfrm>
            <a:off x="6019800" y="563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13352" name="Text Box 57"/>
          <p:cNvSpPr txBox="1">
            <a:spLocks noChangeArrowheads="1"/>
          </p:cNvSpPr>
          <p:nvPr/>
        </p:nvSpPr>
        <p:spPr bwMode="auto">
          <a:xfrm>
            <a:off x="2438400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13353" name="Text Box 58"/>
          <p:cNvSpPr txBox="1">
            <a:spLocks noChangeArrowheads="1"/>
          </p:cNvSpPr>
          <p:nvPr/>
        </p:nvSpPr>
        <p:spPr bwMode="auto">
          <a:xfrm>
            <a:off x="8382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7DA73A-0448-46E0-86C7-4EBDEDF920FB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集合カバーの難しさ</a:t>
            </a:r>
          </a:p>
        </p:txBody>
      </p:sp>
      <p:sp>
        <p:nvSpPr>
          <p:cNvPr id="35844" name="AutoShape 12"/>
          <p:cNvSpPr>
            <a:spLocks noChangeArrowheads="1"/>
          </p:cNvSpPr>
          <p:nvPr/>
        </p:nvSpPr>
        <p:spPr bwMode="auto">
          <a:xfrm>
            <a:off x="533400" y="1219200"/>
            <a:ext cx="68580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5" name="Text Box 16"/>
          <p:cNvSpPr txBox="1">
            <a:spLocks noChangeArrowheads="1"/>
          </p:cNvSpPr>
          <p:nvPr/>
        </p:nvSpPr>
        <p:spPr bwMode="auto">
          <a:xfrm>
            <a:off x="1203325" y="1544638"/>
            <a:ext cx="485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集合カバー問題は、</a:t>
            </a:r>
            <a:r>
              <a:rPr lang="ja-JP" altLang="en-US">
                <a:solidFill>
                  <a:srgbClr val="FF0000"/>
                </a:solidFill>
              </a:rPr>
              <a:t>ＮＰ完全</a:t>
            </a:r>
            <a:r>
              <a:rPr lang="ja-JP" altLang="en-US"/>
              <a:t>である。</a:t>
            </a:r>
          </a:p>
        </p:txBody>
      </p:sp>
      <p:sp>
        <p:nvSpPr>
          <p:cNvPr id="35846" name="Text Box 17"/>
          <p:cNvSpPr txBox="1">
            <a:spLocks noChangeArrowheads="1"/>
          </p:cNvSpPr>
          <p:nvPr/>
        </p:nvSpPr>
        <p:spPr bwMode="auto">
          <a:xfrm>
            <a:off x="1050925" y="28400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ADC45-8809-4E1C-BD88-D377C4D80A4A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集合カバーの整数計画法による定式化</a:t>
            </a:r>
          </a:p>
        </p:txBody>
      </p:sp>
      <p:sp>
        <p:nvSpPr>
          <p:cNvPr id="14345" name="Text Box 3"/>
          <p:cNvSpPr txBox="1">
            <a:spLocks noChangeArrowheads="1"/>
          </p:cNvSpPr>
          <p:nvPr/>
        </p:nvSpPr>
        <p:spPr bwMode="auto">
          <a:xfrm>
            <a:off x="974725" y="1011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438400" y="762000"/>
          <a:ext cx="1258888" cy="376238"/>
        </p:xfrm>
        <a:graphic>
          <a:graphicData uri="http://schemas.openxmlformats.org/presentationml/2006/ole">
            <p:oleObj spid="_x0000_s14338" name="Equation" r:id="rId3" imgW="723600" imgH="215640" progId="Equation.DSMT4">
              <p:embed/>
            </p:oleObj>
          </a:graphicData>
        </a:graphic>
      </p:graphicFrame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93725" y="630238"/>
            <a:ext cx="177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コスト</a:t>
            </a:r>
            <a:r>
              <a:rPr lang="ja-JP" altLang="en-US"/>
              <a:t>関数を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3794125" y="7064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4348" name="AutoShape 7"/>
          <p:cNvSpPr>
            <a:spLocks noChangeArrowheads="1"/>
          </p:cNvSpPr>
          <p:nvPr/>
        </p:nvSpPr>
        <p:spPr bwMode="auto">
          <a:xfrm>
            <a:off x="685800" y="1371600"/>
            <a:ext cx="71628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9144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1295400" y="1981200"/>
          <a:ext cx="990600" cy="536575"/>
        </p:xfrm>
        <a:graphic>
          <a:graphicData uri="http://schemas.openxmlformats.org/presentationml/2006/ole">
            <p:oleObj spid="_x0000_s14339" name="Equation" r:id="rId4" imgW="304560" imgH="164880" progId="Equation.DSMT4">
              <p:embed/>
            </p:oleObj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2514600" y="2057400"/>
          <a:ext cx="2671763" cy="849313"/>
        </p:xfrm>
        <a:graphic>
          <a:graphicData uri="http://schemas.openxmlformats.org/presentationml/2006/ole">
            <p:oleObj spid="_x0000_s14340" name="Equation" r:id="rId5" imgW="1143000" imgH="342720" progId="Equation.DSMT4">
              <p:embed/>
            </p:oleObj>
          </a:graphicData>
        </a:graphic>
      </p:graphicFrame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914400" y="2743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1828800" y="3200400"/>
          <a:ext cx="2860675" cy="728663"/>
        </p:xfrm>
        <a:graphic>
          <a:graphicData uri="http://schemas.openxmlformats.org/presentationml/2006/ole">
            <p:oleObj spid="_x0000_s14341" name="Equation" r:id="rId6" imgW="1346040" imgH="342720" progId="Equation.DSMT4">
              <p:embed/>
            </p:oleObj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1951038" y="4191000"/>
          <a:ext cx="3336925" cy="614363"/>
        </p:xfrm>
        <a:graphic>
          <a:graphicData uri="http://schemas.openxmlformats.org/presentationml/2006/ole">
            <p:oleObj spid="_x0000_s14342" name="Equation" r:id="rId7" imgW="1384200" imgH="253800" progId="Equation.DSMT4">
              <p:embed/>
            </p:oleObj>
          </a:graphicData>
        </a:graphic>
      </p:graphicFrame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3733800" y="5334000"/>
            <a:ext cx="685800" cy="990600"/>
          </a:xfrm>
          <a:prstGeom prst="downArrow">
            <a:avLst>
              <a:gd name="adj1" fmla="val 50000"/>
              <a:gd name="adj2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479925" y="54308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線形緩和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7E183-EC36-4AC9-B85D-C72240DA3335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7" name="AutoShape 18"/>
          <p:cNvSpPr>
            <a:spLocks noChangeArrowheads="1"/>
          </p:cNvSpPr>
          <p:nvPr/>
        </p:nvSpPr>
        <p:spPr bwMode="auto">
          <a:xfrm>
            <a:off x="6172200" y="1524000"/>
            <a:ext cx="2438400" cy="1676400"/>
          </a:xfrm>
          <a:prstGeom prst="wedgeRoundRectCallout">
            <a:avLst>
              <a:gd name="adj1" fmla="val -68944"/>
              <a:gd name="adj2" fmla="val 284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集合カバーの緩和線形計画法</a:t>
            </a:r>
          </a:p>
        </p:txBody>
      </p:sp>
      <p:sp>
        <p:nvSpPr>
          <p:cNvPr id="15369" name="Text Box 3"/>
          <p:cNvSpPr txBox="1">
            <a:spLocks noChangeArrowheads="1"/>
          </p:cNvSpPr>
          <p:nvPr/>
        </p:nvSpPr>
        <p:spPr bwMode="auto">
          <a:xfrm>
            <a:off x="974725" y="1011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685800" y="1371600"/>
            <a:ext cx="51054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9144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1295400" y="1981200"/>
          <a:ext cx="990600" cy="536575"/>
        </p:xfrm>
        <a:graphic>
          <a:graphicData uri="http://schemas.openxmlformats.org/presentationml/2006/ole">
            <p:oleObj spid="_x0000_s15362" name="Equation" r:id="rId3" imgW="304560" imgH="164880" progId="Equation.DSMT4">
              <p:embed/>
            </p:oleObj>
          </a:graphicData>
        </a:graphic>
      </p:graphicFrame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2514600" y="2057400"/>
          <a:ext cx="2671763" cy="849313"/>
        </p:xfrm>
        <a:graphic>
          <a:graphicData uri="http://schemas.openxmlformats.org/presentationml/2006/ole">
            <p:oleObj spid="_x0000_s15363" name="Equation" r:id="rId4" imgW="1143000" imgH="342720" progId="Equation.DSMT4">
              <p:embed/>
            </p:oleObj>
          </a:graphicData>
        </a:graphic>
      </p:graphicFrame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914400" y="2743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15364" name="Object 12"/>
          <p:cNvGraphicFramePr>
            <a:graphicFrameLocks noChangeAspect="1"/>
          </p:cNvGraphicFramePr>
          <p:nvPr/>
        </p:nvGraphicFramePr>
        <p:xfrm>
          <a:off x="1828800" y="3200400"/>
          <a:ext cx="2860675" cy="728663"/>
        </p:xfrm>
        <a:graphic>
          <a:graphicData uri="http://schemas.openxmlformats.org/presentationml/2006/ole">
            <p:oleObj spid="_x0000_s15364" name="Equation" r:id="rId5" imgW="1346040" imgH="342720" progId="Equation.DSMT4">
              <p:embed/>
            </p:oleObj>
          </a:graphicData>
        </a:graphic>
      </p:graphicFrame>
      <p:graphicFrame>
        <p:nvGraphicFramePr>
          <p:cNvPr id="15365" name="Object 13"/>
          <p:cNvGraphicFramePr>
            <a:graphicFrameLocks noChangeAspect="1"/>
          </p:cNvGraphicFramePr>
          <p:nvPr/>
        </p:nvGraphicFramePr>
        <p:xfrm>
          <a:off x="2211388" y="4191000"/>
          <a:ext cx="2816225" cy="614363"/>
        </p:xfrm>
        <a:graphic>
          <a:graphicData uri="http://schemas.openxmlformats.org/presentationml/2006/ole">
            <p:oleObj spid="_x0000_s15365" name="Equation" r:id="rId6" imgW="1168200" imgH="253800" progId="Equation.DSMT4">
              <p:embed/>
            </p:oleObj>
          </a:graphicData>
        </a:graphic>
      </p:graphicFrame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6324600" y="1828800"/>
            <a:ext cx="2098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標準形になっている。</a:t>
            </a:r>
          </a:p>
          <a:p>
            <a:r>
              <a:rPr lang="ja-JP" altLang="en-US"/>
              <a:t>少数集合カバー</a:t>
            </a:r>
          </a:p>
        </p:txBody>
      </p:sp>
      <p:sp>
        <p:nvSpPr>
          <p:cNvPr id="15374" name="AutoShape 17"/>
          <p:cNvSpPr>
            <a:spLocks noChangeArrowheads="1"/>
          </p:cNvSpPr>
          <p:nvPr/>
        </p:nvSpPr>
        <p:spPr bwMode="auto">
          <a:xfrm>
            <a:off x="2286000" y="5181600"/>
            <a:ext cx="914400" cy="990600"/>
          </a:xfrm>
          <a:prstGeom prst="downArrow">
            <a:avLst>
              <a:gd name="adj1" fmla="val 50000"/>
              <a:gd name="adj2" fmla="val 2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375" name="Text Box 19"/>
          <p:cNvSpPr txBox="1">
            <a:spLocks noChangeArrowheads="1"/>
          </p:cNvSpPr>
          <p:nvPr/>
        </p:nvSpPr>
        <p:spPr bwMode="auto">
          <a:xfrm>
            <a:off x="3870325" y="53546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双対問題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A76A4-7DCD-4E31-B868-8F764B3541A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少数集合カバーの双対問題</a:t>
            </a:r>
          </a:p>
        </p:txBody>
      </p:sp>
      <p:sp>
        <p:nvSpPr>
          <p:cNvPr id="16392" name="Text Box 4"/>
          <p:cNvSpPr txBox="1">
            <a:spLocks noChangeArrowheads="1"/>
          </p:cNvSpPr>
          <p:nvPr/>
        </p:nvSpPr>
        <p:spPr bwMode="auto">
          <a:xfrm>
            <a:off x="974725" y="1011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6393" name="AutoShape 5"/>
          <p:cNvSpPr>
            <a:spLocks noChangeArrowheads="1"/>
          </p:cNvSpPr>
          <p:nvPr/>
        </p:nvSpPr>
        <p:spPr bwMode="auto">
          <a:xfrm>
            <a:off x="457200" y="1066800"/>
            <a:ext cx="51054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1025525" y="1738313"/>
          <a:ext cx="1073150" cy="412750"/>
        </p:xfrm>
        <a:graphic>
          <a:graphicData uri="http://schemas.openxmlformats.org/presentationml/2006/ole">
            <p:oleObj spid="_x0000_s16386" name="Equation" r:id="rId3" imgW="330120" imgH="126720" progId="Equation.DSMT4">
              <p:embed/>
            </p:oleObj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2438400" y="1676400"/>
          <a:ext cx="2166938" cy="849313"/>
        </p:xfrm>
        <a:graphic>
          <a:graphicData uri="http://schemas.openxmlformats.org/presentationml/2006/ole">
            <p:oleObj spid="_x0000_s16387" name="Equation" r:id="rId4" imgW="927000" imgH="342720" progId="Equation.DSMT4">
              <p:embed/>
            </p:oleObj>
          </a:graphicData>
        </a:graphic>
      </p:graphicFrame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1384300" y="2895600"/>
          <a:ext cx="3292475" cy="728663"/>
        </p:xfrm>
        <a:graphic>
          <a:graphicData uri="http://schemas.openxmlformats.org/presentationml/2006/ole">
            <p:oleObj spid="_x0000_s16388" name="Equation" r:id="rId5" imgW="1549080" imgH="342720" progId="Equation.DSMT4">
              <p:embed/>
            </p:oleObj>
          </a:graphicData>
        </a:graphic>
      </p:graphicFrame>
      <p:graphicFrame>
        <p:nvGraphicFramePr>
          <p:cNvPr id="16389" name="Object 11"/>
          <p:cNvGraphicFramePr>
            <a:graphicFrameLocks noChangeAspect="1"/>
          </p:cNvGraphicFramePr>
          <p:nvPr/>
        </p:nvGraphicFramePr>
        <p:xfrm>
          <a:off x="1828800" y="3810000"/>
          <a:ext cx="2632075" cy="614363"/>
        </p:xfrm>
        <a:graphic>
          <a:graphicData uri="http://schemas.openxmlformats.org/presentationml/2006/ole">
            <p:oleObj spid="_x0000_s16389" name="Equation" r:id="rId6" imgW="1091880" imgH="253800" progId="Equation.DSMT4">
              <p:embed/>
            </p:oleObj>
          </a:graphicData>
        </a:graphic>
      </p:graphicFrame>
      <p:sp>
        <p:nvSpPr>
          <p:cNvPr id="16396" name="AutoShape 15"/>
          <p:cNvSpPr>
            <a:spLocks noChangeArrowheads="1"/>
          </p:cNvSpPr>
          <p:nvPr/>
        </p:nvSpPr>
        <p:spPr bwMode="auto">
          <a:xfrm>
            <a:off x="5410200" y="1524000"/>
            <a:ext cx="3505200" cy="3733800"/>
          </a:xfrm>
          <a:prstGeom prst="wedgeRoundRectCallout">
            <a:avLst>
              <a:gd name="adj1" fmla="val -65444"/>
              <a:gd name="adj2" fmla="val -89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397" name="Text Box 16"/>
          <p:cNvSpPr txBox="1">
            <a:spLocks noChangeArrowheads="1"/>
          </p:cNvSpPr>
          <p:nvPr/>
        </p:nvSpPr>
        <p:spPr bwMode="auto">
          <a:xfrm>
            <a:off x="5638800" y="1676400"/>
            <a:ext cx="3276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各要素</a:t>
            </a:r>
            <a:r>
              <a:rPr lang="en-US" altLang="ja-JP"/>
              <a:t>e</a:t>
            </a:r>
            <a:r>
              <a:rPr lang="ja-JP" altLang="en-US"/>
              <a:t>に対応する”物質”を、集合</a:t>
            </a:r>
            <a:r>
              <a:rPr lang="en-US" altLang="ja-JP"/>
              <a:t>S</a:t>
            </a:r>
            <a:r>
              <a:rPr lang="ja-JP" altLang="en-US"/>
              <a:t>に詰め込むことをイメージするとよい。直感的に、各集合</a:t>
            </a:r>
            <a:r>
              <a:rPr lang="en-US" altLang="ja-JP"/>
              <a:t>S</a:t>
            </a:r>
            <a:r>
              <a:rPr lang="ja-JP" altLang="en-US"/>
              <a:t>には、ある一定以上の物質を詰め込むことができない。（この条件を、破ることを、</a:t>
            </a:r>
            <a:r>
              <a:rPr lang="ja-JP" altLang="en-US">
                <a:solidFill>
                  <a:srgbClr val="FF0000"/>
                </a:solidFill>
              </a:rPr>
              <a:t>オーバーパック</a:t>
            </a:r>
            <a:r>
              <a:rPr lang="ja-JP" altLang="en-US"/>
              <a:t>ということがある。）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7FD4D-825C-4921-B366-327938DE825B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関数値の関係</a:t>
            </a:r>
          </a:p>
        </p:txBody>
      </p:sp>
      <p:sp>
        <p:nvSpPr>
          <p:cNvPr id="17415" name="Line 3"/>
          <p:cNvSpPr>
            <a:spLocks noChangeShapeType="1"/>
          </p:cNvSpPr>
          <p:nvPr/>
        </p:nvSpPr>
        <p:spPr bwMode="auto">
          <a:xfrm>
            <a:off x="4038600" y="2133600"/>
            <a:ext cx="0" cy="762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6" name="Text Box 4"/>
          <p:cNvSpPr txBox="1">
            <a:spLocks noChangeArrowheads="1"/>
          </p:cNvSpPr>
          <p:nvPr/>
        </p:nvSpPr>
        <p:spPr bwMode="auto">
          <a:xfrm>
            <a:off x="1752600" y="990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少数最適値</a:t>
            </a:r>
          </a:p>
        </p:txBody>
      </p:sp>
      <p:sp>
        <p:nvSpPr>
          <p:cNvPr id="17417" name="AutoShape 5"/>
          <p:cNvSpPr>
            <a:spLocks noChangeArrowheads="1"/>
          </p:cNvSpPr>
          <p:nvPr/>
        </p:nvSpPr>
        <p:spPr bwMode="auto">
          <a:xfrm>
            <a:off x="4191000" y="2667000"/>
            <a:ext cx="3810000" cy="228600"/>
          </a:xfrm>
          <a:prstGeom prst="leftRightArrow">
            <a:avLst>
              <a:gd name="adj1" fmla="val 50000"/>
              <a:gd name="adj2" fmla="val 3333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17418" name="Line 6"/>
          <p:cNvSpPr>
            <a:spLocks noChangeShapeType="1"/>
          </p:cNvSpPr>
          <p:nvPr/>
        </p:nvSpPr>
        <p:spPr bwMode="auto">
          <a:xfrm>
            <a:off x="457200" y="25146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7586663" y="1905000"/>
          <a:ext cx="881062" cy="587375"/>
        </p:xfrm>
        <a:graphic>
          <a:graphicData uri="http://schemas.openxmlformats.org/presentationml/2006/ole">
            <p:oleObj spid="_x0000_s17410" name="Equation" r:id="rId3" imgW="304560" imgH="203040" progId="Equation.DSMT4">
              <p:embed/>
            </p:oleObj>
          </a:graphicData>
        </a:graphic>
      </p:graphicFrame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4953000" y="28956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整数主実行可能解</a:t>
            </a:r>
          </a:p>
        </p:txBody>
      </p:sp>
      <p:sp>
        <p:nvSpPr>
          <p:cNvPr id="17420" name="AutoShape 9"/>
          <p:cNvSpPr>
            <a:spLocks noChangeArrowheads="1"/>
          </p:cNvSpPr>
          <p:nvPr/>
        </p:nvSpPr>
        <p:spPr bwMode="auto">
          <a:xfrm>
            <a:off x="1066800" y="3429000"/>
            <a:ext cx="1828800" cy="228600"/>
          </a:xfrm>
          <a:prstGeom prst="leftRightArrow">
            <a:avLst>
              <a:gd name="adj1" fmla="val 50000"/>
              <a:gd name="adj2" fmla="val 16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500063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533400" y="36576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少数双対可能解</a:t>
            </a:r>
          </a:p>
        </p:txBody>
      </p:sp>
      <p:graphicFrame>
        <p:nvGraphicFramePr>
          <p:cNvPr id="17411" name="Object 13"/>
          <p:cNvGraphicFramePr>
            <a:graphicFrameLocks noChangeAspect="1"/>
          </p:cNvGraphicFramePr>
          <p:nvPr/>
        </p:nvGraphicFramePr>
        <p:xfrm>
          <a:off x="3810000" y="1524000"/>
          <a:ext cx="1101725" cy="477838"/>
        </p:xfrm>
        <a:graphic>
          <a:graphicData uri="http://schemas.openxmlformats.org/presentationml/2006/ole">
            <p:oleObj spid="_x0000_s17411" name="Equation" r:id="rId4" imgW="380880" imgH="164880" progId="Equation.DSMT4">
              <p:embed/>
            </p:oleObj>
          </a:graphicData>
        </a:graphic>
      </p:graphicFrame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3048000" y="2133600"/>
            <a:ext cx="0" cy="1600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3886200" y="1066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整数最適値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3124200" y="3352800"/>
            <a:ext cx="5029200" cy="304800"/>
          </a:xfrm>
          <a:prstGeom prst="leftRightArrow">
            <a:avLst>
              <a:gd name="adj1" fmla="val 40620"/>
              <a:gd name="adj2" fmla="val 13436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3962400" y="3810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少数主実行可能解</a:t>
            </a:r>
          </a:p>
        </p:txBody>
      </p:sp>
      <p:graphicFrame>
        <p:nvGraphicFramePr>
          <p:cNvPr id="17412" name="Object 18"/>
          <p:cNvGraphicFramePr>
            <a:graphicFrameLocks noChangeAspect="1"/>
          </p:cNvGraphicFramePr>
          <p:nvPr/>
        </p:nvGraphicFramePr>
        <p:xfrm>
          <a:off x="2438400" y="1447800"/>
          <a:ext cx="1138238" cy="660400"/>
        </p:xfrm>
        <a:graphic>
          <a:graphicData uri="http://schemas.openxmlformats.org/presentationml/2006/ole">
            <p:oleObj spid="_x0000_s17412" name="Equation" r:id="rId5" imgW="393480" imgH="228600" progId="Equation.DSMT4">
              <p:embed/>
            </p:oleObj>
          </a:graphicData>
        </a:graphic>
      </p:graphicFrame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990600" y="1828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2932D-EC78-42DB-BBA3-2EAF0A9B7B0D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線形計画法の双対の概念を応用した近似アルゴリズムがある。プライマルデュアル法（主双対法）という。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１４．１　ＬＰ双対性入門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371600" y="3200400"/>
          <a:ext cx="1143000" cy="619125"/>
        </p:xfrm>
        <a:graphic>
          <a:graphicData uri="http://schemas.openxmlformats.org/presentationml/2006/ole">
            <p:oleObj spid="_x0000_s1026" name="Equation" r:id="rId3" imgW="304560" imgH="164880" progId="Equation.DSMT4">
              <p:embed/>
            </p:oleObj>
          </a:graphicData>
        </a:graphic>
      </p:graphicFrame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2743200" y="3298825"/>
          <a:ext cx="4146550" cy="587375"/>
        </p:xfrm>
        <a:graphic>
          <a:graphicData uri="http://schemas.openxmlformats.org/presentationml/2006/ole">
            <p:oleObj spid="_x0000_s1027" name="Equation" r:id="rId4" imgW="1434960" imgH="203040" progId="Equation.DSMT4">
              <p:embed/>
            </p:oleObj>
          </a:graphicData>
        </a:graphic>
      </p:graphicFrame>
      <p:sp>
        <p:nvSpPr>
          <p:cNvPr id="1034" name="Text Box 19"/>
          <p:cNvSpPr txBox="1">
            <a:spLocks noChangeArrowheads="1"/>
          </p:cNvSpPr>
          <p:nvPr/>
        </p:nvSpPr>
        <p:spPr bwMode="auto">
          <a:xfrm>
            <a:off x="533400" y="1828800"/>
            <a:ext cx="545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まず、次のような線形計画問題を考える。</a:t>
            </a:r>
          </a:p>
        </p:txBody>
      </p:sp>
      <p:sp>
        <p:nvSpPr>
          <p:cNvPr id="1035" name="AutoShape 20"/>
          <p:cNvSpPr>
            <a:spLocks noChangeArrowheads="1"/>
          </p:cNvSpPr>
          <p:nvPr/>
        </p:nvSpPr>
        <p:spPr bwMode="auto">
          <a:xfrm>
            <a:off x="457200" y="2590800"/>
            <a:ext cx="73914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Text Box 21"/>
          <p:cNvSpPr txBox="1">
            <a:spLocks noChangeArrowheads="1"/>
          </p:cNvSpPr>
          <p:nvPr/>
        </p:nvSpPr>
        <p:spPr bwMode="auto">
          <a:xfrm>
            <a:off x="990600" y="2743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sp>
        <p:nvSpPr>
          <p:cNvPr id="1037" name="Text Box 22"/>
          <p:cNvSpPr txBox="1">
            <a:spLocks noChangeArrowheads="1"/>
          </p:cNvSpPr>
          <p:nvPr/>
        </p:nvSpPr>
        <p:spPr bwMode="auto">
          <a:xfrm>
            <a:off x="1219200" y="2362200"/>
            <a:ext cx="22304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問題Ａ（主問題）</a:t>
            </a:r>
          </a:p>
        </p:txBody>
      </p:sp>
      <p:sp>
        <p:nvSpPr>
          <p:cNvPr id="1038" name="Text Box 23"/>
          <p:cNvSpPr txBox="1">
            <a:spLocks noChangeArrowheads="1"/>
          </p:cNvSpPr>
          <p:nvPr/>
        </p:nvSpPr>
        <p:spPr bwMode="auto">
          <a:xfrm>
            <a:off x="990600" y="4114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1028" name="Object 24"/>
          <p:cNvGraphicFramePr>
            <a:graphicFrameLocks noChangeAspect="1"/>
          </p:cNvGraphicFramePr>
          <p:nvPr/>
        </p:nvGraphicFramePr>
        <p:xfrm>
          <a:off x="2057400" y="4343400"/>
          <a:ext cx="5283200" cy="771525"/>
        </p:xfrm>
        <a:graphic>
          <a:graphicData uri="http://schemas.openxmlformats.org/presentationml/2006/ole">
            <p:oleObj spid="_x0000_s1028" name="Equation" r:id="rId5" imgW="1828800" imgH="266400" progId="Equation.DSMT4">
              <p:embed/>
            </p:oleObj>
          </a:graphicData>
        </a:graphic>
      </p:graphicFrame>
      <p:graphicFrame>
        <p:nvGraphicFramePr>
          <p:cNvPr id="1029" name="Object 25"/>
          <p:cNvGraphicFramePr>
            <a:graphicFrameLocks noChangeAspect="1"/>
          </p:cNvGraphicFramePr>
          <p:nvPr/>
        </p:nvGraphicFramePr>
        <p:xfrm>
          <a:off x="1828800" y="4876800"/>
          <a:ext cx="5283200" cy="771525"/>
        </p:xfrm>
        <a:graphic>
          <a:graphicData uri="http://schemas.openxmlformats.org/presentationml/2006/ole">
            <p:oleObj spid="_x0000_s1029" name="Equation" r:id="rId6" imgW="1828800" imgH="266400" progId="Equation.DSMT4">
              <p:embed/>
            </p:oleObj>
          </a:graphicData>
        </a:graphic>
      </p:graphicFrame>
      <p:graphicFrame>
        <p:nvGraphicFramePr>
          <p:cNvPr id="1030" name="Object 26"/>
          <p:cNvGraphicFramePr>
            <a:graphicFrameLocks noChangeAspect="1"/>
          </p:cNvGraphicFramePr>
          <p:nvPr/>
        </p:nvGraphicFramePr>
        <p:xfrm>
          <a:off x="2667000" y="5791200"/>
          <a:ext cx="2420938" cy="550863"/>
        </p:xfrm>
        <a:graphic>
          <a:graphicData uri="http://schemas.openxmlformats.org/presentationml/2006/ole">
            <p:oleObj spid="_x0000_s1030" name="Equation" r:id="rId7" imgW="8380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DEEF4-937A-4DE9-9273-FAE97F5EACA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１４．４　集合カバーへのプライマルデュアル法の適用</a:t>
            </a:r>
          </a:p>
        </p:txBody>
      </p:sp>
      <p:sp>
        <p:nvSpPr>
          <p:cNvPr id="18445" name="Text Box 41"/>
          <p:cNvSpPr txBox="1">
            <a:spLocks noChangeArrowheads="1"/>
          </p:cNvSpPr>
          <p:nvPr/>
        </p:nvSpPr>
        <p:spPr bwMode="auto">
          <a:xfrm>
            <a:off x="685800" y="16764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（１）主相補条件：</a:t>
            </a:r>
          </a:p>
        </p:txBody>
      </p:sp>
      <p:sp>
        <p:nvSpPr>
          <p:cNvPr id="18446" name="Text Box 42"/>
          <p:cNvSpPr txBox="1">
            <a:spLocks noChangeArrowheads="1"/>
          </p:cNvSpPr>
          <p:nvPr/>
        </p:nvSpPr>
        <p:spPr bwMode="auto">
          <a:xfrm>
            <a:off x="2895600" y="1676400"/>
            <a:ext cx="338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全ての　　　　　に対して、</a:t>
            </a:r>
          </a:p>
        </p:txBody>
      </p:sp>
      <p:graphicFrame>
        <p:nvGraphicFramePr>
          <p:cNvPr id="18434" name="Object 43"/>
          <p:cNvGraphicFramePr>
            <a:graphicFrameLocks noChangeAspect="1"/>
          </p:cNvGraphicFramePr>
          <p:nvPr/>
        </p:nvGraphicFramePr>
        <p:xfrm>
          <a:off x="3775075" y="1752600"/>
          <a:ext cx="998538" cy="377825"/>
        </p:xfrm>
        <a:graphic>
          <a:graphicData uri="http://schemas.openxmlformats.org/presentationml/2006/ole">
            <p:oleObj spid="_x0000_s18434" name="Equation" r:id="rId3" imgW="469800" imgH="177480" progId="Equation.DSMT4">
              <p:embed/>
            </p:oleObj>
          </a:graphicData>
        </a:graphic>
      </p:graphicFrame>
      <p:graphicFrame>
        <p:nvGraphicFramePr>
          <p:cNvPr id="18435" name="Object 44"/>
          <p:cNvGraphicFramePr>
            <a:graphicFrameLocks noChangeAspect="1"/>
          </p:cNvGraphicFramePr>
          <p:nvPr/>
        </p:nvGraphicFramePr>
        <p:xfrm>
          <a:off x="1905000" y="2438400"/>
          <a:ext cx="3886200" cy="728663"/>
        </p:xfrm>
        <a:graphic>
          <a:graphicData uri="http://schemas.openxmlformats.org/presentationml/2006/ole">
            <p:oleObj spid="_x0000_s18435" name="Equation" r:id="rId4" imgW="1828800" imgH="342720" progId="Equation.DSMT4">
              <p:embed/>
            </p:oleObj>
          </a:graphicData>
        </a:graphic>
      </p:graphicFrame>
      <p:sp>
        <p:nvSpPr>
          <p:cNvPr id="18447" name="AutoShape 45"/>
          <p:cNvSpPr>
            <a:spLocks noChangeArrowheads="1"/>
          </p:cNvSpPr>
          <p:nvPr/>
        </p:nvSpPr>
        <p:spPr bwMode="auto">
          <a:xfrm>
            <a:off x="381000" y="1447800"/>
            <a:ext cx="6781800" cy="510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AutoShape 46"/>
          <p:cNvSpPr>
            <a:spLocks noChangeArrowheads="1"/>
          </p:cNvSpPr>
          <p:nvPr/>
        </p:nvSpPr>
        <p:spPr bwMode="auto">
          <a:xfrm>
            <a:off x="6705600" y="1295400"/>
            <a:ext cx="2438400" cy="1981200"/>
          </a:xfrm>
          <a:prstGeom prst="wedgeRoundRectCallout">
            <a:avLst>
              <a:gd name="adj1" fmla="val -82486"/>
              <a:gd name="adj2" fmla="val 1546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9" name="Text Box 47"/>
          <p:cNvSpPr txBox="1">
            <a:spLocks noChangeArrowheads="1"/>
          </p:cNvSpPr>
          <p:nvPr/>
        </p:nvSpPr>
        <p:spPr bwMode="auto">
          <a:xfrm>
            <a:off x="6705600" y="16002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主相補条件は、</a:t>
            </a:r>
          </a:p>
          <a:p>
            <a:r>
              <a:rPr lang="ja-JP" altLang="en-US"/>
              <a:t>厳密解の条件。</a:t>
            </a:r>
          </a:p>
        </p:txBody>
      </p:sp>
      <p:sp>
        <p:nvSpPr>
          <p:cNvPr id="18450" name="Text Box 48"/>
          <p:cNvSpPr txBox="1">
            <a:spLocks noChangeArrowheads="1"/>
          </p:cNvSpPr>
          <p:nvPr/>
        </p:nvSpPr>
        <p:spPr bwMode="auto">
          <a:xfrm>
            <a:off x="685800" y="342900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（２）双対相補条件：</a:t>
            </a:r>
          </a:p>
        </p:txBody>
      </p:sp>
      <p:sp>
        <p:nvSpPr>
          <p:cNvPr id="18451" name="Text Box 49"/>
          <p:cNvSpPr txBox="1">
            <a:spLocks noChangeArrowheads="1"/>
          </p:cNvSpPr>
          <p:nvPr/>
        </p:nvSpPr>
        <p:spPr bwMode="auto">
          <a:xfrm>
            <a:off x="838200" y="38100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に対して、要素　　　　　頻度の最大値を　　　　とする。このとき、</a:t>
            </a:r>
          </a:p>
        </p:txBody>
      </p:sp>
      <p:graphicFrame>
        <p:nvGraphicFramePr>
          <p:cNvPr id="18436" name="Object 50"/>
          <p:cNvGraphicFramePr>
            <a:graphicFrameLocks noChangeAspect="1"/>
          </p:cNvGraphicFramePr>
          <p:nvPr/>
        </p:nvGraphicFramePr>
        <p:xfrm>
          <a:off x="3733800" y="3886200"/>
          <a:ext cx="836613" cy="377825"/>
        </p:xfrm>
        <a:graphic>
          <a:graphicData uri="http://schemas.openxmlformats.org/presentationml/2006/ole">
            <p:oleObj spid="_x0000_s18436" name="Equation" r:id="rId5" imgW="393480" imgH="177480" progId="Equation.DSMT4">
              <p:embed/>
            </p:oleObj>
          </a:graphicData>
        </a:graphic>
      </p:graphicFrame>
      <p:graphicFrame>
        <p:nvGraphicFramePr>
          <p:cNvPr id="18437" name="Object 51"/>
          <p:cNvGraphicFramePr>
            <a:graphicFrameLocks noChangeAspect="1"/>
          </p:cNvGraphicFramePr>
          <p:nvPr/>
        </p:nvGraphicFramePr>
        <p:xfrm>
          <a:off x="1196975" y="5181600"/>
          <a:ext cx="3778250" cy="728663"/>
        </p:xfrm>
        <a:graphic>
          <a:graphicData uri="http://schemas.openxmlformats.org/presentationml/2006/ole">
            <p:oleObj spid="_x0000_s18437" name="Equation" r:id="rId6" imgW="1777680" imgH="342720" progId="Equation.DSMT4">
              <p:embed/>
            </p:oleObj>
          </a:graphicData>
        </a:graphic>
      </p:graphicFrame>
      <p:graphicFrame>
        <p:nvGraphicFramePr>
          <p:cNvPr id="18438" name="Object 52"/>
          <p:cNvGraphicFramePr>
            <a:graphicFrameLocks noChangeAspect="1"/>
          </p:cNvGraphicFramePr>
          <p:nvPr/>
        </p:nvGraphicFramePr>
        <p:xfrm>
          <a:off x="6858000" y="2438400"/>
          <a:ext cx="1828800" cy="595313"/>
        </p:xfrm>
        <a:graphic>
          <a:graphicData uri="http://schemas.openxmlformats.org/presentationml/2006/ole">
            <p:oleObj spid="_x0000_s18438" name="Equation" r:id="rId7" imgW="545760" imgH="177480" progId="Equation.DSMT4">
              <p:embed/>
            </p:oleObj>
          </a:graphicData>
        </a:graphic>
      </p:graphicFrame>
      <p:sp>
        <p:nvSpPr>
          <p:cNvPr id="18452" name="AutoShape 53"/>
          <p:cNvSpPr>
            <a:spLocks noChangeArrowheads="1"/>
          </p:cNvSpPr>
          <p:nvPr/>
        </p:nvSpPr>
        <p:spPr bwMode="auto">
          <a:xfrm>
            <a:off x="6705600" y="4038600"/>
            <a:ext cx="2438400" cy="1981200"/>
          </a:xfrm>
          <a:prstGeom prst="wedgeRoundRectCallout">
            <a:avLst>
              <a:gd name="adj1" fmla="val -105079"/>
              <a:gd name="adj2" fmla="val 2684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53" name="Text Box 54"/>
          <p:cNvSpPr txBox="1">
            <a:spLocks noChangeArrowheads="1"/>
          </p:cNvSpPr>
          <p:nvPr/>
        </p:nvSpPr>
        <p:spPr bwMode="auto">
          <a:xfrm>
            <a:off x="6705600" y="4273550"/>
            <a:ext cx="2133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双対相補条件が、緩和されている。</a:t>
            </a:r>
          </a:p>
        </p:txBody>
      </p:sp>
      <p:graphicFrame>
        <p:nvGraphicFramePr>
          <p:cNvPr id="18439" name="Object 55"/>
          <p:cNvGraphicFramePr>
            <a:graphicFrameLocks noChangeAspect="1"/>
          </p:cNvGraphicFramePr>
          <p:nvPr/>
        </p:nvGraphicFramePr>
        <p:xfrm>
          <a:off x="6781800" y="5264150"/>
          <a:ext cx="1914525" cy="679450"/>
        </p:xfrm>
        <a:graphic>
          <a:graphicData uri="http://schemas.openxmlformats.org/presentationml/2006/ole">
            <p:oleObj spid="_x0000_s18439" name="Equation" r:id="rId8" imgW="571320" imgH="203040" progId="Equation.DSMT4">
              <p:embed/>
            </p:oleObj>
          </a:graphicData>
        </a:graphic>
      </p:graphicFrame>
      <p:graphicFrame>
        <p:nvGraphicFramePr>
          <p:cNvPr id="18440" name="Object 56"/>
          <p:cNvGraphicFramePr>
            <a:graphicFrameLocks noChangeAspect="1"/>
          </p:cNvGraphicFramePr>
          <p:nvPr/>
        </p:nvGraphicFramePr>
        <p:xfrm>
          <a:off x="838200" y="3886200"/>
          <a:ext cx="998538" cy="377825"/>
        </p:xfrm>
        <a:graphic>
          <a:graphicData uri="http://schemas.openxmlformats.org/presentationml/2006/ole">
            <p:oleObj spid="_x0000_s18440" name="Equation" r:id="rId9" imgW="469800" imgH="177480" progId="Equation.DSMT4">
              <p:embed/>
            </p:oleObj>
          </a:graphicData>
        </a:graphic>
      </p:graphicFrame>
      <p:graphicFrame>
        <p:nvGraphicFramePr>
          <p:cNvPr id="18441" name="Object 57"/>
          <p:cNvGraphicFramePr>
            <a:graphicFrameLocks noChangeAspect="1"/>
          </p:cNvGraphicFramePr>
          <p:nvPr/>
        </p:nvGraphicFramePr>
        <p:xfrm>
          <a:off x="990600" y="4191000"/>
          <a:ext cx="269875" cy="350838"/>
        </p:xfrm>
        <a:graphic>
          <a:graphicData uri="http://schemas.openxmlformats.org/presentationml/2006/ole">
            <p:oleObj spid="_x0000_s18441" name="Equation" r:id="rId10" imgW="126720" imgH="164880" progId="Equation.DSMT4">
              <p:embed/>
            </p:oleObj>
          </a:graphicData>
        </a:graphic>
      </p:graphicFrame>
      <p:sp>
        <p:nvSpPr>
          <p:cNvPr id="18454" name="Text Box 58"/>
          <p:cNvSpPr txBox="1">
            <a:spLocks noChangeArrowheads="1"/>
          </p:cNvSpPr>
          <p:nvPr/>
        </p:nvSpPr>
        <p:spPr bwMode="auto">
          <a:xfrm>
            <a:off x="990600" y="4572000"/>
            <a:ext cx="338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全ての　　　　　に対して、</a:t>
            </a:r>
          </a:p>
        </p:txBody>
      </p:sp>
      <p:graphicFrame>
        <p:nvGraphicFramePr>
          <p:cNvPr id="18442" name="Object 59"/>
          <p:cNvGraphicFramePr>
            <a:graphicFrameLocks noChangeAspect="1"/>
          </p:cNvGraphicFramePr>
          <p:nvPr/>
        </p:nvGraphicFramePr>
        <p:xfrm>
          <a:off x="2133600" y="4648200"/>
          <a:ext cx="836613" cy="377825"/>
        </p:xfrm>
        <a:graphic>
          <a:graphicData uri="http://schemas.openxmlformats.org/presentationml/2006/ole">
            <p:oleObj spid="_x0000_s18442" name="Equation" r:id="rId11" imgW="3934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FCE6F-09B7-464C-8B9E-785BEA89759F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相補条件の利用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</a:t>
            </a:r>
            <a:r>
              <a:rPr lang="en-US" altLang="ja-JP"/>
              <a:t>S</a:t>
            </a:r>
            <a:r>
              <a:rPr lang="ja-JP" altLang="en-US"/>
              <a:t>は、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1704975" y="1295400"/>
          <a:ext cx="1862138" cy="728663"/>
        </p:xfrm>
        <a:graphic>
          <a:graphicData uri="http://schemas.openxmlformats.org/presentationml/2006/ole">
            <p:oleObj spid="_x0000_s19458" name="Equation" r:id="rId3" imgW="876240" imgH="342720" progId="Equation.DSMT4">
              <p:embed/>
            </p:oleObj>
          </a:graphicData>
        </a:graphic>
      </p:graphicFrame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790575" y="2112963"/>
            <a:ext cx="431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を満たすとき、</a:t>
            </a:r>
            <a:r>
              <a:rPr lang="ja-JP" altLang="en-US">
                <a:solidFill>
                  <a:srgbClr val="FF0000"/>
                </a:solidFill>
              </a:rPr>
              <a:t>タイト</a:t>
            </a:r>
            <a:r>
              <a:rPr lang="ja-JP" altLang="en-US"/>
              <a:t>と呼ばれる。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62000" y="2590800"/>
            <a:ext cx="7327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主問題の変数は整数性を保ちながら更新する。</a:t>
            </a:r>
          </a:p>
          <a:p>
            <a:r>
              <a:rPr lang="ja-JP" altLang="en-US"/>
              <a:t>しかも、タイトな集合のみから集合を集合カバーに選ぶ。</a:t>
            </a: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762000" y="3886200"/>
            <a:ext cx="687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双対変数の値が非零要素のみ、　　　個までの集合でカバーされる。</a:t>
            </a:r>
          </a:p>
        </p:txBody>
      </p:sp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5105400" y="3810000"/>
          <a:ext cx="468313" cy="609600"/>
        </p:xfrm>
        <a:graphic>
          <a:graphicData uri="http://schemas.openxmlformats.org/presentationml/2006/ole">
            <p:oleObj spid="_x0000_s19459" name="Equation" r:id="rId4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698591-0135-4AB5-86B5-634DBEAA23FC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</a:p>
        </p:txBody>
      </p:sp>
      <p:sp>
        <p:nvSpPr>
          <p:cNvPr id="20491" name="AutoShape 3"/>
          <p:cNvSpPr>
            <a:spLocks noChangeArrowheads="1"/>
          </p:cNvSpPr>
          <p:nvPr/>
        </p:nvSpPr>
        <p:spPr bwMode="auto">
          <a:xfrm>
            <a:off x="838200" y="1143000"/>
            <a:ext cx="7696200" cy="510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492" name="Text Box 6"/>
          <p:cNvSpPr txBox="1">
            <a:spLocks noChangeArrowheads="1"/>
          </p:cNvSpPr>
          <p:nvPr/>
        </p:nvSpPr>
        <p:spPr bwMode="auto">
          <a:xfrm>
            <a:off x="2057400" y="838200"/>
            <a:ext cx="3268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集合カバー（近似率　　）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4648200" y="762000"/>
          <a:ext cx="409575" cy="533400"/>
        </p:xfrm>
        <a:graphic>
          <a:graphicData uri="http://schemas.openxmlformats.org/presentationml/2006/ole">
            <p:oleObj spid="_x0000_s20482" name="Equation" r:id="rId3" imgW="126720" imgH="164880" progId="Equation.DSMT4">
              <p:embed/>
            </p:oleObj>
          </a:graphicData>
        </a:graphic>
      </p:graphicFrame>
      <p:sp>
        <p:nvSpPr>
          <p:cNvPr id="20493" name="Text Box 8"/>
          <p:cNvSpPr txBox="1">
            <a:spLocks noChangeArrowheads="1"/>
          </p:cNvSpPr>
          <p:nvPr/>
        </p:nvSpPr>
        <p:spPr bwMode="auto">
          <a:xfrm>
            <a:off x="990600" y="1658938"/>
            <a:ext cx="181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１．（初期化）</a:t>
            </a:r>
          </a:p>
        </p:txBody>
      </p:sp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2794000" y="1600200"/>
          <a:ext cx="2616200" cy="515938"/>
        </p:xfrm>
        <a:graphic>
          <a:graphicData uri="http://schemas.openxmlformats.org/presentationml/2006/ole">
            <p:oleObj spid="_x0000_s20483" name="Equation" r:id="rId4" imgW="965160" imgH="190440" progId="Equation.DSMT4">
              <p:embed/>
            </p:oleObj>
          </a:graphicData>
        </a:graphic>
      </p:graphicFrame>
      <p:sp>
        <p:nvSpPr>
          <p:cNvPr id="20494" name="Text Box 10"/>
          <p:cNvSpPr txBox="1">
            <a:spLocks noChangeArrowheads="1"/>
          </p:cNvSpPr>
          <p:nvPr/>
        </p:nvSpPr>
        <p:spPr bwMode="auto">
          <a:xfrm>
            <a:off x="990600" y="2268538"/>
            <a:ext cx="708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２．すべての要素がカバーされるまで以下を繰り返す。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1676400" y="2819400"/>
            <a:ext cx="647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２．１：カバーされていない要素を１つ選び　　とし、</a:t>
            </a:r>
          </a:p>
          <a:p>
            <a:r>
              <a:rPr lang="ja-JP" altLang="en-US"/>
              <a:t>　を含むどれかの集合がタイトになるまで　　　の値を増加する；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1676400" y="40386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２．２：タイトな集合をすべてカバーに選んで、</a:t>
            </a:r>
          </a:p>
          <a:p>
            <a:r>
              <a:rPr lang="ja-JP" altLang="en-US"/>
              <a:t>　　　を更新する；</a:t>
            </a:r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1752600" y="48006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２．３：これらの集合に含まれている要素は、カバーされているとする。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143000" y="5562600"/>
            <a:ext cx="483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３．集合カバーとして　　を出力する。</a:t>
            </a:r>
          </a:p>
        </p:txBody>
      </p:sp>
      <p:graphicFrame>
        <p:nvGraphicFramePr>
          <p:cNvPr id="20484" name="Object 19"/>
          <p:cNvGraphicFramePr>
            <a:graphicFrameLocks noChangeAspect="1"/>
          </p:cNvGraphicFramePr>
          <p:nvPr/>
        </p:nvGraphicFramePr>
        <p:xfrm>
          <a:off x="1905000" y="4495800"/>
          <a:ext cx="377825" cy="344488"/>
        </p:xfrm>
        <a:graphic>
          <a:graphicData uri="http://schemas.openxmlformats.org/presentationml/2006/ole">
            <p:oleObj spid="_x0000_s2048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0485" name="Object 20"/>
          <p:cNvGraphicFramePr>
            <a:graphicFrameLocks noChangeAspect="1"/>
          </p:cNvGraphicFramePr>
          <p:nvPr/>
        </p:nvGraphicFramePr>
        <p:xfrm>
          <a:off x="3810000" y="5638800"/>
          <a:ext cx="377825" cy="344488"/>
        </p:xfrm>
        <a:graphic>
          <a:graphicData uri="http://schemas.openxmlformats.org/presentationml/2006/ole">
            <p:oleObj spid="_x0000_s2048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20486" name="Object 21"/>
          <p:cNvGraphicFramePr>
            <a:graphicFrameLocks noChangeAspect="1"/>
          </p:cNvGraphicFramePr>
          <p:nvPr/>
        </p:nvGraphicFramePr>
        <p:xfrm>
          <a:off x="7010400" y="2895600"/>
          <a:ext cx="307975" cy="344488"/>
        </p:xfrm>
        <a:graphic>
          <a:graphicData uri="http://schemas.openxmlformats.org/presentationml/2006/ole">
            <p:oleObj spid="_x0000_s20486" name="Equation" r:id="rId7" imgW="114120" imgH="126720" progId="Equation.DSMT4">
              <p:embed/>
            </p:oleObj>
          </a:graphicData>
        </a:graphic>
      </p:graphicFrame>
      <p:graphicFrame>
        <p:nvGraphicFramePr>
          <p:cNvPr id="20487" name="Object 22"/>
          <p:cNvGraphicFramePr>
            <a:graphicFrameLocks noChangeAspect="1"/>
          </p:cNvGraphicFramePr>
          <p:nvPr/>
        </p:nvGraphicFramePr>
        <p:xfrm>
          <a:off x="1600200" y="3276600"/>
          <a:ext cx="307975" cy="344488"/>
        </p:xfrm>
        <a:graphic>
          <a:graphicData uri="http://schemas.openxmlformats.org/presentationml/2006/ole">
            <p:oleObj spid="_x0000_s20487" name="Equation" r:id="rId8" imgW="114120" imgH="126720" progId="Equation.DSMT4">
              <p:embed/>
            </p:oleObj>
          </a:graphicData>
        </a:graphic>
      </p:graphicFrame>
      <p:graphicFrame>
        <p:nvGraphicFramePr>
          <p:cNvPr id="20488" name="Object 23"/>
          <p:cNvGraphicFramePr>
            <a:graphicFrameLocks noChangeAspect="1"/>
          </p:cNvGraphicFramePr>
          <p:nvPr/>
        </p:nvGraphicFramePr>
        <p:xfrm>
          <a:off x="7035800" y="3225800"/>
          <a:ext cx="411163" cy="447675"/>
        </p:xfrm>
        <a:graphic>
          <a:graphicData uri="http://schemas.openxmlformats.org/presentationml/2006/ole">
            <p:oleObj spid="_x0000_s20488" name="Equation" r:id="rId9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F83B5-E159-48CC-99C7-F2A12A7E8B31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アルゴリズムの動作例１</a:t>
            </a:r>
          </a:p>
        </p:txBody>
      </p:sp>
      <p:sp>
        <p:nvSpPr>
          <p:cNvPr id="21527" name="AutoShape 7"/>
          <p:cNvSpPr>
            <a:spLocks noChangeArrowheads="1"/>
          </p:cNvSpPr>
          <p:nvPr/>
        </p:nvSpPr>
        <p:spPr bwMode="auto">
          <a:xfrm>
            <a:off x="304800" y="762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8" name="Oval 8"/>
          <p:cNvSpPr>
            <a:spLocks noChangeArrowheads="1"/>
          </p:cNvSpPr>
          <p:nvPr/>
        </p:nvSpPr>
        <p:spPr bwMode="auto">
          <a:xfrm>
            <a:off x="14478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9" name="Oval 9"/>
          <p:cNvSpPr>
            <a:spLocks noChangeArrowheads="1"/>
          </p:cNvSpPr>
          <p:nvPr/>
        </p:nvSpPr>
        <p:spPr bwMode="auto">
          <a:xfrm>
            <a:off x="30480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0" name="Oval 10"/>
          <p:cNvSpPr>
            <a:spLocks noChangeArrowheads="1"/>
          </p:cNvSpPr>
          <p:nvPr/>
        </p:nvSpPr>
        <p:spPr bwMode="auto">
          <a:xfrm>
            <a:off x="46482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1" name="Oval 11"/>
          <p:cNvSpPr>
            <a:spLocks noChangeArrowheads="1"/>
          </p:cNvSpPr>
          <p:nvPr/>
        </p:nvSpPr>
        <p:spPr bwMode="auto">
          <a:xfrm>
            <a:off x="1447800" y="2514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2" name="Oval 12"/>
          <p:cNvSpPr>
            <a:spLocks noChangeArrowheads="1"/>
          </p:cNvSpPr>
          <p:nvPr/>
        </p:nvSpPr>
        <p:spPr bwMode="auto">
          <a:xfrm>
            <a:off x="3124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3" name="Oval 13"/>
          <p:cNvSpPr>
            <a:spLocks noChangeArrowheads="1"/>
          </p:cNvSpPr>
          <p:nvPr/>
        </p:nvSpPr>
        <p:spPr bwMode="auto">
          <a:xfrm>
            <a:off x="4648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4" name="Text Box 14"/>
          <p:cNvSpPr txBox="1">
            <a:spLocks noChangeArrowheads="1"/>
          </p:cNvSpPr>
          <p:nvPr/>
        </p:nvSpPr>
        <p:spPr bwMode="auto">
          <a:xfrm>
            <a:off x="457200" y="533400"/>
            <a:ext cx="42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Ｕ</a:t>
            </a:r>
          </a:p>
        </p:txBody>
      </p:sp>
      <p:sp>
        <p:nvSpPr>
          <p:cNvPr id="21535" name="Text Box 15"/>
          <p:cNvSpPr txBox="1">
            <a:spLocks noChangeArrowheads="1"/>
          </p:cNvSpPr>
          <p:nvPr/>
        </p:nvSpPr>
        <p:spPr bwMode="auto">
          <a:xfrm>
            <a:off x="10668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1536" name="Text Box 16"/>
          <p:cNvSpPr txBox="1">
            <a:spLocks noChangeArrowheads="1"/>
          </p:cNvSpPr>
          <p:nvPr/>
        </p:nvSpPr>
        <p:spPr bwMode="auto">
          <a:xfrm>
            <a:off x="3505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1537" name="Text Box 17"/>
          <p:cNvSpPr txBox="1">
            <a:spLocks noChangeArrowheads="1"/>
          </p:cNvSpPr>
          <p:nvPr/>
        </p:nvSpPr>
        <p:spPr bwMode="auto">
          <a:xfrm>
            <a:off x="5029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1538" name="Text Box 18"/>
          <p:cNvSpPr txBox="1">
            <a:spLocks noChangeArrowheads="1"/>
          </p:cNvSpPr>
          <p:nvPr/>
        </p:nvSpPr>
        <p:spPr bwMode="auto">
          <a:xfrm>
            <a:off x="18288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1539" name="Text Box 19"/>
          <p:cNvSpPr txBox="1">
            <a:spLocks noChangeArrowheads="1"/>
          </p:cNvSpPr>
          <p:nvPr/>
        </p:nvSpPr>
        <p:spPr bwMode="auto">
          <a:xfrm>
            <a:off x="3505200" y="236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21540" name="Text Box 20"/>
          <p:cNvSpPr txBox="1">
            <a:spLocks noChangeArrowheads="1"/>
          </p:cNvSpPr>
          <p:nvPr/>
        </p:nvSpPr>
        <p:spPr bwMode="auto">
          <a:xfrm>
            <a:off x="50292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1541" name="AutoShape 21"/>
          <p:cNvSpPr>
            <a:spLocks noChangeArrowheads="1"/>
          </p:cNvSpPr>
          <p:nvPr/>
        </p:nvSpPr>
        <p:spPr bwMode="auto">
          <a:xfrm>
            <a:off x="1066800" y="12954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2" name="AutoShape 22"/>
          <p:cNvSpPr>
            <a:spLocks noChangeArrowheads="1"/>
          </p:cNvSpPr>
          <p:nvPr/>
        </p:nvSpPr>
        <p:spPr bwMode="auto">
          <a:xfrm>
            <a:off x="990600" y="9144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3" name="Oval 23"/>
          <p:cNvSpPr>
            <a:spLocks noChangeArrowheads="1"/>
          </p:cNvSpPr>
          <p:nvPr/>
        </p:nvSpPr>
        <p:spPr bwMode="auto">
          <a:xfrm>
            <a:off x="4495800" y="1219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4" name="AutoShape 24"/>
          <p:cNvSpPr>
            <a:spLocks noChangeArrowheads="1"/>
          </p:cNvSpPr>
          <p:nvPr/>
        </p:nvSpPr>
        <p:spPr bwMode="auto">
          <a:xfrm>
            <a:off x="914400" y="10668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5" name="Oval 25"/>
          <p:cNvSpPr>
            <a:spLocks noChangeArrowheads="1"/>
          </p:cNvSpPr>
          <p:nvPr/>
        </p:nvSpPr>
        <p:spPr bwMode="auto">
          <a:xfrm>
            <a:off x="2590800" y="21336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26"/>
          <p:cNvGraphicFramePr>
            <a:graphicFrameLocks noChangeAspect="1"/>
          </p:cNvGraphicFramePr>
          <p:nvPr/>
        </p:nvGraphicFramePr>
        <p:xfrm>
          <a:off x="1828800" y="838200"/>
          <a:ext cx="387350" cy="476250"/>
        </p:xfrm>
        <a:graphic>
          <a:graphicData uri="http://schemas.openxmlformats.org/presentationml/2006/ole">
            <p:oleObj spid="_x0000_s21506" name="Equation" r:id="rId3" imgW="164880" imgH="203040" progId="Equation.DSMT4">
              <p:embed/>
            </p:oleObj>
          </a:graphicData>
        </a:graphic>
      </p:graphicFrame>
      <p:graphicFrame>
        <p:nvGraphicFramePr>
          <p:cNvPr id="21507" name="Object 27"/>
          <p:cNvGraphicFramePr>
            <a:graphicFrameLocks noChangeAspect="1"/>
          </p:cNvGraphicFramePr>
          <p:nvPr/>
        </p:nvGraphicFramePr>
        <p:xfrm>
          <a:off x="533400" y="1295400"/>
          <a:ext cx="417513" cy="476250"/>
        </p:xfrm>
        <a:graphic>
          <a:graphicData uri="http://schemas.openxmlformats.org/presentationml/2006/ole">
            <p:oleObj spid="_x0000_s21507" name="Equation" r:id="rId4" imgW="177480" imgH="203040" progId="Equation.DSMT4">
              <p:embed/>
            </p:oleObj>
          </a:graphicData>
        </a:graphic>
      </p:graphicFrame>
      <p:graphicFrame>
        <p:nvGraphicFramePr>
          <p:cNvPr id="21508" name="Object 28"/>
          <p:cNvGraphicFramePr>
            <a:graphicFrameLocks noChangeAspect="1"/>
          </p:cNvGraphicFramePr>
          <p:nvPr/>
        </p:nvGraphicFramePr>
        <p:xfrm>
          <a:off x="5562600" y="1600200"/>
          <a:ext cx="417513" cy="476250"/>
        </p:xfrm>
        <a:graphic>
          <a:graphicData uri="http://schemas.openxmlformats.org/presentationml/2006/ole">
            <p:oleObj spid="_x0000_s21508" name="Equation" r:id="rId5" imgW="177480" imgH="203040" progId="Equation.DSMT4">
              <p:embed/>
            </p:oleObj>
          </a:graphicData>
        </a:graphic>
      </p:graphicFrame>
      <p:graphicFrame>
        <p:nvGraphicFramePr>
          <p:cNvPr id="21509" name="Object 29"/>
          <p:cNvGraphicFramePr>
            <a:graphicFrameLocks noChangeAspect="1"/>
          </p:cNvGraphicFramePr>
          <p:nvPr/>
        </p:nvGraphicFramePr>
        <p:xfrm>
          <a:off x="5410200" y="2743200"/>
          <a:ext cx="417513" cy="476250"/>
        </p:xfrm>
        <a:graphic>
          <a:graphicData uri="http://schemas.openxmlformats.org/presentationml/2006/ole">
            <p:oleObj spid="_x0000_s21509" name="Equation" r:id="rId6" imgW="177480" imgH="203040" progId="Equation.DSMT4">
              <p:embed/>
            </p:oleObj>
          </a:graphicData>
        </a:graphic>
      </p:graphicFrame>
      <p:graphicFrame>
        <p:nvGraphicFramePr>
          <p:cNvPr id="21510" name="Object 30"/>
          <p:cNvGraphicFramePr>
            <a:graphicFrameLocks noChangeAspect="1"/>
          </p:cNvGraphicFramePr>
          <p:nvPr/>
        </p:nvGraphicFramePr>
        <p:xfrm>
          <a:off x="5791200" y="914400"/>
          <a:ext cx="417513" cy="476250"/>
        </p:xfrm>
        <a:graphic>
          <a:graphicData uri="http://schemas.openxmlformats.org/presentationml/2006/ole">
            <p:oleObj spid="_x0000_s21510" name="Equation" r:id="rId7" imgW="177480" imgH="203040" progId="Equation.DSMT4">
              <p:embed/>
            </p:oleObj>
          </a:graphicData>
        </a:graphic>
      </p:graphicFrame>
      <p:sp>
        <p:nvSpPr>
          <p:cNvPr id="21546" name="Text Box 36"/>
          <p:cNvSpPr txBox="1">
            <a:spLocks noChangeArrowheads="1"/>
          </p:cNvSpPr>
          <p:nvPr/>
        </p:nvSpPr>
        <p:spPr bwMode="auto">
          <a:xfrm>
            <a:off x="5334000" y="68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1547" name="Text Box 37"/>
          <p:cNvSpPr txBox="1">
            <a:spLocks noChangeArrowheads="1"/>
          </p:cNvSpPr>
          <p:nvPr/>
        </p:nvSpPr>
        <p:spPr bwMode="auto">
          <a:xfrm>
            <a:off x="56388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1548" name="Text Box 38"/>
          <p:cNvSpPr txBox="1">
            <a:spLocks noChangeArrowheads="1"/>
          </p:cNvSpPr>
          <p:nvPr/>
        </p:nvSpPr>
        <p:spPr bwMode="auto">
          <a:xfrm>
            <a:off x="5791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21549" name="Text Box 39"/>
          <p:cNvSpPr txBox="1">
            <a:spLocks noChangeArrowheads="1"/>
          </p:cNvSpPr>
          <p:nvPr/>
        </p:nvSpPr>
        <p:spPr bwMode="auto">
          <a:xfrm>
            <a:off x="2209800" y="83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1550" name="Text Box 40"/>
          <p:cNvSpPr txBox="1">
            <a:spLocks noChangeArrowheads="1"/>
          </p:cNvSpPr>
          <p:nvPr/>
        </p:nvSpPr>
        <p:spPr bwMode="auto">
          <a:xfrm>
            <a:off x="6096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1511" name="Object 41"/>
          <p:cNvGraphicFramePr>
            <a:graphicFrameLocks noChangeAspect="1"/>
          </p:cNvGraphicFramePr>
          <p:nvPr/>
        </p:nvGraphicFramePr>
        <p:xfrm>
          <a:off x="6629400" y="1447800"/>
          <a:ext cx="2273300" cy="442913"/>
        </p:xfrm>
        <a:graphic>
          <a:graphicData uri="http://schemas.openxmlformats.org/presentationml/2006/ole">
            <p:oleObj spid="_x0000_s21511" name="Equation" r:id="rId8" imgW="1041120" imgH="203040" progId="Equation.DSMT4">
              <p:embed/>
            </p:oleObj>
          </a:graphicData>
        </a:graphic>
      </p:graphicFrame>
      <p:graphicFrame>
        <p:nvGraphicFramePr>
          <p:cNvPr id="21512" name="Object 42"/>
          <p:cNvGraphicFramePr>
            <a:graphicFrameLocks noChangeAspect="1"/>
          </p:cNvGraphicFramePr>
          <p:nvPr/>
        </p:nvGraphicFramePr>
        <p:xfrm>
          <a:off x="6592888" y="1981200"/>
          <a:ext cx="2551112" cy="442913"/>
        </p:xfrm>
        <a:graphic>
          <a:graphicData uri="http://schemas.openxmlformats.org/presentationml/2006/ole">
            <p:oleObj spid="_x0000_s21512" name="Equation" r:id="rId9" imgW="1168200" imgH="203040" progId="Equation.DSMT4">
              <p:embed/>
            </p:oleObj>
          </a:graphicData>
        </a:graphic>
      </p:graphicFrame>
      <p:graphicFrame>
        <p:nvGraphicFramePr>
          <p:cNvPr id="21513" name="Object 43"/>
          <p:cNvGraphicFramePr>
            <a:graphicFrameLocks noChangeAspect="1"/>
          </p:cNvGraphicFramePr>
          <p:nvPr/>
        </p:nvGraphicFramePr>
        <p:xfrm>
          <a:off x="4495800" y="0"/>
          <a:ext cx="3078163" cy="442913"/>
        </p:xfrm>
        <a:graphic>
          <a:graphicData uri="http://schemas.openxmlformats.org/presentationml/2006/ole">
            <p:oleObj spid="_x0000_s21513" name="Equation" r:id="rId10" imgW="1409400" imgH="203040" progId="Equation.DSMT4">
              <p:embed/>
            </p:oleObj>
          </a:graphicData>
        </a:graphic>
      </p:graphicFrame>
      <p:graphicFrame>
        <p:nvGraphicFramePr>
          <p:cNvPr id="21514" name="Object 44"/>
          <p:cNvGraphicFramePr>
            <a:graphicFrameLocks noChangeAspect="1"/>
          </p:cNvGraphicFramePr>
          <p:nvPr/>
        </p:nvGraphicFramePr>
        <p:xfrm>
          <a:off x="4495800" y="304800"/>
          <a:ext cx="3133725" cy="442913"/>
        </p:xfrm>
        <a:graphic>
          <a:graphicData uri="http://schemas.openxmlformats.org/presentationml/2006/ole">
            <p:oleObj spid="_x0000_s21514" name="Equation" r:id="rId11" imgW="1434960" imgH="203040" progId="Equation.DSMT4">
              <p:embed/>
            </p:oleObj>
          </a:graphicData>
        </a:graphic>
      </p:graphicFrame>
      <p:sp>
        <p:nvSpPr>
          <p:cNvPr id="21551" name="AutoShape 45"/>
          <p:cNvSpPr>
            <a:spLocks noChangeArrowheads="1"/>
          </p:cNvSpPr>
          <p:nvPr/>
        </p:nvSpPr>
        <p:spPr bwMode="auto">
          <a:xfrm>
            <a:off x="3048000" y="33528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1515" name="Object 46"/>
          <p:cNvGraphicFramePr>
            <a:graphicFrameLocks noChangeAspect="1"/>
          </p:cNvGraphicFramePr>
          <p:nvPr/>
        </p:nvGraphicFramePr>
        <p:xfrm>
          <a:off x="3657600" y="3429000"/>
          <a:ext cx="304800" cy="360363"/>
        </p:xfrm>
        <a:graphic>
          <a:graphicData uri="http://schemas.openxmlformats.org/presentationml/2006/ole">
            <p:oleObj spid="_x0000_s21515" name="Equation" r:id="rId12" imgW="139680" imgH="164880" progId="Equation.DSMT4">
              <p:embed/>
            </p:oleObj>
          </a:graphicData>
        </a:graphic>
      </p:graphicFrame>
      <p:sp>
        <p:nvSpPr>
          <p:cNvPr id="21552" name="Text Box 47"/>
          <p:cNvSpPr txBox="1">
            <a:spLocks noChangeArrowheads="1"/>
          </p:cNvSpPr>
          <p:nvPr/>
        </p:nvSpPr>
        <p:spPr bwMode="auto">
          <a:xfrm>
            <a:off x="4022725" y="3352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1516" name="Object 48"/>
          <p:cNvGraphicFramePr>
            <a:graphicFrameLocks noChangeAspect="1"/>
          </p:cNvGraphicFramePr>
          <p:nvPr/>
        </p:nvGraphicFramePr>
        <p:xfrm>
          <a:off x="6629400" y="4876800"/>
          <a:ext cx="2093913" cy="363538"/>
        </p:xfrm>
        <a:graphic>
          <a:graphicData uri="http://schemas.openxmlformats.org/presentationml/2006/ole">
            <p:oleObj spid="_x0000_s21516" name="Equation" r:id="rId13" imgW="1168200" imgH="203040" progId="Equation.DSMT4">
              <p:embed/>
            </p:oleObj>
          </a:graphicData>
        </a:graphic>
      </p:graphicFrame>
      <p:graphicFrame>
        <p:nvGraphicFramePr>
          <p:cNvPr id="21517" name="Object 49"/>
          <p:cNvGraphicFramePr>
            <a:graphicFrameLocks noChangeAspect="1"/>
          </p:cNvGraphicFramePr>
          <p:nvPr/>
        </p:nvGraphicFramePr>
        <p:xfrm>
          <a:off x="3657600" y="3789363"/>
          <a:ext cx="333375" cy="360362"/>
        </p:xfrm>
        <a:graphic>
          <a:graphicData uri="http://schemas.openxmlformats.org/presentationml/2006/ole">
            <p:oleObj spid="_x0000_s21517" name="Equation" r:id="rId14" imgW="152280" imgH="164880" progId="Equation.DSMT4">
              <p:embed/>
            </p:oleObj>
          </a:graphicData>
        </a:graphic>
      </p:graphicFrame>
      <p:sp>
        <p:nvSpPr>
          <p:cNvPr id="21553" name="Text Box 50"/>
          <p:cNvSpPr txBox="1">
            <a:spLocks noChangeArrowheads="1"/>
          </p:cNvSpPr>
          <p:nvPr/>
        </p:nvSpPr>
        <p:spPr bwMode="auto">
          <a:xfrm>
            <a:off x="4022725" y="3733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sp>
        <p:nvSpPr>
          <p:cNvPr id="21554" name="AutoShape 51"/>
          <p:cNvSpPr>
            <a:spLocks noChangeArrowheads="1"/>
          </p:cNvSpPr>
          <p:nvPr/>
        </p:nvSpPr>
        <p:spPr bwMode="auto">
          <a:xfrm>
            <a:off x="457200" y="42672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55" name="Oval 53"/>
          <p:cNvSpPr>
            <a:spLocks noChangeArrowheads="1"/>
          </p:cNvSpPr>
          <p:nvPr/>
        </p:nvSpPr>
        <p:spPr bwMode="auto">
          <a:xfrm>
            <a:off x="3200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56" name="Oval 54"/>
          <p:cNvSpPr>
            <a:spLocks noChangeArrowheads="1"/>
          </p:cNvSpPr>
          <p:nvPr/>
        </p:nvSpPr>
        <p:spPr bwMode="auto">
          <a:xfrm>
            <a:off x="48006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57" name="Oval 57"/>
          <p:cNvSpPr>
            <a:spLocks noChangeArrowheads="1"/>
          </p:cNvSpPr>
          <p:nvPr/>
        </p:nvSpPr>
        <p:spPr bwMode="auto">
          <a:xfrm>
            <a:off x="4800600" y="594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58" name="Text Box 60"/>
          <p:cNvSpPr txBox="1">
            <a:spLocks noChangeArrowheads="1"/>
          </p:cNvSpPr>
          <p:nvPr/>
        </p:nvSpPr>
        <p:spPr bwMode="auto">
          <a:xfrm>
            <a:off x="3657600" y="4953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1559" name="Text Box 61"/>
          <p:cNvSpPr txBox="1">
            <a:spLocks noChangeArrowheads="1"/>
          </p:cNvSpPr>
          <p:nvPr/>
        </p:nvSpPr>
        <p:spPr bwMode="auto">
          <a:xfrm>
            <a:off x="5181600" y="4953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1560" name="Text Box 64"/>
          <p:cNvSpPr txBox="1">
            <a:spLocks noChangeArrowheads="1"/>
          </p:cNvSpPr>
          <p:nvPr/>
        </p:nvSpPr>
        <p:spPr bwMode="auto">
          <a:xfrm>
            <a:off x="5181600" y="5943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1561" name="AutoShape 65"/>
          <p:cNvSpPr>
            <a:spLocks noChangeArrowheads="1"/>
          </p:cNvSpPr>
          <p:nvPr/>
        </p:nvSpPr>
        <p:spPr bwMode="auto">
          <a:xfrm>
            <a:off x="1219200" y="48006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62" name="Oval 67"/>
          <p:cNvSpPr>
            <a:spLocks noChangeArrowheads="1"/>
          </p:cNvSpPr>
          <p:nvPr/>
        </p:nvSpPr>
        <p:spPr bwMode="auto">
          <a:xfrm>
            <a:off x="4648200" y="47244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63" name="AutoShape 68"/>
          <p:cNvSpPr>
            <a:spLocks noChangeArrowheads="1"/>
          </p:cNvSpPr>
          <p:nvPr/>
        </p:nvSpPr>
        <p:spPr bwMode="auto">
          <a:xfrm>
            <a:off x="1066800" y="45720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64" name="Oval 69"/>
          <p:cNvSpPr>
            <a:spLocks noChangeArrowheads="1"/>
          </p:cNvSpPr>
          <p:nvPr/>
        </p:nvSpPr>
        <p:spPr bwMode="auto">
          <a:xfrm>
            <a:off x="2743200" y="56388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18" name="Object 70"/>
          <p:cNvGraphicFramePr>
            <a:graphicFrameLocks noChangeAspect="1"/>
          </p:cNvGraphicFramePr>
          <p:nvPr/>
        </p:nvGraphicFramePr>
        <p:xfrm>
          <a:off x="1981200" y="4343400"/>
          <a:ext cx="387350" cy="476250"/>
        </p:xfrm>
        <a:graphic>
          <a:graphicData uri="http://schemas.openxmlformats.org/presentationml/2006/ole">
            <p:oleObj spid="_x0000_s21518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1519" name="Object 72"/>
          <p:cNvGraphicFramePr>
            <a:graphicFrameLocks noChangeAspect="1"/>
          </p:cNvGraphicFramePr>
          <p:nvPr/>
        </p:nvGraphicFramePr>
        <p:xfrm>
          <a:off x="5715000" y="5105400"/>
          <a:ext cx="417513" cy="476250"/>
        </p:xfrm>
        <a:graphic>
          <a:graphicData uri="http://schemas.openxmlformats.org/presentationml/2006/ole">
            <p:oleObj spid="_x0000_s21519" name="Equation" r:id="rId16" imgW="177480" imgH="203040" progId="Equation.DSMT4">
              <p:embed/>
            </p:oleObj>
          </a:graphicData>
        </a:graphic>
      </p:graphicFrame>
      <p:graphicFrame>
        <p:nvGraphicFramePr>
          <p:cNvPr id="21520" name="Object 73"/>
          <p:cNvGraphicFramePr>
            <a:graphicFrameLocks noChangeAspect="1"/>
          </p:cNvGraphicFramePr>
          <p:nvPr/>
        </p:nvGraphicFramePr>
        <p:xfrm>
          <a:off x="5562600" y="6248400"/>
          <a:ext cx="417513" cy="476250"/>
        </p:xfrm>
        <a:graphic>
          <a:graphicData uri="http://schemas.openxmlformats.org/presentationml/2006/ole">
            <p:oleObj spid="_x0000_s21520" name="Equation" r:id="rId17" imgW="177480" imgH="203040" progId="Equation.DSMT4">
              <p:embed/>
            </p:oleObj>
          </a:graphicData>
        </a:graphic>
      </p:graphicFrame>
      <p:graphicFrame>
        <p:nvGraphicFramePr>
          <p:cNvPr id="21521" name="Object 74"/>
          <p:cNvGraphicFramePr>
            <a:graphicFrameLocks noChangeAspect="1"/>
          </p:cNvGraphicFramePr>
          <p:nvPr/>
        </p:nvGraphicFramePr>
        <p:xfrm>
          <a:off x="5943600" y="4419600"/>
          <a:ext cx="417513" cy="476250"/>
        </p:xfrm>
        <a:graphic>
          <a:graphicData uri="http://schemas.openxmlformats.org/presentationml/2006/ole">
            <p:oleObj spid="_x0000_s21521" name="Equation" r:id="rId18" imgW="177480" imgH="203040" progId="Equation.DSMT4">
              <p:embed/>
            </p:oleObj>
          </a:graphicData>
        </a:graphic>
      </p:graphicFrame>
      <p:sp>
        <p:nvSpPr>
          <p:cNvPr id="21565" name="Text Box 75"/>
          <p:cNvSpPr txBox="1">
            <a:spLocks noChangeArrowheads="1"/>
          </p:cNvSpPr>
          <p:nvPr/>
        </p:nvSpPr>
        <p:spPr bwMode="auto">
          <a:xfrm>
            <a:off x="54864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1566" name="Text Box 76"/>
          <p:cNvSpPr txBox="1">
            <a:spLocks noChangeArrowheads="1"/>
          </p:cNvSpPr>
          <p:nvPr/>
        </p:nvSpPr>
        <p:spPr bwMode="auto">
          <a:xfrm>
            <a:off x="57912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1567" name="Text Box 77"/>
          <p:cNvSpPr txBox="1">
            <a:spLocks noChangeArrowheads="1"/>
          </p:cNvSpPr>
          <p:nvPr/>
        </p:nvSpPr>
        <p:spPr bwMode="auto">
          <a:xfrm>
            <a:off x="5943600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21568" name="Text Box 78"/>
          <p:cNvSpPr txBox="1">
            <a:spLocks noChangeArrowheads="1"/>
          </p:cNvSpPr>
          <p:nvPr/>
        </p:nvSpPr>
        <p:spPr bwMode="auto">
          <a:xfrm>
            <a:off x="2362200" y="43227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graphicFrame>
        <p:nvGraphicFramePr>
          <p:cNvPr id="21522" name="Object 80"/>
          <p:cNvGraphicFramePr>
            <a:graphicFrameLocks noChangeAspect="1"/>
          </p:cNvGraphicFramePr>
          <p:nvPr/>
        </p:nvGraphicFramePr>
        <p:xfrm>
          <a:off x="6592888" y="4038600"/>
          <a:ext cx="2190750" cy="442913"/>
        </p:xfrm>
        <a:graphic>
          <a:graphicData uri="http://schemas.openxmlformats.org/presentationml/2006/ole">
            <p:oleObj spid="_x0000_s21522" name="Equation" r:id="rId19" imgW="1002960" imgH="203040" progId="Equation.DSMT4">
              <p:embed/>
            </p:oleObj>
          </a:graphicData>
        </a:graphic>
      </p:graphicFrame>
      <p:graphicFrame>
        <p:nvGraphicFramePr>
          <p:cNvPr id="21523" name="Object 81"/>
          <p:cNvGraphicFramePr>
            <a:graphicFrameLocks noChangeAspect="1"/>
          </p:cNvGraphicFramePr>
          <p:nvPr/>
        </p:nvGraphicFramePr>
        <p:xfrm>
          <a:off x="990600" y="3886200"/>
          <a:ext cx="533400" cy="533400"/>
        </p:xfrm>
        <a:graphic>
          <a:graphicData uri="http://schemas.openxmlformats.org/presentationml/2006/ole">
            <p:oleObj spid="_x0000_s21523" name="Equation" r:id="rId20" imgW="190440" imgH="190440" progId="Equation.DSMT4">
              <p:embed/>
            </p:oleObj>
          </a:graphicData>
        </a:graphic>
      </p:graphicFrame>
      <p:graphicFrame>
        <p:nvGraphicFramePr>
          <p:cNvPr id="21524" name="Object 82"/>
          <p:cNvGraphicFramePr>
            <a:graphicFrameLocks noChangeAspect="1"/>
          </p:cNvGraphicFramePr>
          <p:nvPr/>
        </p:nvGraphicFramePr>
        <p:xfrm>
          <a:off x="7924800" y="228600"/>
          <a:ext cx="812800" cy="330200"/>
        </p:xfrm>
        <a:graphic>
          <a:graphicData uri="http://schemas.openxmlformats.org/presentationml/2006/ole">
            <p:oleObj spid="_x0000_s21524" name="Equation" r:id="rId21" imgW="4060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8B5B8-286F-4268-B6CF-29B566318333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46" name="AutoShape 2"/>
          <p:cNvSpPr>
            <a:spLocks noChangeArrowheads="1"/>
          </p:cNvSpPr>
          <p:nvPr/>
        </p:nvSpPr>
        <p:spPr bwMode="auto">
          <a:xfrm>
            <a:off x="3048000" y="31242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3643313" y="3200400"/>
          <a:ext cx="333375" cy="360363"/>
        </p:xfrm>
        <a:graphic>
          <a:graphicData uri="http://schemas.openxmlformats.org/presentationml/2006/ole">
            <p:oleObj spid="_x0000_s22530" name="Equation" r:id="rId3" imgW="152280" imgH="164880" progId="Equation.DSMT4">
              <p:embed/>
            </p:oleObj>
          </a:graphicData>
        </a:graphic>
      </p:graphicFrame>
      <p:sp>
        <p:nvSpPr>
          <p:cNvPr id="22547" name="Text Box 4"/>
          <p:cNvSpPr txBox="1">
            <a:spLocks noChangeArrowheads="1"/>
          </p:cNvSpPr>
          <p:nvPr/>
        </p:nvSpPr>
        <p:spPr bwMode="auto">
          <a:xfrm>
            <a:off x="4022725" y="3124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2531" name="Object 5"/>
          <p:cNvGraphicFramePr>
            <a:graphicFrameLocks noChangeAspect="1"/>
          </p:cNvGraphicFramePr>
          <p:nvPr/>
        </p:nvGraphicFramePr>
        <p:xfrm>
          <a:off x="6629400" y="838200"/>
          <a:ext cx="2093913" cy="363538"/>
        </p:xfrm>
        <a:graphic>
          <a:graphicData uri="http://schemas.openxmlformats.org/presentationml/2006/ole">
            <p:oleObj spid="_x0000_s22531" name="Equation" r:id="rId4" imgW="1168200" imgH="203040" progId="Equation.DSMT4">
              <p:embed/>
            </p:oleObj>
          </a:graphicData>
        </a:graphic>
      </p:graphicFrame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3643313" y="3560763"/>
          <a:ext cx="361950" cy="360362"/>
        </p:xfrm>
        <a:graphic>
          <a:graphicData uri="http://schemas.openxmlformats.org/presentationml/2006/ole">
            <p:oleObj spid="_x0000_s22532" name="Equation" r:id="rId5" imgW="164880" imgH="164880" progId="Equation.DSMT4">
              <p:embed/>
            </p:oleObj>
          </a:graphicData>
        </a:graphic>
      </p:graphicFrame>
      <p:sp>
        <p:nvSpPr>
          <p:cNvPr id="22548" name="Text Box 7"/>
          <p:cNvSpPr txBox="1">
            <a:spLocks noChangeArrowheads="1"/>
          </p:cNvSpPr>
          <p:nvPr/>
        </p:nvSpPr>
        <p:spPr bwMode="auto">
          <a:xfrm>
            <a:off x="4022725" y="3505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sp>
        <p:nvSpPr>
          <p:cNvPr id="22549" name="AutoShape 8"/>
          <p:cNvSpPr>
            <a:spLocks noChangeArrowheads="1"/>
          </p:cNvSpPr>
          <p:nvPr/>
        </p:nvSpPr>
        <p:spPr bwMode="auto">
          <a:xfrm>
            <a:off x="457200" y="381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0" name="Oval 9"/>
          <p:cNvSpPr>
            <a:spLocks noChangeArrowheads="1"/>
          </p:cNvSpPr>
          <p:nvPr/>
        </p:nvSpPr>
        <p:spPr bwMode="auto">
          <a:xfrm>
            <a:off x="3200400" y="114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1" name="Oval 10"/>
          <p:cNvSpPr>
            <a:spLocks noChangeArrowheads="1"/>
          </p:cNvSpPr>
          <p:nvPr/>
        </p:nvSpPr>
        <p:spPr bwMode="auto">
          <a:xfrm>
            <a:off x="4800600" y="114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2" name="Oval 11"/>
          <p:cNvSpPr>
            <a:spLocks noChangeArrowheads="1"/>
          </p:cNvSpPr>
          <p:nvPr/>
        </p:nvSpPr>
        <p:spPr bwMode="auto">
          <a:xfrm>
            <a:off x="48006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3" name="Text Box 12"/>
          <p:cNvSpPr txBox="1">
            <a:spLocks noChangeArrowheads="1"/>
          </p:cNvSpPr>
          <p:nvPr/>
        </p:nvSpPr>
        <p:spPr bwMode="auto">
          <a:xfrm>
            <a:off x="3657600" y="1066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2554" name="Text Box 13"/>
          <p:cNvSpPr txBox="1">
            <a:spLocks noChangeArrowheads="1"/>
          </p:cNvSpPr>
          <p:nvPr/>
        </p:nvSpPr>
        <p:spPr bwMode="auto">
          <a:xfrm>
            <a:off x="5181600" y="1066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2555" name="Text Box 14"/>
          <p:cNvSpPr txBox="1">
            <a:spLocks noChangeArrowheads="1"/>
          </p:cNvSpPr>
          <p:nvPr/>
        </p:nvSpPr>
        <p:spPr bwMode="auto">
          <a:xfrm>
            <a:off x="5181600" y="205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2556" name="AutoShape 15"/>
          <p:cNvSpPr>
            <a:spLocks noChangeArrowheads="1"/>
          </p:cNvSpPr>
          <p:nvPr/>
        </p:nvSpPr>
        <p:spPr bwMode="auto">
          <a:xfrm>
            <a:off x="1219200" y="9144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7" name="Oval 16"/>
          <p:cNvSpPr>
            <a:spLocks noChangeArrowheads="1"/>
          </p:cNvSpPr>
          <p:nvPr/>
        </p:nvSpPr>
        <p:spPr bwMode="auto">
          <a:xfrm>
            <a:off x="4648200" y="838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8" name="AutoShape 17"/>
          <p:cNvSpPr>
            <a:spLocks noChangeArrowheads="1"/>
          </p:cNvSpPr>
          <p:nvPr/>
        </p:nvSpPr>
        <p:spPr bwMode="auto">
          <a:xfrm>
            <a:off x="1066800" y="6858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9" name="Oval 18"/>
          <p:cNvSpPr>
            <a:spLocks noChangeArrowheads="1"/>
          </p:cNvSpPr>
          <p:nvPr/>
        </p:nvSpPr>
        <p:spPr bwMode="auto">
          <a:xfrm>
            <a:off x="2743200" y="17526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3" name="Object 19"/>
          <p:cNvGraphicFramePr>
            <a:graphicFrameLocks noChangeAspect="1"/>
          </p:cNvGraphicFramePr>
          <p:nvPr/>
        </p:nvGraphicFramePr>
        <p:xfrm>
          <a:off x="1981200" y="457200"/>
          <a:ext cx="387350" cy="476250"/>
        </p:xfrm>
        <a:graphic>
          <a:graphicData uri="http://schemas.openxmlformats.org/presentationml/2006/ole">
            <p:oleObj spid="_x0000_s22533" name="Equation" r:id="rId6" imgW="164880" imgH="203040" progId="Equation.DSMT4">
              <p:embed/>
            </p:oleObj>
          </a:graphicData>
        </a:graphic>
      </p:graphicFrame>
      <p:graphicFrame>
        <p:nvGraphicFramePr>
          <p:cNvPr id="22534" name="Object 20"/>
          <p:cNvGraphicFramePr>
            <a:graphicFrameLocks noChangeAspect="1"/>
          </p:cNvGraphicFramePr>
          <p:nvPr/>
        </p:nvGraphicFramePr>
        <p:xfrm>
          <a:off x="5715000" y="1219200"/>
          <a:ext cx="417513" cy="476250"/>
        </p:xfrm>
        <a:graphic>
          <a:graphicData uri="http://schemas.openxmlformats.org/presentationml/2006/ole">
            <p:oleObj spid="_x0000_s22534" name="Equation" r:id="rId7" imgW="177480" imgH="203040" progId="Equation.DSMT4">
              <p:embed/>
            </p:oleObj>
          </a:graphicData>
        </a:graphic>
      </p:graphicFrame>
      <p:graphicFrame>
        <p:nvGraphicFramePr>
          <p:cNvPr id="22535" name="Object 21"/>
          <p:cNvGraphicFramePr>
            <a:graphicFrameLocks noChangeAspect="1"/>
          </p:cNvGraphicFramePr>
          <p:nvPr/>
        </p:nvGraphicFramePr>
        <p:xfrm>
          <a:off x="5562600" y="2362200"/>
          <a:ext cx="417513" cy="476250"/>
        </p:xfrm>
        <a:graphic>
          <a:graphicData uri="http://schemas.openxmlformats.org/presentationml/2006/ole">
            <p:oleObj spid="_x0000_s22535" name="Equation" r:id="rId8" imgW="177480" imgH="203040" progId="Equation.DSMT4">
              <p:embed/>
            </p:oleObj>
          </a:graphicData>
        </a:graphic>
      </p:graphicFrame>
      <p:graphicFrame>
        <p:nvGraphicFramePr>
          <p:cNvPr id="22536" name="Object 22"/>
          <p:cNvGraphicFramePr>
            <a:graphicFrameLocks noChangeAspect="1"/>
          </p:cNvGraphicFramePr>
          <p:nvPr/>
        </p:nvGraphicFramePr>
        <p:xfrm>
          <a:off x="5943600" y="533400"/>
          <a:ext cx="417513" cy="476250"/>
        </p:xfrm>
        <a:graphic>
          <a:graphicData uri="http://schemas.openxmlformats.org/presentationml/2006/ole">
            <p:oleObj spid="_x0000_s22536" name="Equation" r:id="rId9" imgW="177480" imgH="203040" progId="Equation.DSMT4">
              <p:embed/>
            </p:oleObj>
          </a:graphicData>
        </a:graphic>
      </p:graphicFrame>
      <p:sp>
        <p:nvSpPr>
          <p:cNvPr id="22560" name="Text Box 23"/>
          <p:cNvSpPr txBox="1">
            <a:spLocks noChangeArrowheads="1"/>
          </p:cNvSpPr>
          <p:nvPr/>
        </p:nvSpPr>
        <p:spPr bwMode="auto">
          <a:xfrm>
            <a:off x="5486400" y="30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2561" name="Text Box 24"/>
          <p:cNvSpPr txBox="1">
            <a:spLocks noChangeArrowheads="1"/>
          </p:cNvSpPr>
          <p:nvPr/>
        </p:nvSpPr>
        <p:spPr bwMode="auto">
          <a:xfrm>
            <a:off x="579120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2562" name="Text Box 25"/>
          <p:cNvSpPr txBox="1">
            <a:spLocks noChangeArrowheads="1"/>
          </p:cNvSpPr>
          <p:nvPr/>
        </p:nvSpPr>
        <p:spPr bwMode="auto">
          <a:xfrm>
            <a:off x="59436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22563" name="Text Box 26"/>
          <p:cNvSpPr txBox="1">
            <a:spLocks noChangeArrowheads="1"/>
          </p:cNvSpPr>
          <p:nvPr/>
        </p:nvSpPr>
        <p:spPr bwMode="auto">
          <a:xfrm>
            <a:off x="2362200" y="4365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graphicFrame>
        <p:nvGraphicFramePr>
          <p:cNvPr id="22537" name="Object 27"/>
          <p:cNvGraphicFramePr>
            <a:graphicFrameLocks noChangeAspect="1"/>
          </p:cNvGraphicFramePr>
          <p:nvPr/>
        </p:nvGraphicFramePr>
        <p:xfrm>
          <a:off x="6580188" y="381000"/>
          <a:ext cx="2217737" cy="442913"/>
        </p:xfrm>
        <a:graphic>
          <a:graphicData uri="http://schemas.openxmlformats.org/presentationml/2006/ole">
            <p:oleObj spid="_x0000_s22537" name="Equation" r:id="rId10" imgW="1015920" imgH="203040" progId="Equation.DSMT4">
              <p:embed/>
            </p:oleObj>
          </a:graphicData>
        </a:graphic>
      </p:graphicFrame>
      <p:graphicFrame>
        <p:nvGraphicFramePr>
          <p:cNvPr id="22538" name="Object 28"/>
          <p:cNvGraphicFramePr>
            <a:graphicFrameLocks noChangeAspect="1"/>
          </p:cNvGraphicFramePr>
          <p:nvPr/>
        </p:nvGraphicFramePr>
        <p:xfrm>
          <a:off x="990600" y="0"/>
          <a:ext cx="533400" cy="533400"/>
        </p:xfrm>
        <a:graphic>
          <a:graphicData uri="http://schemas.openxmlformats.org/presentationml/2006/ole">
            <p:oleObj spid="_x0000_s22538" name="Equation" r:id="rId11" imgW="190440" imgH="190440" progId="Equation.DSMT4">
              <p:embed/>
            </p:oleObj>
          </a:graphicData>
        </a:graphic>
      </p:graphicFrame>
      <p:sp>
        <p:nvSpPr>
          <p:cNvPr id="22564" name="AutoShape 29"/>
          <p:cNvSpPr>
            <a:spLocks noChangeArrowheads="1"/>
          </p:cNvSpPr>
          <p:nvPr/>
        </p:nvSpPr>
        <p:spPr bwMode="auto">
          <a:xfrm>
            <a:off x="533400" y="4191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65" name="Oval 32"/>
          <p:cNvSpPr>
            <a:spLocks noChangeArrowheads="1"/>
          </p:cNvSpPr>
          <p:nvPr/>
        </p:nvSpPr>
        <p:spPr bwMode="auto">
          <a:xfrm>
            <a:off x="4876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66" name="Text Box 35"/>
          <p:cNvSpPr txBox="1">
            <a:spLocks noChangeArrowheads="1"/>
          </p:cNvSpPr>
          <p:nvPr/>
        </p:nvSpPr>
        <p:spPr bwMode="auto">
          <a:xfrm>
            <a:off x="5257800" y="586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2567" name="Oval 37"/>
          <p:cNvSpPr>
            <a:spLocks noChangeArrowheads="1"/>
          </p:cNvSpPr>
          <p:nvPr/>
        </p:nvSpPr>
        <p:spPr bwMode="auto">
          <a:xfrm>
            <a:off x="4724400" y="4648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68" name="AutoShape 38"/>
          <p:cNvSpPr>
            <a:spLocks noChangeArrowheads="1"/>
          </p:cNvSpPr>
          <p:nvPr/>
        </p:nvSpPr>
        <p:spPr bwMode="auto">
          <a:xfrm>
            <a:off x="1143000" y="44958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69" name="Oval 39"/>
          <p:cNvSpPr>
            <a:spLocks noChangeArrowheads="1"/>
          </p:cNvSpPr>
          <p:nvPr/>
        </p:nvSpPr>
        <p:spPr bwMode="auto">
          <a:xfrm>
            <a:off x="2819400" y="55626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9" name="Object 41"/>
          <p:cNvGraphicFramePr>
            <a:graphicFrameLocks noChangeAspect="1"/>
          </p:cNvGraphicFramePr>
          <p:nvPr/>
        </p:nvGraphicFramePr>
        <p:xfrm>
          <a:off x="5791200" y="5029200"/>
          <a:ext cx="417513" cy="476250"/>
        </p:xfrm>
        <a:graphic>
          <a:graphicData uri="http://schemas.openxmlformats.org/presentationml/2006/ole">
            <p:oleObj spid="_x0000_s22539" name="Equation" r:id="rId12" imgW="177480" imgH="203040" progId="Equation.DSMT4">
              <p:embed/>
            </p:oleObj>
          </a:graphicData>
        </a:graphic>
      </p:graphicFrame>
      <p:graphicFrame>
        <p:nvGraphicFramePr>
          <p:cNvPr id="22540" name="Object 42"/>
          <p:cNvGraphicFramePr>
            <a:graphicFrameLocks noChangeAspect="1"/>
          </p:cNvGraphicFramePr>
          <p:nvPr/>
        </p:nvGraphicFramePr>
        <p:xfrm>
          <a:off x="5638800" y="6172200"/>
          <a:ext cx="417513" cy="476250"/>
        </p:xfrm>
        <a:graphic>
          <a:graphicData uri="http://schemas.openxmlformats.org/presentationml/2006/ole">
            <p:oleObj spid="_x0000_s22540" name="Equation" r:id="rId13" imgW="177480" imgH="203040" progId="Equation.DSMT4">
              <p:embed/>
            </p:oleObj>
          </a:graphicData>
        </a:graphic>
      </p:graphicFrame>
      <p:graphicFrame>
        <p:nvGraphicFramePr>
          <p:cNvPr id="22541" name="Object 43"/>
          <p:cNvGraphicFramePr>
            <a:graphicFrameLocks noChangeAspect="1"/>
          </p:cNvGraphicFramePr>
          <p:nvPr/>
        </p:nvGraphicFramePr>
        <p:xfrm>
          <a:off x="6019800" y="4343400"/>
          <a:ext cx="417513" cy="476250"/>
        </p:xfrm>
        <a:graphic>
          <a:graphicData uri="http://schemas.openxmlformats.org/presentationml/2006/ole">
            <p:oleObj spid="_x0000_s22541" name="Equation" r:id="rId14" imgW="177480" imgH="203040" progId="Equation.DSMT4">
              <p:embed/>
            </p:oleObj>
          </a:graphicData>
        </a:graphic>
      </p:graphicFrame>
      <p:sp>
        <p:nvSpPr>
          <p:cNvPr id="22570" name="Text Box 44"/>
          <p:cNvSpPr txBox="1">
            <a:spLocks noChangeArrowheads="1"/>
          </p:cNvSpPr>
          <p:nvPr/>
        </p:nvSpPr>
        <p:spPr bwMode="auto">
          <a:xfrm>
            <a:off x="5562600" y="40941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４</a:t>
            </a:r>
          </a:p>
        </p:txBody>
      </p:sp>
      <p:sp>
        <p:nvSpPr>
          <p:cNvPr id="22571" name="Text Box 45"/>
          <p:cNvSpPr txBox="1">
            <a:spLocks noChangeArrowheads="1"/>
          </p:cNvSpPr>
          <p:nvPr/>
        </p:nvSpPr>
        <p:spPr bwMode="auto">
          <a:xfrm>
            <a:off x="58674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2572" name="Text Box 46"/>
          <p:cNvSpPr txBox="1">
            <a:spLocks noChangeArrowheads="1"/>
          </p:cNvSpPr>
          <p:nvPr/>
        </p:nvSpPr>
        <p:spPr bwMode="auto">
          <a:xfrm>
            <a:off x="601980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graphicFrame>
        <p:nvGraphicFramePr>
          <p:cNvPr id="22542" name="Object 48"/>
          <p:cNvGraphicFramePr>
            <a:graphicFrameLocks noChangeAspect="1"/>
          </p:cNvGraphicFramePr>
          <p:nvPr/>
        </p:nvGraphicFramePr>
        <p:xfrm>
          <a:off x="1049338" y="3810000"/>
          <a:ext cx="568325" cy="533400"/>
        </p:xfrm>
        <a:graphic>
          <a:graphicData uri="http://schemas.openxmlformats.org/presentationml/2006/ole">
            <p:oleObj spid="_x0000_s22542" name="Equation" r:id="rId15" imgW="203040" imgH="190440" progId="Equation.DSMT4">
              <p:embed/>
            </p:oleObj>
          </a:graphicData>
        </a:graphic>
      </p:graphicFrame>
      <p:graphicFrame>
        <p:nvGraphicFramePr>
          <p:cNvPr id="22543" name="Object 49"/>
          <p:cNvGraphicFramePr>
            <a:graphicFrameLocks noChangeAspect="1"/>
          </p:cNvGraphicFramePr>
          <p:nvPr/>
        </p:nvGraphicFramePr>
        <p:xfrm>
          <a:off x="6727825" y="4800600"/>
          <a:ext cx="2049463" cy="363538"/>
        </p:xfrm>
        <a:graphic>
          <a:graphicData uri="http://schemas.openxmlformats.org/presentationml/2006/ole">
            <p:oleObj spid="_x0000_s22543" name="Equation" r:id="rId16" imgW="1143000" imgH="203040" progId="Equation.DSMT4">
              <p:embed/>
            </p:oleObj>
          </a:graphicData>
        </a:graphic>
      </p:graphicFrame>
      <p:graphicFrame>
        <p:nvGraphicFramePr>
          <p:cNvPr id="22544" name="Object 50"/>
          <p:cNvGraphicFramePr>
            <a:graphicFrameLocks noChangeAspect="1"/>
          </p:cNvGraphicFramePr>
          <p:nvPr/>
        </p:nvGraphicFramePr>
        <p:xfrm>
          <a:off x="6670675" y="4343400"/>
          <a:ext cx="2189163" cy="442913"/>
        </p:xfrm>
        <a:graphic>
          <a:graphicData uri="http://schemas.openxmlformats.org/presentationml/2006/ole">
            <p:oleObj spid="_x0000_s22544" name="Equation" r:id="rId17" imgW="1002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0626E-C634-44BA-B7A3-342E1CFE6668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66" name="AutoShape 2"/>
          <p:cNvSpPr>
            <a:spLocks noChangeArrowheads="1"/>
          </p:cNvSpPr>
          <p:nvPr/>
        </p:nvSpPr>
        <p:spPr bwMode="auto">
          <a:xfrm>
            <a:off x="533400" y="381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7" name="Oval 3"/>
          <p:cNvSpPr>
            <a:spLocks noChangeArrowheads="1"/>
          </p:cNvSpPr>
          <p:nvPr/>
        </p:nvSpPr>
        <p:spPr bwMode="auto">
          <a:xfrm>
            <a:off x="48768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8" name="Text Box 4"/>
          <p:cNvSpPr txBox="1">
            <a:spLocks noChangeArrowheads="1"/>
          </p:cNvSpPr>
          <p:nvPr/>
        </p:nvSpPr>
        <p:spPr bwMode="auto">
          <a:xfrm>
            <a:off x="5257800" y="2057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3569" name="Oval 5"/>
          <p:cNvSpPr>
            <a:spLocks noChangeArrowheads="1"/>
          </p:cNvSpPr>
          <p:nvPr/>
        </p:nvSpPr>
        <p:spPr bwMode="auto">
          <a:xfrm>
            <a:off x="4724400" y="838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0" name="AutoShape 6"/>
          <p:cNvSpPr>
            <a:spLocks noChangeArrowheads="1"/>
          </p:cNvSpPr>
          <p:nvPr/>
        </p:nvSpPr>
        <p:spPr bwMode="auto">
          <a:xfrm>
            <a:off x="1143000" y="6858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1" name="Oval 7"/>
          <p:cNvSpPr>
            <a:spLocks noChangeArrowheads="1"/>
          </p:cNvSpPr>
          <p:nvPr/>
        </p:nvSpPr>
        <p:spPr bwMode="auto">
          <a:xfrm>
            <a:off x="2819400" y="17526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5791200" y="1219200"/>
          <a:ext cx="417513" cy="476250"/>
        </p:xfrm>
        <a:graphic>
          <a:graphicData uri="http://schemas.openxmlformats.org/presentationml/2006/ole">
            <p:oleObj spid="_x0000_s23554" name="Equation" r:id="rId3" imgW="177480" imgH="203040" progId="Equation.DSMT4">
              <p:embed/>
            </p:oleObj>
          </a:graphicData>
        </a:graphic>
      </p:graphicFrame>
      <p:graphicFrame>
        <p:nvGraphicFramePr>
          <p:cNvPr id="23555" name="Object 1025"/>
          <p:cNvGraphicFramePr>
            <a:graphicFrameLocks noChangeAspect="1"/>
          </p:cNvGraphicFramePr>
          <p:nvPr/>
        </p:nvGraphicFramePr>
        <p:xfrm>
          <a:off x="5638800" y="2362200"/>
          <a:ext cx="417513" cy="476250"/>
        </p:xfrm>
        <a:graphic>
          <a:graphicData uri="http://schemas.openxmlformats.org/presentationml/2006/ole">
            <p:oleObj spid="_x0000_s23555" name="Equation" r:id="rId4" imgW="177480" imgH="203040" progId="Equation.DSMT4">
              <p:embed/>
            </p:oleObj>
          </a:graphicData>
        </a:graphic>
      </p:graphicFrame>
      <p:graphicFrame>
        <p:nvGraphicFramePr>
          <p:cNvPr id="23556" name="Object 1026"/>
          <p:cNvGraphicFramePr>
            <a:graphicFrameLocks noChangeAspect="1"/>
          </p:cNvGraphicFramePr>
          <p:nvPr/>
        </p:nvGraphicFramePr>
        <p:xfrm>
          <a:off x="6019800" y="533400"/>
          <a:ext cx="417513" cy="476250"/>
        </p:xfrm>
        <a:graphic>
          <a:graphicData uri="http://schemas.openxmlformats.org/presentationml/2006/ole">
            <p:oleObj spid="_x0000_s23556" name="Equation" r:id="rId5" imgW="177480" imgH="203040" progId="Equation.DSMT4">
              <p:embed/>
            </p:oleObj>
          </a:graphicData>
        </a:graphic>
      </p:graphicFrame>
      <p:sp>
        <p:nvSpPr>
          <p:cNvPr id="23572" name="Text Box 11"/>
          <p:cNvSpPr txBox="1">
            <a:spLocks noChangeArrowheads="1"/>
          </p:cNvSpPr>
          <p:nvPr/>
        </p:nvSpPr>
        <p:spPr bwMode="auto">
          <a:xfrm>
            <a:off x="5562600" y="2841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４</a:t>
            </a:r>
          </a:p>
        </p:txBody>
      </p:sp>
      <p:sp>
        <p:nvSpPr>
          <p:cNvPr id="23573" name="Text Box 12"/>
          <p:cNvSpPr txBox="1">
            <a:spLocks noChangeArrowheads="1"/>
          </p:cNvSpPr>
          <p:nvPr/>
        </p:nvSpPr>
        <p:spPr bwMode="auto">
          <a:xfrm>
            <a:off x="5867400" y="160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3574" name="Text Box 13"/>
          <p:cNvSpPr txBox="1">
            <a:spLocks noChangeArrowheads="1"/>
          </p:cNvSpPr>
          <p:nvPr/>
        </p:nvSpPr>
        <p:spPr bwMode="auto">
          <a:xfrm>
            <a:off x="6019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graphicFrame>
        <p:nvGraphicFramePr>
          <p:cNvPr id="23557" name="Object 1027"/>
          <p:cNvGraphicFramePr>
            <a:graphicFrameLocks noChangeAspect="1"/>
          </p:cNvGraphicFramePr>
          <p:nvPr/>
        </p:nvGraphicFramePr>
        <p:xfrm>
          <a:off x="1049338" y="0"/>
          <a:ext cx="568325" cy="533400"/>
        </p:xfrm>
        <a:graphic>
          <a:graphicData uri="http://schemas.openxmlformats.org/presentationml/2006/ole">
            <p:oleObj spid="_x0000_s23557" name="Equation" r:id="rId6" imgW="203040" imgH="190440" progId="Equation.DSMT4">
              <p:embed/>
            </p:oleObj>
          </a:graphicData>
        </a:graphic>
      </p:graphicFrame>
      <p:graphicFrame>
        <p:nvGraphicFramePr>
          <p:cNvPr id="23558" name="Object 1028"/>
          <p:cNvGraphicFramePr>
            <a:graphicFrameLocks noChangeAspect="1"/>
          </p:cNvGraphicFramePr>
          <p:nvPr/>
        </p:nvGraphicFramePr>
        <p:xfrm>
          <a:off x="6727825" y="990600"/>
          <a:ext cx="2049463" cy="363538"/>
        </p:xfrm>
        <a:graphic>
          <a:graphicData uri="http://schemas.openxmlformats.org/presentationml/2006/ole">
            <p:oleObj spid="_x0000_s23558" name="Equation" r:id="rId7" imgW="1143000" imgH="203040" progId="Equation.DSMT4">
              <p:embed/>
            </p:oleObj>
          </a:graphicData>
        </a:graphic>
      </p:graphicFrame>
      <p:graphicFrame>
        <p:nvGraphicFramePr>
          <p:cNvPr id="23559" name="Object 1029"/>
          <p:cNvGraphicFramePr>
            <a:graphicFrameLocks noChangeAspect="1"/>
          </p:cNvGraphicFramePr>
          <p:nvPr/>
        </p:nvGraphicFramePr>
        <p:xfrm>
          <a:off x="6670675" y="533400"/>
          <a:ext cx="2189163" cy="442913"/>
        </p:xfrm>
        <a:graphic>
          <a:graphicData uri="http://schemas.openxmlformats.org/presentationml/2006/ole">
            <p:oleObj spid="_x0000_s23559" name="Equation" r:id="rId8" imgW="1002960" imgH="203040" progId="Equation.DSMT4">
              <p:embed/>
            </p:oleObj>
          </a:graphicData>
        </a:graphic>
      </p:graphicFrame>
      <p:sp>
        <p:nvSpPr>
          <p:cNvPr id="23575" name="AutoShape 17"/>
          <p:cNvSpPr>
            <a:spLocks noChangeArrowheads="1"/>
          </p:cNvSpPr>
          <p:nvPr/>
        </p:nvSpPr>
        <p:spPr bwMode="auto">
          <a:xfrm>
            <a:off x="3048000" y="31242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3560" name="Object 1030"/>
          <p:cNvGraphicFramePr>
            <a:graphicFrameLocks noChangeAspect="1"/>
          </p:cNvGraphicFramePr>
          <p:nvPr/>
        </p:nvGraphicFramePr>
        <p:xfrm>
          <a:off x="3643313" y="3200400"/>
          <a:ext cx="333375" cy="360363"/>
        </p:xfrm>
        <a:graphic>
          <a:graphicData uri="http://schemas.openxmlformats.org/presentationml/2006/ole">
            <p:oleObj spid="_x0000_s23560" name="Equation" r:id="rId9" imgW="152280" imgH="164880" progId="Equation.DSMT4">
              <p:embed/>
            </p:oleObj>
          </a:graphicData>
        </a:graphic>
      </p:graphicFrame>
      <p:sp>
        <p:nvSpPr>
          <p:cNvPr id="23576" name="Text Box 19"/>
          <p:cNvSpPr txBox="1">
            <a:spLocks noChangeArrowheads="1"/>
          </p:cNvSpPr>
          <p:nvPr/>
        </p:nvSpPr>
        <p:spPr bwMode="auto">
          <a:xfrm>
            <a:off x="4022725" y="3124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3561" name="Object 1031"/>
          <p:cNvGraphicFramePr>
            <a:graphicFrameLocks noChangeAspect="1"/>
          </p:cNvGraphicFramePr>
          <p:nvPr/>
        </p:nvGraphicFramePr>
        <p:xfrm>
          <a:off x="3643313" y="3560763"/>
          <a:ext cx="361950" cy="360362"/>
        </p:xfrm>
        <a:graphic>
          <a:graphicData uri="http://schemas.openxmlformats.org/presentationml/2006/ole">
            <p:oleObj spid="_x0000_s23561" name="Equation" r:id="rId10" imgW="164880" imgH="164880" progId="Equation.DSMT4">
              <p:embed/>
            </p:oleObj>
          </a:graphicData>
        </a:graphic>
      </p:graphicFrame>
      <p:sp>
        <p:nvSpPr>
          <p:cNvPr id="23577" name="Text Box 21"/>
          <p:cNvSpPr txBox="1">
            <a:spLocks noChangeArrowheads="1"/>
          </p:cNvSpPr>
          <p:nvPr/>
        </p:nvSpPr>
        <p:spPr bwMode="auto">
          <a:xfrm>
            <a:off x="4022725" y="3505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graphicFrame>
        <p:nvGraphicFramePr>
          <p:cNvPr id="23562" name="Object 1032"/>
          <p:cNvGraphicFramePr>
            <a:graphicFrameLocks noChangeAspect="1"/>
          </p:cNvGraphicFramePr>
          <p:nvPr/>
        </p:nvGraphicFramePr>
        <p:xfrm>
          <a:off x="6640513" y="4419600"/>
          <a:ext cx="2025650" cy="363538"/>
        </p:xfrm>
        <a:graphic>
          <a:graphicData uri="http://schemas.openxmlformats.org/presentationml/2006/ole">
            <p:oleObj spid="_x0000_s23562" name="Equation" r:id="rId11" imgW="1130040" imgH="203040" progId="Equation.DSMT4">
              <p:embed/>
            </p:oleObj>
          </a:graphicData>
        </a:graphic>
      </p:graphicFrame>
      <p:graphicFrame>
        <p:nvGraphicFramePr>
          <p:cNvPr id="23563" name="Object 1033"/>
          <p:cNvGraphicFramePr>
            <a:graphicFrameLocks noChangeAspect="1"/>
          </p:cNvGraphicFramePr>
          <p:nvPr/>
        </p:nvGraphicFramePr>
        <p:xfrm>
          <a:off x="6586538" y="3962400"/>
          <a:ext cx="2160587" cy="442913"/>
        </p:xfrm>
        <a:graphic>
          <a:graphicData uri="http://schemas.openxmlformats.org/presentationml/2006/ole">
            <p:oleObj spid="_x0000_s23563" name="Equation" r:id="rId12" imgW="990360" imgH="203040" progId="Equation.DSMT4">
              <p:embed/>
            </p:oleObj>
          </a:graphicData>
        </a:graphic>
      </p:graphicFrame>
      <p:sp>
        <p:nvSpPr>
          <p:cNvPr id="23578" name="AutoShape 24"/>
          <p:cNvSpPr>
            <a:spLocks noChangeArrowheads="1"/>
          </p:cNvSpPr>
          <p:nvPr/>
        </p:nvSpPr>
        <p:spPr bwMode="auto">
          <a:xfrm>
            <a:off x="304800" y="40386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64" name="Object 1034"/>
          <p:cNvGraphicFramePr>
            <a:graphicFrameLocks noChangeAspect="1"/>
          </p:cNvGraphicFramePr>
          <p:nvPr/>
        </p:nvGraphicFramePr>
        <p:xfrm>
          <a:off x="820738" y="3657600"/>
          <a:ext cx="568325" cy="533400"/>
        </p:xfrm>
        <a:graphic>
          <a:graphicData uri="http://schemas.openxmlformats.org/presentationml/2006/ole">
            <p:oleObj spid="_x0000_s23564" name="Equation" r:id="rId13" imgW="2030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BC957-D125-4934-AF06-0FF74D19E415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4586" name="AutoShape 2"/>
          <p:cNvSpPr>
            <a:spLocks noChangeArrowheads="1"/>
          </p:cNvSpPr>
          <p:nvPr/>
        </p:nvSpPr>
        <p:spPr bwMode="auto">
          <a:xfrm>
            <a:off x="304800" y="762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7" name="Oval 3"/>
          <p:cNvSpPr>
            <a:spLocks noChangeArrowheads="1"/>
          </p:cNvSpPr>
          <p:nvPr/>
        </p:nvSpPr>
        <p:spPr bwMode="auto">
          <a:xfrm>
            <a:off x="14478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8" name="Oval 4"/>
          <p:cNvSpPr>
            <a:spLocks noChangeArrowheads="1"/>
          </p:cNvSpPr>
          <p:nvPr/>
        </p:nvSpPr>
        <p:spPr bwMode="auto">
          <a:xfrm>
            <a:off x="30480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9" name="Oval 5"/>
          <p:cNvSpPr>
            <a:spLocks noChangeArrowheads="1"/>
          </p:cNvSpPr>
          <p:nvPr/>
        </p:nvSpPr>
        <p:spPr bwMode="auto">
          <a:xfrm>
            <a:off x="46482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0" name="Oval 6"/>
          <p:cNvSpPr>
            <a:spLocks noChangeArrowheads="1"/>
          </p:cNvSpPr>
          <p:nvPr/>
        </p:nvSpPr>
        <p:spPr bwMode="auto">
          <a:xfrm>
            <a:off x="1447800" y="2514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1" name="Oval 7"/>
          <p:cNvSpPr>
            <a:spLocks noChangeArrowheads="1"/>
          </p:cNvSpPr>
          <p:nvPr/>
        </p:nvSpPr>
        <p:spPr bwMode="auto">
          <a:xfrm>
            <a:off x="3124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2" name="Oval 8"/>
          <p:cNvSpPr>
            <a:spLocks noChangeArrowheads="1"/>
          </p:cNvSpPr>
          <p:nvPr/>
        </p:nvSpPr>
        <p:spPr bwMode="auto">
          <a:xfrm>
            <a:off x="4648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3" name="Text Box 9"/>
          <p:cNvSpPr txBox="1">
            <a:spLocks noChangeArrowheads="1"/>
          </p:cNvSpPr>
          <p:nvPr/>
        </p:nvSpPr>
        <p:spPr bwMode="auto">
          <a:xfrm>
            <a:off x="457200" y="533400"/>
            <a:ext cx="42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Ｕ</a:t>
            </a:r>
          </a:p>
        </p:txBody>
      </p:sp>
      <p:sp>
        <p:nvSpPr>
          <p:cNvPr id="24594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4595" name="Text Box 11"/>
          <p:cNvSpPr txBox="1">
            <a:spLocks noChangeArrowheads="1"/>
          </p:cNvSpPr>
          <p:nvPr/>
        </p:nvSpPr>
        <p:spPr bwMode="auto">
          <a:xfrm>
            <a:off x="3505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4596" name="Text Box 12"/>
          <p:cNvSpPr txBox="1">
            <a:spLocks noChangeArrowheads="1"/>
          </p:cNvSpPr>
          <p:nvPr/>
        </p:nvSpPr>
        <p:spPr bwMode="auto">
          <a:xfrm>
            <a:off x="5029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4597" name="Text Box 13"/>
          <p:cNvSpPr txBox="1">
            <a:spLocks noChangeArrowheads="1"/>
          </p:cNvSpPr>
          <p:nvPr/>
        </p:nvSpPr>
        <p:spPr bwMode="auto">
          <a:xfrm>
            <a:off x="18288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4598" name="Text Box 14"/>
          <p:cNvSpPr txBox="1">
            <a:spLocks noChangeArrowheads="1"/>
          </p:cNvSpPr>
          <p:nvPr/>
        </p:nvSpPr>
        <p:spPr bwMode="auto">
          <a:xfrm>
            <a:off x="3505200" y="236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24599" name="Text Box 15"/>
          <p:cNvSpPr txBox="1">
            <a:spLocks noChangeArrowheads="1"/>
          </p:cNvSpPr>
          <p:nvPr/>
        </p:nvSpPr>
        <p:spPr bwMode="auto">
          <a:xfrm>
            <a:off x="50292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4600" name="AutoShape 16"/>
          <p:cNvSpPr>
            <a:spLocks noChangeArrowheads="1"/>
          </p:cNvSpPr>
          <p:nvPr/>
        </p:nvSpPr>
        <p:spPr bwMode="auto">
          <a:xfrm>
            <a:off x="1066800" y="12954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1" name="AutoShape 17"/>
          <p:cNvSpPr>
            <a:spLocks noChangeArrowheads="1"/>
          </p:cNvSpPr>
          <p:nvPr/>
        </p:nvSpPr>
        <p:spPr bwMode="auto">
          <a:xfrm>
            <a:off x="990600" y="9144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02" name="Oval 18"/>
          <p:cNvSpPr>
            <a:spLocks noChangeArrowheads="1"/>
          </p:cNvSpPr>
          <p:nvPr/>
        </p:nvSpPr>
        <p:spPr bwMode="auto">
          <a:xfrm>
            <a:off x="4495800" y="1219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78" name="Object 1024"/>
          <p:cNvGraphicFramePr>
            <a:graphicFrameLocks noChangeAspect="1"/>
          </p:cNvGraphicFramePr>
          <p:nvPr/>
        </p:nvGraphicFramePr>
        <p:xfrm>
          <a:off x="1828800" y="838200"/>
          <a:ext cx="387350" cy="476250"/>
        </p:xfrm>
        <a:graphic>
          <a:graphicData uri="http://schemas.openxmlformats.org/presentationml/2006/ole">
            <p:oleObj spid="_x0000_s24578" name="Equation" r:id="rId3" imgW="164880" imgH="203040" progId="Equation.DSMT4">
              <p:embed/>
            </p:oleObj>
          </a:graphicData>
        </a:graphic>
      </p:graphicFrame>
      <p:graphicFrame>
        <p:nvGraphicFramePr>
          <p:cNvPr id="24579" name="Object 1025"/>
          <p:cNvGraphicFramePr>
            <a:graphicFrameLocks noChangeAspect="1"/>
          </p:cNvGraphicFramePr>
          <p:nvPr/>
        </p:nvGraphicFramePr>
        <p:xfrm>
          <a:off x="533400" y="1295400"/>
          <a:ext cx="417513" cy="476250"/>
        </p:xfrm>
        <a:graphic>
          <a:graphicData uri="http://schemas.openxmlformats.org/presentationml/2006/ole">
            <p:oleObj spid="_x0000_s24579" name="Equation" r:id="rId4" imgW="177480" imgH="203040" progId="Equation.DSMT4">
              <p:embed/>
            </p:oleObj>
          </a:graphicData>
        </a:graphic>
      </p:graphicFrame>
      <p:graphicFrame>
        <p:nvGraphicFramePr>
          <p:cNvPr id="24580" name="Object 1026"/>
          <p:cNvGraphicFramePr>
            <a:graphicFrameLocks noChangeAspect="1"/>
          </p:cNvGraphicFramePr>
          <p:nvPr/>
        </p:nvGraphicFramePr>
        <p:xfrm>
          <a:off x="5562600" y="1600200"/>
          <a:ext cx="417513" cy="476250"/>
        </p:xfrm>
        <a:graphic>
          <a:graphicData uri="http://schemas.openxmlformats.org/presentationml/2006/ole">
            <p:oleObj spid="_x0000_s24580" name="Equation" r:id="rId5" imgW="177480" imgH="203040" progId="Equation.DSMT4">
              <p:embed/>
            </p:oleObj>
          </a:graphicData>
        </a:graphic>
      </p:graphicFrame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56388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4604" name="Text Box 29"/>
          <p:cNvSpPr txBox="1">
            <a:spLocks noChangeArrowheads="1"/>
          </p:cNvSpPr>
          <p:nvPr/>
        </p:nvSpPr>
        <p:spPr bwMode="auto">
          <a:xfrm>
            <a:off x="2209800" y="83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4605" name="Text Box 30"/>
          <p:cNvSpPr txBox="1">
            <a:spLocks noChangeArrowheads="1"/>
          </p:cNvSpPr>
          <p:nvPr/>
        </p:nvSpPr>
        <p:spPr bwMode="auto">
          <a:xfrm>
            <a:off x="6096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441325" y="-55563"/>
            <a:ext cx="4889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</a:t>
            </a:r>
          </a:p>
        </p:txBody>
      </p:sp>
      <p:graphicFrame>
        <p:nvGraphicFramePr>
          <p:cNvPr id="24581" name="Object 1027"/>
          <p:cNvGraphicFramePr>
            <a:graphicFrameLocks noChangeAspect="1"/>
          </p:cNvGraphicFramePr>
          <p:nvPr/>
        </p:nvGraphicFramePr>
        <p:xfrm>
          <a:off x="6705600" y="1219200"/>
          <a:ext cx="2160588" cy="442913"/>
        </p:xfrm>
        <a:graphic>
          <a:graphicData uri="http://schemas.openxmlformats.org/presentationml/2006/ole">
            <p:oleObj spid="_x0000_s24581" name="Equation" r:id="rId6" imgW="990360" imgH="203040" progId="Equation.DSMT4">
              <p:embed/>
            </p:oleObj>
          </a:graphicData>
        </a:graphic>
      </p:graphicFrame>
      <p:graphicFrame>
        <p:nvGraphicFramePr>
          <p:cNvPr id="24582" name="Object 1028"/>
          <p:cNvGraphicFramePr>
            <a:graphicFrameLocks noChangeAspect="1"/>
          </p:cNvGraphicFramePr>
          <p:nvPr/>
        </p:nvGraphicFramePr>
        <p:xfrm>
          <a:off x="6781800" y="1981200"/>
          <a:ext cx="2025650" cy="363538"/>
        </p:xfrm>
        <a:graphic>
          <a:graphicData uri="http://schemas.openxmlformats.org/presentationml/2006/ole">
            <p:oleObj spid="_x0000_s24582" name="Equation" r:id="rId7" imgW="1130040" imgH="203040" progId="Equation.DSMT4">
              <p:embed/>
            </p:oleObj>
          </a:graphicData>
        </a:graphic>
      </p:graphicFrame>
      <p:graphicFrame>
        <p:nvGraphicFramePr>
          <p:cNvPr id="24583" name="Object 1029"/>
          <p:cNvGraphicFramePr>
            <a:graphicFrameLocks noChangeAspect="1"/>
          </p:cNvGraphicFramePr>
          <p:nvPr/>
        </p:nvGraphicFramePr>
        <p:xfrm>
          <a:off x="1676400" y="3810000"/>
          <a:ext cx="3019425" cy="442913"/>
        </p:xfrm>
        <a:graphic>
          <a:graphicData uri="http://schemas.openxmlformats.org/presentationml/2006/ole">
            <p:oleObj spid="_x0000_s24583" name="Equation" r:id="rId8" imgW="1384200" imgH="203040" progId="Equation.DSMT4">
              <p:embed/>
            </p:oleObj>
          </a:graphicData>
        </a:graphic>
      </p:graphicFrame>
      <p:graphicFrame>
        <p:nvGraphicFramePr>
          <p:cNvPr id="24584" name="Object 1030"/>
          <p:cNvGraphicFramePr>
            <a:graphicFrameLocks noChangeAspect="1"/>
          </p:cNvGraphicFramePr>
          <p:nvPr/>
        </p:nvGraphicFramePr>
        <p:xfrm>
          <a:off x="1600200" y="4419600"/>
          <a:ext cx="3740150" cy="498475"/>
        </p:xfrm>
        <a:graphic>
          <a:graphicData uri="http://schemas.openxmlformats.org/presentationml/2006/ole">
            <p:oleObj spid="_x0000_s24584" name="Equation" r:id="rId9" imgW="17143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A18BC-D85F-47DE-A7B3-5F5A7B1DA16E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781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アルゴリズムの動作例２</a:t>
            </a:r>
          </a:p>
        </p:txBody>
      </p:sp>
      <p:sp>
        <p:nvSpPr>
          <p:cNvPr id="25622" name="AutoShape 3"/>
          <p:cNvSpPr>
            <a:spLocks noChangeArrowheads="1"/>
          </p:cNvSpPr>
          <p:nvPr/>
        </p:nvSpPr>
        <p:spPr bwMode="auto">
          <a:xfrm>
            <a:off x="304800" y="762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3" name="Oval 4"/>
          <p:cNvSpPr>
            <a:spLocks noChangeArrowheads="1"/>
          </p:cNvSpPr>
          <p:nvPr/>
        </p:nvSpPr>
        <p:spPr bwMode="auto">
          <a:xfrm>
            <a:off x="14478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4" name="Oval 5"/>
          <p:cNvSpPr>
            <a:spLocks noChangeArrowheads="1"/>
          </p:cNvSpPr>
          <p:nvPr/>
        </p:nvSpPr>
        <p:spPr bwMode="auto">
          <a:xfrm>
            <a:off x="30480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5" name="Oval 6"/>
          <p:cNvSpPr>
            <a:spLocks noChangeArrowheads="1"/>
          </p:cNvSpPr>
          <p:nvPr/>
        </p:nvSpPr>
        <p:spPr bwMode="auto">
          <a:xfrm>
            <a:off x="46482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6" name="Oval 7"/>
          <p:cNvSpPr>
            <a:spLocks noChangeArrowheads="1"/>
          </p:cNvSpPr>
          <p:nvPr/>
        </p:nvSpPr>
        <p:spPr bwMode="auto">
          <a:xfrm>
            <a:off x="1447800" y="2514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7" name="Oval 8"/>
          <p:cNvSpPr>
            <a:spLocks noChangeArrowheads="1"/>
          </p:cNvSpPr>
          <p:nvPr/>
        </p:nvSpPr>
        <p:spPr bwMode="auto">
          <a:xfrm>
            <a:off x="3124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8" name="Oval 9"/>
          <p:cNvSpPr>
            <a:spLocks noChangeArrowheads="1"/>
          </p:cNvSpPr>
          <p:nvPr/>
        </p:nvSpPr>
        <p:spPr bwMode="auto">
          <a:xfrm>
            <a:off x="4648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9" name="Text Box 11"/>
          <p:cNvSpPr txBox="1">
            <a:spLocks noChangeArrowheads="1"/>
          </p:cNvSpPr>
          <p:nvPr/>
        </p:nvSpPr>
        <p:spPr bwMode="auto">
          <a:xfrm>
            <a:off x="10668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5630" name="Text Box 12"/>
          <p:cNvSpPr txBox="1">
            <a:spLocks noChangeArrowheads="1"/>
          </p:cNvSpPr>
          <p:nvPr/>
        </p:nvSpPr>
        <p:spPr bwMode="auto">
          <a:xfrm>
            <a:off x="3505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5631" name="Text Box 13"/>
          <p:cNvSpPr txBox="1">
            <a:spLocks noChangeArrowheads="1"/>
          </p:cNvSpPr>
          <p:nvPr/>
        </p:nvSpPr>
        <p:spPr bwMode="auto">
          <a:xfrm>
            <a:off x="5029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5632" name="Text Box 14"/>
          <p:cNvSpPr txBox="1">
            <a:spLocks noChangeArrowheads="1"/>
          </p:cNvSpPr>
          <p:nvPr/>
        </p:nvSpPr>
        <p:spPr bwMode="auto">
          <a:xfrm>
            <a:off x="18288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5633" name="Text Box 15"/>
          <p:cNvSpPr txBox="1">
            <a:spLocks noChangeArrowheads="1"/>
          </p:cNvSpPr>
          <p:nvPr/>
        </p:nvSpPr>
        <p:spPr bwMode="auto">
          <a:xfrm>
            <a:off x="3505200" y="236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25634" name="Text Box 16"/>
          <p:cNvSpPr txBox="1">
            <a:spLocks noChangeArrowheads="1"/>
          </p:cNvSpPr>
          <p:nvPr/>
        </p:nvSpPr>
        <p:spPr bwMode="auto">
          <a:xfrm>
            <a:off x="50292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5635" name="AutoShape 17"/>
          <p:cNvSpPr>
            <a:spLocks noChangeArrowheads="1"/>
          </p:cNvSpPr>
          <p:nvPr/>
        </p:nvSpPr>
        <p:spPr bwMode="auto">
          <a:xfrm>
            <a:off x="1066800" y="12954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6" name="AutoShape 18"/>
          <p:cNvSpPr>
            <a:spLocks noChangeArrowheads="1"/>
          </p:cNvSpPr>
          <p:nvPr/>
        </p:nvSpPr>
        <p:spPr bwMode="auto">
          <a:xfrm>
            <a:off x="990600" y="9144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7" name="Oval 19"/>
          <p:cNvSpPr>
            <a:spLocks noChangeArrowheads="1"/>
          </p:cNvSpPr>
          <p:nvPr/>
        </p:nvSpPr>
        <p:spPr bwMode="auto">
          <a:xfrm>
            <a:off x="4495800" y="1219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8" name="AutoShape 20"/>
          <p:cNvSpPr>
            <a:spLocks noChangeArrowheads="1"/>
          </p:cNvSpPr>
          <p:nvPr/>
        </p:nvSpPr>
        <p:spPr bwMode="auto">
          <a:xfrm>
            <a:off x="914400" y="10668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9" name="Oval 21"/>
          <p:cNvSpPr>
            <a:spLocks noChangeArrowheads="1"/>
          </p:cNvSpPr>
          <p:nvPr/>
        </p:nvSpPr>
        <p:spPr bwMode="auto">
          <a:xfrm>
            <a:off x="2590800" y="21336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2" name="Object 22"/>
          <p:cNvGraphicFramePr>
            <a:graphicFrameLocks noChangeAspect="1"/>
          </p:cNvGraphicFramePr>
          <p:nvPr/>
        </p:nvGraphicFramePr>
        <p:xfrm>
          <a:off x="1828800" y="838200"/>
          <a:ext cx="387350" cy="476250"/>
        </p:xfrm>
        <a:graphic>
          <a:graphicData uri="http://schemas.openxmlformats.org/presentationml/2006/ole">
            <p:oleObj spid="_x0000_s25602" name="Equation" r:id="rId3" imgW="164880" imgH="203040" progId="Equation.DSMT4">
              <p:embed/>
            </p:oleObj>
          </a:graphicData>
        </a:graphic>
      </p:graphicFrame>
      <p:graphicFrame>
        <p:nvGraphicFramePr>
          <p:cNvPr id="25603" name="Object 23"/>
          <p:cNvGraphicFramePr>
            <a:graphicFrameLocks noChangeAspect="1"/>
          </p:cNvGraphicFramePr>
          <p:nvPr/>
        </p:nvGraphicFramePr>
        <p:xfrm>
          <a:off x="533400" y="1295400"/>
          <a:ext cx="417513" cy="476250"/>
        </p:xfrm>
        <a:graphic>
          <a:graphicData uri="http://schemas.openxmlformats.org/presentationml/2006/ole">
            <p:oleObj spid="_x0000_s25603" name="Equation" r:id="rId4" imgW="177480" imgH="203040" progId="Equation.DSMT4">
              <p:embed/>
            </p:oleObj>
          </a:graphicData>
        </a:graphic>
      </p:graphicFrame>
      <p:graphicFrame>
        <p:nvGraphicFramePr>
          <p:cNvPr id="25604" name="Object 24"/>
          <p:cNvGraphicFramePr>
            <a:graphicFrameLocks noChangeAspect="1"/>
          </p:cNvGraphicFramePr>
          <p:nvPr/>
        </p:nvGraphicFramePr>
        <p:xfrm>
          <a:off x="5562600" y="1600200"/>
          <a:ext cx="417513" cy="476250"/>
        </p:xfrm>
        <a:graphic>
          <a:graphicData uri="http://schemas.openxmlformats.org/presentationml/2006/ole">
            <p:oleObj spid="_x0000_s25604" name="Equation" r:id="rId5" imgW="177480" imgH="203040" progId="Equation.DSMT4">
              <p:embed/>
            </p:oleObj>
          </a:graphicData>
        </a:graphic>
      </p:graphicFrame>
      <p:graphicFrame>
        <p:nvGraphicFramePr>
          <p:cNvPr id="25605" name="Object 25"/>
          <p:cNvGraphicFramePr>
            <a:graphicFrameLocks noChangeAspect="1"/>
          </p:cNvGraphicFramePr>
          <p:nvPr/>
        </p:nvGraphicFramePr>
        <p:xfrm>
          <a:off x="5410200" y="2743200"/>
          <a:ext cx="417513" cy="476250"/>
        </p:xfrm>
        <a:graphic>
          <a:graphicData uri="http://schemas.openxmlformats.org/presentationml/2006/ole">
            <p:oleObj spid="_x0000_s25605" name="Equation" r:id="rId6" imgW="177480" imgH="203040" progId="Equation.DSMT4">
              <p:embed/>
            </p:oleObj>
          </a:graphicData>
        </a:graphic>
      </p:graphicFrame>
      <p:graphicFrame>
        <p:nvGraphicFramePr>
          <p:cNvPr id="25606" name="Object 26"/>
          <p:cNvGraphicFramePr>
            <a:graphicFrameLocks noChangeAspect="1"/>
          </p:cNvGraphicFramePr>
          <p:nvPr/>
        </p:nvGraphicFramePr>
        <p:xfrm>
          <a:off x="5791200" y="914400"/>
          <a:ext cx="417513" cy="476250"/>
        </p:xfrm>
        <a:graphic>
          <a:graphicData uri="http://schemas.openxmlformats.org/presentationml/2006/ole">
            <p:oleObj spid="_x0000_s25606" name="Equation" r:id="rId7" imgW="177480" imgH="203040" progId="Equation.DSMT4">
              <p:embed/>
            </p:oleObj>
          </a:graphicData>
        </a:graphic>
      </p:graphicFrame>
      <p:sp>
        <p:nvSpPr>
          <p:cNvPr id="25640" name="Text Box 27"/>
          <p:cNvSpPr txBox="1">
            <a:spLocks noChangeArrowheads="1"/>
          </p:cNvSpPr>
          <p:nvPr/>
        </p:nvSpPr>
        <p:spPr bwMode="auto">
          <a:xfrm>
            <a:off x="5334000" y="68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5641" name="Text Box 28"/>
          <p:cNvSpPr txBox="1">
            <a:spLocks noChangeArrowheads="1"/>
          </p:cNvSpPr>
          <p:nvPr/>
        </p:nvSpPr>
        <p:spPr bwMode="auto">
          <a:xfrm>
            <a:off x="56388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5642" name="Text Box 29"/>
          <p:cNvSpPr txBox="1">
            <a:spLocks noChangeArrowheads="1"/>
          </p:cNvSpPr>
          <p:nvPr/>
        </p:nvSpPr>
        <p:spPr bwMode="auto">
          <a:xfrm>
            <a:off x="5791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25643" name="Text Box 30"/>
          <p:cNvSpPr txBox="1">
            <a:spLocks noChangeArrowheads="1"/>
          </p:cNvSpPr>
          <p:nvPr/>
        </p:nvSpPr>
        <p:spPr bwMode="auto">
          <a:xfrm>
            <a:off x="2209800" y="83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5644" name="Text Box 31"/>
          <p:cNvSpPr txBox="1">
            <a:spLocks noChangeArrowheads="1"/>
          </p:cNvSpPr>
          <p:nvPr/>
        </p:nvSpPr>
        <p:spPr bwMode="auto">
          <a:xfrm>
            <a:off x="6096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5607" name="Object 32"/>
          <p:cNvGraphicFramePr>
            <a:graphicFrameLocks noChangeAspect="1"/>
          </p:cNvGraphicFramePr>
          <p:nvPr/>
        </p:nvGraphicFramePr>
        <p:xfrm>
          <a:off x="6629400" y="1447800"/>
          <a:ext cx="2273300" cy="442913"/>
        </p:xfrm>
        <a:graphic>
          <a:graphicData uri="http://schemas.openxmlformats.org/presentationml/2006/ole">
            <p:oleObj spid="_x0000_s25607" name="Equation" r:id="rId8" imgW="1041120" imgH="203040" progId="Equation.DSMT4">
              <p:embed/>
            </p:oleObj>
          </a:graphicData>
        </a:graphic>
      </p:graphicFrame>
      <p:graphicFrame>
        <p:nvGraphicFramePr>
          <p:cNvPr id="25608" name="Object 33"/>
          <p:cNvGraphicFramePr>
            <a:graphicFrameLocks noChangeAspect="1"/>
          </p:cNvGraphicFramePr>
          <p:nvPr/>
        </p:nvGraphicFramePr>
        <p:xfrm>
          <a:off x="6592888" y="1981200"/>
          <a:ext cx="2551112" cy="442913"/>
        </p:xfrm>
        <a:graphic>
          <a:graphicData uri="http://schemas.openxmlformats.org/presentationml/2006/ole">
            <p:oleObj spid="_x0000_s25608" name="Equation" r:id="rId9" imgW="1168200" imgH="203040" progId="Equation.DSMT4">
              <p:embed/>
            </p:oleObj>
          </a:graphicData>
        </a:graphic>
      </p:graphicFrame>
      <p:sp>
        <p:nvSpPr>
          <p:cNvPr id="25645" name="AutoShape 36"/>
          <p:cNvSpPr>
            <a:spLocks noChangeArrowheads="1"/>
          </p:cNvSpPr>
          <p:nvPr/>
        </p:nvSpPr>
        <p:spPr bwMode="auto">
          <a:xfrm>
            <a:off x="3048000" y="33528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5609" name="Object 37"/>
          <p:cNvGraphicFramePr>
            <a:graphicFrameLocks noChangeAspect="1"/>
          </p:cNvGraphicFramePr>
          <p:nvPr/>
        </p:nvGraphicFramePr>
        <p:xfrm>
          <a:off x="3643313" y="3429000"/>
          <a:ext cx="333375" cy="360363"/>
        </p:xfrm>
        <a:graphic>
          <a:graphicData uri="http://schemas.openxmlformats.org/presentationml/2006/ole">
            <p:oleObj spid="_x0000_s25609" name="Equation" r:id="rId10" imgW="152280" imgH="164880" progId="Equation.DSMT4">
              <p:embed/>
            </p:oleObj>
          </a:graphicData>
        </a:graphic>
      </p:graphicFrame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4022725" y="3352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5610" name="Object 39"/>
          <p:cNvGraphicFramePr>
            <a:graphicFrameLocks noChangeAspect="1"/>
          </p:cNvGraphicFramePr>
          <p:nvPr/>
        </p:nvGraphicFramePr>
        <p:xfrm>
          <a:off x="6629400" y="4724400"/>
          <a:ext cx="2070100" cy="363538"/>
        </p:xfrm>
        <a:graphic>
          <a:graphicData uri="http://schemas.openxmlformats.org/presentationml/2006/ole">
            <p:oleObj spid="_x0000_s25610" name="Equation" r:id="rId11" imgW="1155600" imgH="203040" progId="Equation.DSMT4">
              <p:embed/>
            </p:oleObj>
          </a:graphicData>
        </a:graphic>
      </p:graphicFrame>
      <p:graphicFrame>
        <p:nvGraphicFramePr>
          <p:cNvPr id="25611" name="Object 40"/>
          <p:cNvGraphicFramePr>
            <a:graphicFrameLocks noChangeAspect="1"/>
          </p:cNvGraphicFramePr>
          <p:nvPr/>
        </p:nvGraphicFramePr>
        <p:xfrm>
          <a:off x="3643313" y="3789363"/>
          <a:ext cx="361950" cy="360362"/>
        </p:xfrm>
        <a:graphic>
          <a:graphicData uri="http://schemas.openxmlformats.org/presentationml/2006/ole">
            <p:oleObj spid="_x0000_s25611" name="Equation" r:id="rId12" imgW="164880" imgH="164880" progId="Equation.DSMT4">
              <p:embed/>
            </p:oleObj>
          </a:graphicData>
        </a:graphic>
      </p:graphicFrame>
      <p:sp>
        <p:nvSpPr>
          <p:cNvPr id="25647" name="Text Box 41"/>
          <p:cNvSpPr txBox="1">
            <a:spLocks noChangeArrowheads="1"/>
          </p:cNvSpPr>
          <p:nvPr/>
        </p:nvSpPr>
        <p:spPr bwMode="auto">
          <a:xfrm>
            <a:off x="4022725" y="3733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graphicFrame>
        <p:nvGraphicFramePr>
          <p:cNvPr id="25612" name="Object 61"/>
          <p:cNvGraphicFramePr>
            <a:graphicFrameLocks noChangeAspect="1"/>
          </p:cNvGraphicFramePr>
          <p:nvPr/>
        </p:nvGraphicFramePr>
        <p:xfrm>
          <a:off x="6580188" y="4038600"/>
          <a:ext cx="2217737" cy="442913"/>
        </p:xfrm>
        <a:graphic>
          <a:graphicData uri="http://schemas.openxmlformats.org/presentationml/2006/ole">
            <p:oleObj spid="_x0000_s25612" name="Equation" r:id="rId13" imgW="1015920" imgH="203040" progId="Equation.DSMT4">
              <p:embed/>
            </p:oleObj>
          </a:graphicData>
        </a:graphic>
      </p:graphicFrame>
      <p:graphicFrame>
        <p:nvGraphicFramePr>
          <p:cNvPr id="25613" name="Object 63"/>
          <p:cNvGraphicFramePr>
            <a:graphicFrameLocks noChangeAspect="1"/>
          </p:cNvGraphicFramePr>
          <p:nvPr/>
        </p:nvGraphicFramePr>
        <p:xfrm>
          <a:off x="7924800" y="228600"/>
          <a:ext cx="812800" cy="330200"/>
        </p:xfrm>
        <a:graphic>
          <a:graphicData uri="http://schemas.openxmlformats.org/presentationml/2006/ole">
            <p:oleObj spid="_x0000_s25613" name="Equation" r:id="rId14" imgW="406080" imgH="164880" progId="Equation.DSMT4">
              <p:embed/>
            </p:oleObj>
          </a:graphicData>
        </a:graphic>
      </p:graphicFrame>
      <p:sp>
        <p:nvSpPr>
          <p:cNvPr id="25648" name="AutoShape 64"/>
          <p:cNvSpPr>
            <a:spLocks noChangeArrowheads="1"/>
          </p:cNvSpPr>
          <p:nvPr/>
        </p:nvSpPr>
        <p:spPr bwMode="auto">
          <a:xfrm>
            <a:off x="457200" y="42672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9" name="Oval 65"/>
          <p:cNvSpPr>
            <a:spLocks noChangeArrowheads="1"/>
          </p:cNvSpPr>
          <p:nvPr/>
        </p:nvSpPr>
        <p:spPr bwMode="auto">
          <a:xfrm>
            <a:off x="1600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0" name="Oval 66"/>
          <p:cNvSpPr>
            <a:spLocks noChangeArrowheads="1"/>
          </p:cNvSpPr>
          <p:nvPr/>
        </p:nvSpPr>
        <p:spPr bwMode="auto">
          <a:xfrm>
            <a:off x="3200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1" name="Oval 67"/>
          <p:cNvSpPr>
            <a:spLocks noChangeArrowheads="1"/>
          </p:cNvSpPr>
          <p:nvPr/>
        </p:nvSpPr>
        <p:spPr bwMode="auto">
          <a:xfrm>
            <a:off x="48006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2" name="Oval 68"/>
          <p:cNvSpPr>
            <a:spLocks noChangeArrowheads="1"/>
          </p:cNvSpPr>
          <p:nvPr/>
        </p:nvSpPr>
        <p:spPr bwMode="auto">
          <a:xfrm>
            <a:off x="1600200" y="601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3" name="Text Box 72"/>
          <p:cNvSpPr txBox="1">
            <a:spLocks noChangeArrowheads="1"/>
          </p:cNvSpPr>
          <p:nvPr/>
        </p:nvSpPr>
        <p:spPr bwMode="auto">
          <a:xfrm>
            <a:off x="1219200" y="4953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5654" name="Text Box 73"/>
          <p:cNvSpPr txBox="1">
            <a:spLocks noChangeArrowheads="1"/>
          </p:cNvSpPr>
          <p:nvPr/>
        </p:nvSpPr>
        <p:spPr bwMode="auto">
          <a:xfrm>
            <a:off x="3657600" y="4953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5655" name="Text Box 74"/>
          <p:cNvSpPr txBox="1">
            <a:spLocks noChangeArrowheads="1"/>
          </p:cNvSpPr>
          <p:nvPr/>
        </p:nvSpPr>
        <p:spPr bwMode="auto">
          <a:xfrm>
            <a:off x="5181600" y="4953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5656" name="Text Box 75"/>
          <p:cNvSpPr txBox="1">
            <a:spLocks noChangeArrowheads="1"/>
          </p:cNvSpPr>
          <p:nvPr/>
        </p:nvSpPr>
        <p:spPr bwMode="auto">
          <a:xfrm>
            <a:off x="1981200" y="5943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5657" name="AutoShape 78"/>
          <p:cNvSpPr>
            <a:spLocks noChangeArrowheads="1"/>
          </p:cNvSpPr>
          <p:nvPr/>
        </p:nvSpPr>
        <p:spPr bwMode="auto">
          <a:xfrm>
            <a:off x="1219200" y="48006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8" name="AutoShape 79"/>
          <p:cNvSpPr>
            <a:spLocks noChangeArrowheads="1"/>
          </p:cNvSpPr>
          <p:nvPr/>
        </p:nvSpPr>
        <p:spPr bwMode="auto">
          <a:xfrm>
            <a:off x="1143000" y="44196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59" name="Oval 80"/>
          <p:cNvSpPr>
            <a:spLocks noChangeArrowheads="1"/>
          </p:cNvSpPr>
          <p:nvPr/>
        </p:nvSpPr>
        <p:spPr bwMode="auto">
          <a:xfrm>
            <a:off x="4648200" y="47244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60" name="AutoShape 81"/>
          <p:cNvSpPr>
            <a:spLocks noChangeArrowheads="1"/>
          </p:cNvSpPr>
          <p:nvPr/>
        </p:nvSpPr>
        <p:spPr bwMode="auto">
          <a:xfrm>
            <a:off x="1066800" y="45720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14" name="Object 83"/>
          <p:cNvGraphicFramePr>
            <a:graphicFrameLocks noChangeAspect="1"/>
          </p:cNvGraphicFramePr>
          <p:nvPr/>
        </p:nvGraphicFramePr>
        <p:xfrm>
          <a:off x="1981200" y="4343400"/>
          <a:ext cx="387350" cy="476250"/>
        </p:xfrm>
        <a:graphic>
          <a:graphicData uri="http://schemas.openxmlformats.org/presentationml/2006/ole">
            <p:oleObj spid="_x0000_s25614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25615" name="Object 84"/>
          <p:cNvGraphicFramePr>
            <a:graphicFrameLocks noChangeAspect="1"/>
          </p:cNvGraphicFramePr>
          <p:nvPr/>
        </p:nvGraphicFramePr>
        <p:xfrm>
          <a:off x="685800" y="4800600"/>
          <a:ext cx="417513" cy="476250"/>
        </p:xfrm>
        <a:graphic>
          <a:graphicData uri="http://schemas.openxmlformats.org/presentationml/2006/ole">
            <p:oleObj spid="_x0000_s25615" name="Equation" r:id="rId16" imgW="177480" imgH="203040" progId="Equation.DSMT4">
              <p:embed/>
            </p:oleObj>
          </a:graphicData>
        </a:graphic>
      </p:graphicFrame>
      <p:graphicFrame>
        <p:nvGraphicFramePr>
          <p:cNvPr id="25616" name="Object 85"/>
          <p:cNvGraphicFramePr>
            <a:graphicFrameLocks noChangeAspect="1"/>
          </p:cNvGraphicFramePr>
          <p:nvPr/>
        </p:nvGraphicFramePr>
        <p:xfrm>
          <a:off x="5715000" y="5105400"/>
          <a:ext cx="417513" cy="476250"/>
        </p:xfrm>
        <a:graphic>
          <a:graphicData uri="http://schemas.openxmlformats.org/presentationml/2006/ole">
            <p:oleObj spid="_x0000_s25616" name="Equation" r:id="rId17" imgW="177480" imgH="203040" progId="Equation.DSMT4">
              <p:embed/>
            </p:oleObj>
          </a:graphicData>
        </a:graphic>
      </p:graphicFrame>
      <p:graphicFrame>
        <p:nvGraphicFramePr>
          <p:cNvPr id="25617" name="Object 87"/>
          <p:cNvGraphicFramePr>
            <a:graphicFrameLocks noChangeAspect="1"/>
          </p:cNvGraphicFramePr>
          <p:nvPr/>
        </p:nvGraphicFramePr>
        <p:xfrm>
          <a:off x="5943600" y="4419600"/>
          <a:ext cx="417513" cy="476250"/>
        </p:xfrm>
        <a:graphic>
          <a:graphicData uri="http://schemas.openxmlformats.org/presentationml/2006/ole">
            <p:oleObj spid="_x0000_s25617" name="Equation" r:id="rId18" imgW="177480" imgH="203040" progId="Equation.DSMT4">
              <p:embed/>
            </p:oleObj>
          </a:graphicData>
        </a:graphic>
      </p:graphicFrame>
      <p:sp>
        <p:nvSpPr>
          <p:cNvPr id="25661" name="Text Box 88"/>
          <p:cNvSpPr txBox="1">
            <a:spLocks noChangeArrowheads="1"/>
          </p:cNvSpPr>
          <p:nvPr/>
        </p:nvSpPr>
        <p:spPr bwMode="auto">
          <a:xfrm>
            <a:off x="54864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25662" name="Text Box 89"/>
          <p:cNvSpPr txBox="1">
            <a:spLocks noChangeArrowheads="1"/>
          </p:cNvSpPr>
          <p:nvPr/>
        </p:nvSpPr>
        <p:spPr bwMode="auto">
          <a:xfrm>
            <a:off x="5791200" y="548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5663" name="Text Box 91"/>
          <p:cNvSpPr txBox="1">
            <a:spLocks noChangeArrowheads="1"/>
          </p:cNvSpPr>
          <p:nvPr/>
        </p:nvSpPr>
        <p:spPr bwMode="auto">
          <a:xfrm>
            <a:off x="23622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5664" name="Text Box 92"/>
          <p:cNvSpPr txBox="1">
            <a:spLocks noChangeArrowheads="1"/>
          </p:cNvSpPr>
          <p:nvPr/>
        </p:nvSpPr>
        <p:spPr bwMode="auto">
          <a:xfrm>
            <a:off x="762000" y="53895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graphicFrame>
        <p:nvGraphicFramePr>
          <p:cNvPr id="25618" name="Object 93"/>
          <p:cNvGraphicFramePr>
            <a:graphicFrameLocks noChangeAspect="1"/>
          </p:cNvGraphicFramePr>
          <p:nvPr/>
        </p:nvGraphicFramePr>
        <p:xfrm>
          <a:off x="914400" y="3810000"/>
          <a:ext cx="531813" cy="533400"/>
        </p:xfrm>
        <a:graphic>
          <a:graphicData uri="http://schemas.openxmlformats.org/presentationml/2006/ole">
            <p:oleObj spid="_x0000_s25618" name="Equation" r:id="rId19" imgW="190440" imgH="190440" progId="Equation.DSMT4">
              <p:embed/>
            </p:oleObj>
          </a:graphicData>
        </a:graphic>
      </p:graphicFrame>
      <p:graphicFrame>
        <p:nvGraphicFramePr>
          <p:cNvPr id="25619" name="Object 94"/>
          <p:cNvGraphicFramePr>
            <a:graphicFrameLocks noChangeAspect="1"/>
          </p:cNvGraphicFramePr>
          <p:nvPr/>
        </p:nvGraphicFramePr>
        <p:xfrm>
          <a:off x="457200" y="533400"/>
          <a:ext cx="425450" cy="463550"/>
        </p:xfrm>
        <a:graphic>
          <a:graphicData uri="http://schemas.openxmlformats.org/presentationml/2006/ole">
            <p:oleObj spid="_x0000_s25619" name="Equation" r:id="rId20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31D21A-8E32-4495-ABCD-DB19DE2E7974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6626" name="Object 1024"/>
          <p:cNvGraphicFramePr>
            <a:graphicFrameLocks noChangeAspect="1"/>
          </p:cNvGraphicFramePr>
          <p:nvPr/>
        </p:nvGraphicFramePr>
        <p:xfrm>
          <a:off x="6705600" y="990600"/>
          <a:ext cx="2070100" cy="363538"/>
        </p:xfrm>
        <a:graphic>
          <a:graphicData uri="http://schemas.openxmlformats.org/presentationml/2006/ole">
            <p:oleObj spid="_x0000_s26626" name="Equation" r:id="rId3" imgW="1155600" imgH="203040" progId="Equation.DSMT4">
              <p:embed/>
            </p:oleObj>
          </a:graphicData>
        </a:graphic>
      </p:graphicFrame>
      <p:graphicFrame>
        <p:nvGraphicFramePr>
          <p:cNvPr id="26627" name="Object 1025"/>
          <p:cNvGraphicFramePr>
            <a:graphicFrameLocks noChangeAspect="1"/>
          </p:cNvGraphicFramePr>
          <p:nvPr/>
        </p:nvGraphicFramePr>
        <p:xfrm>
          <a:off x="6553200" y="381000"/>
          <a:ext cx="2217738" cy="442913"/>
        </p:xfrm>
        <a:graphic>
          <a:graphicData uri="http://schemas.openxmlformats.org/presentationml/2006/ole">
            <p:oleObj spid="_x0000_s26627" name="Equation" r:id="rId4" imgW="1015920" imgH="203040" progId="Equation.DSMT4">
              <p:embed/>
            </p:oleObj>
          </a:graphicData>
        </a:graphic>
      </p:graphicFrame>
      <p:sp>
        <p:nvSpPr>
          <p:cNvPr id="26642" name="AutoShape 4"/>
          <p:cNvSpPr>
            <a:spLocks noChangeArrowheads="1"/>
          </p:cNvSpPr>
          <p:nvPr/>
        </p:nvSpPr>
        <p:spPr bwMode="auto">
          <a:xfrm>
            <a:off x="457200" y="3048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3" name="Oval 5"/>
          <p:cNvSpPr>
            <a:spLocks noChangeArrowheads="1"/>
          </p:cNvSpPr>
          <p:nvPr/>
        </p:nvSpPr>
        <p:spPr bwMode="auto">
          <a:xfrm>
            <a:off x="16002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4" name="Oval 6"/>
          <p:cNvSpPr>
            <a:spLocks noChangeArrowheads="1"/>
          </p:cNvSpPr>
          <p:nvPr/>
        </p:nvSpPr>
        <p:spPr bwMode="auto">
          <a:xfrm>
            <a:off x="3200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5" name="Oval 7"/>
          <p:cNvSpPr>
            <a:spLocks noChangeArrowheads="1"/>
          </p:cNvSpPr>
          <p:nvPr/>
        </p:nvSpPr>
        <p:spPr bwMode="auto">
          <a:xfrm>
            <a:off x="48006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6" name="Oval 8"/>
          <p:cNvSpPr>
            <a:spLocks noChangeArrowheads="1"/>
          </p:cNvSpPr>
          <p:nvPr/>
        </p:nvSpPr>
        <p:spPr bwMode="auto">
          <a:xfrm>
            <a:off x="16002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7" name="Text Box 9"/>
          <p:cNvSpPr txBox="1">
            <a:spLocks noChangeArrowheads="1"/>
          </p:cNvSpPr>
          <p:nvPr/>
        </p:nvSpPr>
        <p:spPr bwMode="auto">
          <a:xfrm>
            <a:off x="12192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6648" name="Text Box 10"/>
          <p:cNvSpPr txBox="1">
            <a:spLocks noChangeArrowheads="1"/>
          </p:cNvSpPr>
          <p:nvPr/>
        </p:nvSpPr>
        <p:spPr bwMode="auto">
          <a:xfrm>
            <a:off x="36576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6649" name="Text Box 11"/>
          <p:cNvSpPr txBox="1">
            <a:spLocks noChangeArrowheads="1"/>
          </p:cNvSpPr>
          <p:nvPr/>
        </p:nvSpPr>
        <p:spPr bwMode="auto">
          <a:xfrm>
            <a:off x="51816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6650" name="Text Box 12"/>
          <p:cNvSpPr txBox="1">
            <a:spLocks noChangeArrowheads="1"/>
          </p:cNvSpPr>
          <p:nvPr/>
        </p:nvSpPr>
        <p:spPr bwMode="auto">
          <a:xfrm>
            <a:off x="19812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6651" name="AutoShape 13"/>
          <p:cNvSpPr>
            <a:spLocks noChangeArrowheads="1"/>
          </p:cNvSpPr>
          <p:nvPr/>
        </p:nvSpPr>
        <p:spPr bwMode="auto">
          <a:xfrm>
            <a:off x="1219200" y="8382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2" name="AutoShape 14"/>
          <p:cNvSpPr>
            <a:spLocks noChangeArrowheads="1"/>
          </p:cNvSpPr>
          <p:nvPr/>
        </p:nvSpPr>
        <p:spPr bwMode="auto">
          <a:xfrm>
            <a:off x="1143000" y="4572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3" name="Oval 15"/>
          <p:cNvSpPr>
            <a:spLocks noChangeArrowheads="1"/>
          </p:cNvSpPr>
          <p:nvPr/>
        </p:nvSpPr>
        <p:spPr bwMode="auto">
          <a:xfrm>
            <a:off x="4648200" y="7620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54" name="AutoShape 16"/>
          <p:cNvSpPr>
            <a:spLocks noChangeArrowheads="1"/>
          </p:cNvSpPr>
          <p:nvPr/>
        </p:nvSpPr>
        <p:spPr bwMode="auto">
          <a:xfrm>
            <a:off x="1066800" y="6096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28" name="Object 1026"/>
          <p:cNvGraphicFramePr>
            <a:graphicFrameLocks noChangeAspect="1"/>
          </p:cNvGraphicFramePr>
          <p:nvPr/>
        </p:nvGraphicFramePr>
        <p:xfrm>
          <a:off x="1981200" y="381000"/>
          <a:ext cx="387350" cy="476250"/>
        </p:xfrm>
        <a:graphic>
          <a:graphicData uri="http://schemas.openxmlformats.org/presentationml/2006/ole">
            <p:oleObj spid="_x0000_s26628" name="Equation" r:id="rId5" imgW="164880" imgH="203040" progId="Equation.DSMT4">
              <p:embed/>
            </p:oleObj>
          </a:graphicData>
        </a:graphic>
      </p:graphicFrame>
      <p:graphicFrame>
        <p:nvGraphicFramePr>
          <p:cNvPr id="26629" name="Object 1027"/>
          <p:cNvGraphicFramePr>
            <a:graphicFrameLocks noChangeAspect="1"/>
          </p:cNvGraphicFramePr>
          <p:nvPr/>
        </p:nvGraphicFramePr>
        <p:xfrm>
          <a:off x="685800" y="838200"/>
          <a:ext cx="417513" cy="476250"/>
        </p:xfrm>
        <a:graphic>
          <a:graphicData uri="http://schemas.openxmlformats.org/presentationml/2006/ole">
            <p:oleObj spid="_x0000_s26629" name="Equation" r:id="rId6" imgW="177480" imgH="203040" progId="Equation.DSMT4">
              <p:embed/>
            </p:oleObj>
          </a:graphicData>
        </a:graphic>
      </p:graphicFrame>
      <p:graphicFrame>
        <p:nvGraphicFramePr>
          <p:cNvPr id="26630" name="Object 1028"/>
          <p:cNvGraphicFramePr>
            <a:graphicFrameLocks noChangeAspect="1"/>
          </p:cNvGraphicFramePr>
          <p:nvPr/>
        </p:nvGraphicFramePr>
        <p:xfrm>
          <a:off x="5715000" y="1143000"/>
          <a:ext cx="417513" cy="476250"/>
        </p:xfrm>
        <a:graphic>
          <a:graphicData uri="http://schemas.openxmlformats.org/presentationml/2006/ole">
            <p:oleObj spid="_x0000_s26630" name="Equation" r:id="rId7" imgW="177480" imgH="203040" progId="Equation.DSMT4">
              <p:embed/>
            </p:oleObj>
          </a:graphicData>
        </a:graphic>
      </p:graphicFrame>
      <p:graphicFrame>
        <p:nvGraphicFramePr>
          <p:cNvPr id="26631" name="Object 1029"/>
          <p:cNvGraphicFramePr>
            <a:graphicFrameLocks noChangeAspect="1"/>
          </p:cNvGraphicFramePr>
          <p:nvPr/>
        </p:nvGraphicFramePr>
        <p:xfrm>
          <a:off x="5943600" y="457200"/>
          <a:ext cx="417513" cy="476250"/>
        </p:xfrm>
        <a:graphic>
          <a:graphicData uri="http://schemas.openxmlformats.org/presentationml/2006/ole">
            <p:oleObj spid="_x0000_s26631" name="Equation" r:id="rId8" imgW="177480" imgH="203040" progId="Equation.DSMT4">
              <p:embed/>
            </p:oleObj>
          </a:graphicData>
        </a:graphic>
      </p:graphicFrame>
      <p:sp>
        <p:nvSpPr>
          <p:cNvPr id="26655" name="Text Box 21"/>
          <p:cNvSpPr txBox="1">
            <a:spLocks noChangeArrowheads="1"/>
          </p:cNvSpPr>
          <p:nvPr/>
        </p:nvSpPr>
        <p:spPr bwMode="auto">
          <a:xfrm>
            <a:off x="5486400" y="22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26656" name="Text Box 22"/>
          <p:cNvSpPr txBox="1">
            <a:spLocks noChangeArrowheads="1"/>
          </p:cNvSpPr>
          <p:nvPr/>
        </p:nvSpPr>
        <p:spPr bwMode="auto">
          <a:xfrm>
            <a:off x="57912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6657" name="Text Box 23"/>
          <p:cNvSpPr txBox="1">
            <a:spLocks noChangeArrowheads="1"/>
          </p:cNvSpPr>
          <p:nvPr/>
        </p:nvSpPr>
        <p:spPr bwMode="auto">
          <a:xfrm>
            <a:off x="2362200" y="38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</a:p>
        </p:txBody>
      </p:sp>
      <p:sp>
        <p:nvSpPr>
          <p:cNvPr id="26658" name="Text Box 24"/>
          <p:cNvSpPr txBox="1">
            <a:spLocks noChangeArrowheads="1"/>
          </p:cNvSpPr>
          <p:nvPr/>
        </p:nvSpPr>
        <p:spPr bwMode="auto">
          <a:xfrm>
            <a:off x="762000" y="14271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graphicFrame>
        <p:nvGraphicFramePr>
          <p:cNvPr id="26632" name="Object 1030"/>
          <p:cNvGraphicFramePr>
            <a:graphicFrameLocks noChangeAspect="1"/>
          </p:cNvGraphicFramePr>
          <p:nvPr/>
        </p:nvGraphicFramePr>
        <p:xfrm>
          <a:off x="381000" y="0"/>
          <a:ext cx="531813" cy="533400"/>
        </p:xfrm>
        <a:graphic>
          <a:graphicData uri="http://schemas.openxmlformats.org/presentationml/2006/ole">
            <p:oleObj spid="_x0000_s26632" name="Equation" r:id="rId9" imgW="190440" imgH="190440" progId="Equation.DSMT4">
              <p:embed/>
            </p:oleObj>
          </a:graphicData>
        </a:graphic>
      </p:graphicFrame>
      <p:sp>
        <p:nvSpPr>
          <p:cNvPr id="26659" name="AutoShape 26"/>
          <p:cNvSpPr>
            <a:spLocks noChangeArrowheads="1"/>
          </p:cNvSpPr>
          <p:nvPr/>
        </p:nvSpPr>
        <p:spPr bwMode="auto">
          <a:xfrm>
            <a:off x="3048000" y="2895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6633" name="Object 1031"/>
          <p:cNvGraphicFramePr>
            <a:graphicFrameLocks noChangeAspect="1"/>
          </p:cNvGraphicFramePr>
          <p:nvPr/>
        </p:nvGraphicFramePr>
        <p:xfrm>
          <a:off x="3643313" y="2971800"/>
          <a:ext cx="333375" cy="360363"/>
        </p:xfrm>
        <a:graphic>
          <a:graphicData uri="http://schemas.openxmlformats.org/presentationml/2006/ole">
            <p:oleObj spid="_x0000_s26633" name="Equation" r:id="rId10" imgW="152280" imgH="164880" progId="Equation.DSMT4">
              <p:embed/>
            </p:oleObj>
          </a:graphicData>
        </a:graphic>
      </p:graphicFrame>
      <p:sp>
        <p:nvSpPr>
          <p:cNvPr id="26660" name="Text Box 28"/>
          <p:cNvSpPr txBox="1">
            <a:spLocks noChangeArrowheads="1"/>
          </p:cNvSpPr>
          <p:nvPr/>
        </p:nvSpPr>
        <p:spPr bwMode="auto">
          <a:xfrm>
            <a:off x="4022725" y="2895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6634" name="Object 1032"/>
          <p:cNvGraphicFramePr>
            <a:graphicFrameLocks noChangeAspect="1"/>
          </p:cNvGraphicFramePr>
          <p:nvPr/>
        </p:nvGraphicFramePr>
        <p:xfrm>
          <a:off x="3643313" y="3332163"/>
          <a:ext cx="361950" cy="360362"/>
        </p:xfrm>
        <a:graphic>
          <a:graphicData uri="http://schemas.openxmlformats.org/presentationml/2006/ole">
            <p:oleObj spid="_x0000_s26634" name="Equation" r:id="rId11" imgW="164880" imgH="164880" progId="Equation.DSMT4">
              <p:embed/>
            </p:oleObj>
          </a:graphicData>
        </a:graphic>
      </p:graphicFrame>
      <p:sp>
        <p:nvSpPr>
          <p:cNvPr id="26661" name="Text Box 30"/>
          <p:cNvSpPr txBox="1">
            <a:spLocks noChangeArrowheads="1"/>
          </p:cNvSpPr>
          <p:nvPr/>
        </p:nvSpPr>
        <p:spPr bwMode="auto">
          <a:xfrm>
            <a:off x="4022725" y="3276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graphicFrame>
        <p:nvGraphicFramePr>
          <p:cNvPr id="26635" name="Object 1033"/>
          <p:cNvGraphicFramePr>
            <a:graphicFrameLocks noChangeAspect="1"/>
          </p:cNvGraphicFramePr>
          <p:nvPr/>
        </p:nvGraphicFramePr>
        <p:xfrm>
          <a:off x="6934200" y="5029200"/>
          <a:ext cx="2046288" cy="363538"/>
        </p:xfrm>
        <a:graphic>
          <a:graphicData uri="http://schemas.openxmlformats.org/presentationml/2006/ole">
            <p:oleObj spid="_x0000_s26635" name="Equation" r:id="rId12" imgW="1143000" imgH="203040" progId="Equation.DSMT4">
              <p:embed/>
            </p:oleObj>
          </a:graphicData>
        </a:graphic>
      </p:graphicFrame>
      <p:graphicFrame>
        <p:nvGraphicFramePr>
          <p:cNvPr id="26636" name="Object 1034"/>
          <p:cNvGraphicFramePr>
            <a:graphicFrameLocks noChangeAspect="1"/>
          </p:cNvGraphicFramePr>
          <p:nvPr/>
        </p:nvGraphicFramePr>
        <p:xfrm>
          <a:off x="6781800" y="4495800"/>
          <a:ext cx="2189163" cy="442913"/>
        </p:xfrm>
        <a:graphic>
          <a:graphicData uri="http://schemas.openxmlformats.org/presentationml/2006/ole">
            <p:oleObj spid="_x0000_s26636" name="Equation" r:id="rId13" imgW="1002960" imgH="203040" progId="Equation.DSMT4">
              <p:embed/>
            </p:oleObj>
          </a:graphicData>
        </a:graphic>
      </p:graphicFrame>
      <p:sp>
        <p:nvSpPr>
          <p:cNvPr id="26662" name="AutoShape 33"/>
          <p:cNvSpPr>
            <a:spLocks noChangeArrowheads="1"/>
          </p:cNvSpPr>
          <p:nvPr/>
        </p:nvSpPr>
        <p:spPr bwMode="auto">
          <a:xfrm>
            <a:off x="533400" y="38862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3" name="Oval 34"/>
          <p:cNvSpPr>
            <a:spLocks noChangeArrowheads="1"/>
          </p:cNvSpPr>
          <p:nvPr/>
        </p:nvSpPr>
        <p:spPr bwMode="auto">
          <a:xfrm>
            <a:off x="16764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4" name="Oval 35"/>
          <p:cNvSpPr>
            <a:spLocks noChangeArrowheads="1"/>
          </p:cNvSpPr>
          <p:nvPr/>
        </p:nvSpPr>
        <p:spPr bwMode="auto">
          <a:xfrm>
            <a:off x="32766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5" name="Oval 37"/>
          <p:cNvSpPr>
            <a:spLocks noChangeArrowheads="1"/>
          </p:cNvSpPr>
          <p:nvPr/>
        </p:nvSpPr>
        <p:spPr bwMode="auto">
          <a:xfrm>
            <a:off x="16764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66" name="Text Box 38"/>
          <p:cNvSpPr txBox="1">
            <a:spLocks noChangeArrowheads="1"/>
          </p:cNvSpPr>
          <p:nvPr/>
        </p:nvSpPr>
        <p:spPr bwMode="auto">
          <a:xfrm>
            <a:off x="1295400" y="457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6667" name="Text Box 39"/>
          <p:cNvSpPr txBox="1">
            <a:spLocks noChangeArrowheads="1"/>
          </p:cNvSpPr>
          <p:nvPr/>
        </p:nvSpPr>
        <p:spPr bwMode="auto">
          <a:xfrm>
            <a:off x="3733800" y="4572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2057400" y="5562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6669" name="AutoShape 42"/>
          <p:cNvSpPr>
            <a:spLocks noChangeArrowheads="1"/>
          </p:cNvSpPr>
          <p:nvPr/>
        </p:nvSpPr>
        <p:spPr bwMode="auto">
          <a:xfrm>
            <a:off x="1295400" y="44196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70" name="AutoShape 43"/>
          <p:cNvSpPr>
            <a:spLocks noChangeArrowheads="1"/>
          </p:cNvSpPr>
          <p:nvPr/>
        </p:nvSpPr>
        <p:spPr bwMode="auto">
          <a:xfrm>
            <a:off x="1219200" y="40386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71" name="AutoShape 45"/>
          <p:cNvSpPr>
            <a:spLocks noChangeArrowheads="1"/>
          </p:cNvSpPr>
          <p:nvPr/>
        </p:nvSpPr>
        <p:spPr bwMode="auto">
          <a:xfrm>
            <a:off x="1143000" y="41910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37" name="Object 1035"/>
          <p:cNvGraphicFramePr>
            <a:graphicFrameLocks noChangeAspect="1"/>
          </p:cNvGraphicFramePr>
          <p:nvPr/>
        </p:nvGraphicFramePr>
        <p:xfrm>
          <a:off x="2057400" y="3962400"/>
          <a:ext cx="387350" cy="476250"/>
        </p:xfrm>
        <a:graphic>
          <a:graphicData uri="http://schemas.openxmlformats.org/presentationml/2006/ole">
            <p:oleObj spid="_x0000_s26637" name="Equation" r:id="rId14" imgW="164880" imgH="203040" progId="Equation.DSMT4">
              <p:embed/>
            </p:oleObj>
          </a:graphicData>
        </a:graphic>
      </p:graphicFrame>
      <p:graphicFrame>
        <p:nvGraphicFramePr>
          <p:cNvPr id="26638" name="Object 1036"/>
          <p:cNvGraphicFramePr>
            <a:graphicFrameLocks noChangeAspect="1"/>
          </p:cNvGraphicFramePr>
          <p:nvPr/>
        </p:nvGraphicFramePr>
        <p:xfrm>
          <a:off x="762000" y="4419600"/>
          <a:ext cx="417513" cy="476250"/>
        </p:xfrm>
        <a:graphic>
          <a:graphicData uri="http://schemas.openxmlformats.org/presentationml/2006/ole">
            <p:oleObj spid="_x0000_s26638" name="Equation" r:id="rId15" imgW="177480" imgH="203040" progId="Equation.DSMT4">
              <p:embed/>
            </p:oleObj>
          </a:graphicData>
        </a:graphic>
      </p:graphicFrame>
      <p:graphicFrame>
        <p:nvGraphicFramePr>
          <p:cNvPr id="26639" name="Object 1037"/>
          <p:cNvGraphicFramePr>
            <a:graphicFrameLocks noChangeAspect="1"/>
          </p:cNvGraphicFramePr>
          <p:nvPr/>
        </p:nvGraphicFramePr>
        <p:xfrm>
          <a:off x="6019800" y="4038600"/>
          <a:ext cx="417513" cy="476250"/>
        </p:xfrm>
        <a:graphic>
          <a:graphicData uri="http://schemas.openxmlformats.org/presentationml/2006/ole">
            <p:oleObj spid="_x0000_s26639" name="Equation" r:id="rId16" imgW="177480" imgH="203040" progId="Equation.DSMT4">
              <p:embed/>
            </p:oleObj>
          </a:graphicData>
        </a:graphic>
      </p:graphicFrame>
      <p:sp>
        <p:nvSpPr>
          <p:cNvPr id="26672" name="Text Box 50"/>
          <p:cNvSpPr txBox="1">
            <a:spLocks noChangeArrowheads="1"/>
          </p:cNvSpPr>
          <p:nvPr/>
        </p:nvSpPr>
        <p:spPr bwMode="auto">
          <a:xfrm>
            <a:off x="556260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26673" name="Text Box 52"/>
          <p:cNvSpPr txBox="1">
            <a:spLocks noChangeArrowheads="1"/>
          </p:cNvSpPr>
          <p:nvPr/>
        </p:nvSpPr>
        <p:spPr bwMode="auto">
          <a:xfrm>
            <a:off x="24384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26674" name="Text Box 53"/>
          <p:cNvSpPr txBox="1">
            <a:spLocks noChangeArrowheads="1"/>
          </p:cNvSpPr>
          <p:nvPr/>
        </p:nvSpPr>
        <p:spPr bwMode="auto">
          <a:xfrm>
            <a:off x="838200" y="50085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graphicFrame>
        <p:nvGraphicFramePr>
          <p:cNvPr id="26640" name="Object 1038"/>
          <p:cNvGraphicFramePr>
            <a:graphicFrameLocks noChangeAspect="1"/>
          </p:cNvGraphicFramePr>
          <p:nvPr/>
        </p:nvGraphicFramePr>
        <p:xfrm>
          <a:off x="439738" y="3581400"/>
          <a:ext cx="568325" cy="533400"/>
        </p:xfrm>
        <a:graphic>
          <a:graphicData uri="http://schemas.openxmlformats.org/presentationml/2006/ole">
            <p:oleObj spid="_x0000_s26640" name="Equation" r:id="rId17" imgW="2030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574B8-45F7-4679-82FA-8E4508DDF4E2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64" name="AutoShape 2"/>
          <p:cNvSpPr>
            <a:spLocks noChangeArrowheads="1"/>
          </p:cNvSpPr>
          <p:nvPr/>
        </p:nvSpPr>
        <p:spPr bwMode="auto">
          <a:xfrm>
            <a:off x="533400" y="3048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5" name="Oval 3"/>
          <p:cNvSpPr>
            <a:spLocks noChangeArrowheads="1"/>
          </p:cNvSpPr>
          <p:nvPr/>
        </p:nvSpPr>
        <p:spPr bwMode="auto">
          <a:xfrm>
            <a:off x="1676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6" name="Oval 4"/>
          <p:cNvSpPr>
            <a:spLocks noChangeArrowheads="1"/>
          </p:cNvSpPr>
          <p:nvPr/>
        </p:nvSpPr>
        <p:spPr bwMode="auto">
          <a:xfrm>
            <a:off x="32766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Oval 5"/>
          <p:cNvSpPr>
            <a:spLocks noChangeArrowheads="1"/>
          </p:cNvSpPr>
          <p:nvPr/>
        </p:nvSpPr>
        <p:spPr bwMode="auto">
          <a:xfrm>
            <a:off x="16764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Text Box 6"/>
          <p:cNvSpPr txBox="1">
            <a:spLocks noChangeArrowheads="1"/>
          </p:cNvSpPr>
          <p:nvPr/>
        </p:nvSpPr>
        <p:spPr bwMode="auto">
          <a:xfrm>
            <a:off x="12954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7669" name="Text Box 7"/>
          <p:cNvSpPr txBox="1">
            <a:spLocks noChangeArrowheads="1"/>
          </p:cNvSpPr>
          <p:nvPr/>
        </p:nvSpPr>
        <p:spPr bwMode="auto">
          <a:xfrm>
            <a:off x="37338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7670" name="Text Box 8"/>
          <p:cNvSpPr txBox="1">
            <a:spLocks noChangeArrowheads="1"/>
          </p:cNvSpPr>
          <p:nvPr/>
        </p:nvSpPr>
        <p:spPr bwMode="auto">
          <a:xfrm>
            <a:off x="20574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7671" name="AutoShape 9"/>
          <p:cNvSpPr>
            <a:spLocks noChangeArrowheads="1"/>
          </p:cNvSpPr>
          <p:nvPr/>
        </p:nvSpPr>
        <p:spPr bwMode="auto">
          <a:xfrm>
            <a:off x="1295400" y="8382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2" name="AutoShape 10"/>
          <p:cNvSpPr>
            <a:spLocks noChangeArrowheads="1"/>
          </p:cNvSpPr>
          <p:nvPr/>
        </p:nvSpPr>
        <p:spPr bwMode="auto">
          <a:xfrm>
            <a:off x="1219200" y="4572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3" name="AutoShape 11"/>
          <p:cNvSpPr>
            <a:spLocks noChangeArrowheads="1"/>
          </p:cNvSpPr>
          <p:nvPr/>
        </p:nvSpPr>
        <p:spPr bwMode="auto">
          <a:xfrm>
            <a:off x="1143000" y="6096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0" name="Object 1024"/>
          <p:cNvGraphicFramePr>
            <a:graphicFrameLocks noChangeAspect="1"/>
          </p:cNvGraphicFramePr>
          <p:nvPr/>
        </p:nvGraphicFramePr>
        <p:xfrm>
          <a:off x="2057400" y="381000"/>
          <a:ext cx="387350" cy="476250"/>
        </p:xfrm>
        <a:graphic>
          <a:graphicData uri="http://schemas.openxmlformats.org/presentationml/2006/ole">
            <p:oleObj spid="_x0000_s27650" name="Equation" r:id="rId3" imgW="164880" imgH="203040" progId="Equation.DSMT4">
              <p:embed/>
            </p:oleObj>
          </a:graphicData>
        </a:graphic>
      </p:graphicFrame>
      <p:graphicFrame>
        <p:nvGraphicFramePr>
          <p:cNvPr id="27651" name="Object 1025"/>
          <p:cNvGraphicFramePr>
            <a:graphicFrameLocks noChangeAspect="1"/>
          </p:cNvGraphicFramePr>
          <p:nvPr/>
        </p:nvGraphicFramePr>
        <p:xfrm>
          <a:off x="762000" y="838200"/>
          <a:ext cx="417513" cy="476250"/>
        </p:xfrm>
        <a:graphic>
          <a:graphicData uri="http://schemas.openxmlformats.org/presentationml/2006/ole">
            <p:oleObj spid="_x0000_s27651" name="Equation" r:id="rId4" imgW="177480" imgH="203040" progId="Equation.DSMT4">
              <p:embed/>
            </p:oleObj>
          </a:graphicData>
        </a:graphic>
      </p:graphicFrame>
      <p:graphicFrame>
        <p:nvGraphicFramePr>
          <p:cNvPr id="27652" name="Object 1026"/>
          <p:cNvGraphicFramePr>
            <a:graphicFrameLocks noChangeAspect="1"/>
          </p:cNvGraphicFramePr>
          <p:nvPr/>
        </p:nvGraphicFramePr>
        <p:xfrm>
          <a:off x="6019800" y="457200"/>
          <a:ext cx="417513" cy="476250"/>
        </p:xfrm>
        <a:graphic>
          <a:graphicData uri="http://schemas.openxmlformats.org/presentationml/2006/ole">
            <p:oleObj spid="_x0000_s27652" name="Equation" r:id="rId5" imgW="177480" imgH="203040" progId="Equation.DSMT4">
              <p:embed/>
            </p:oleObj>
          </a:graphicData>
        </a:graphic>
      </p:graphicFrame>
      <p:sp>
        <p:nvSpPr>
          <p:cNvPr id="27674" name="Text Box 15"/>
          <p:cNvSpPr txBox="1">
            <a:spLocks noChangeArrowheads="1"/>
          </p:cNvSpPr>
          <p:nvPr/>
        </p:nvSpPr>
        <p:spPr bwMode="auto">
          <a:xfrm>
            <a:off x="5562600" y="22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27675" name="Text Box 16"/>
          <p:cNvSpPr txBox="1">
            <a:spLocks noChangeArrowheads="1"/>
          </p:cNvSpPr>
          <p:nvPr/>
        </p:nvSpPr>
        <p:spPr bwMode="auto">
          <a:xfrm>
            <a:off x="2438400" y="38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27676" name="Text Box 17"/>
          <p:cNvSpPr txBox="1">
            <a:spLocks noChangeArrowheads="1"/>
          </p:cNvSpPr>
          <p:nvPr/>
        </p:nvSpPr>
        <p:spPr bwMode="auto">
          <a:xfrm>
            <a:off x="838200" y="14271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graphicFrame>
        <p:nvGraphicFramePr>
          <p:cNvPr id="27653" name="Object 1027"/>
          <p:cNvGraphicFramePr>
            <a:graphicFrameLocks noChangeAspect="1"/>
          </p:cNvGraphicFramePr>
          <p:nvPr/>
        </p:nvGraphicFramePr>
        <p:xfrm>
          <a:off x="439738" y="0"/>
          <a:ext cx="568325" cy="533400"/>
        </p:xfrm>
        <a:graphic>
          <a:graphicData uri="http://schemas.openxmlformats.org/presentationml/2006/ole">
            <p:oleObj spid="_x0000_s27653" name="Equation" r:id="rId6" imgW="203040" imgH="190440" progId="Equation.DSMT4">
              <p:embed/>
            </p:oleObj>
          </a:graphicData>
        </a:graphic>
      </p:graphicFrame>
      <p:sp>
        <p:nvSpPr>
          <p:cNvPr id="27677" name="AutoShape 19"/>
          <p:cNvSpPr>
            <a:spLocks noChangeArrowheads="1"/>
          </p:cNvSpPr>
          <p:nvPr/>
        </p:nvSpPr>
        <p:spPr bwMode="auto">
          <a:xfrm>
            <a:off x="3048000" y="2895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7654" name="Object 1028"/>
          <p:cNvGraphicFramePr>
            <a:graphicFrameLocks noChangeAspect="1"/>
          </p:cNvGraphicFramePr>
          <p:nvPr/>
        </p:nvGraphicFramePr>
        <p:xfrm>
          <a:off x="3643313" y="2971800"/>
          <a:ext cx="333375" cy="360363"/>
        </p:xfrm>
        <a:graphic>
          <a:graphicData uri="http://schemas.openxmlformats.org/presentationml/2006/ole">
            <p:oleObj spid="_x0000_s27654" name="Equation" r:id="rId7" imgW="152280" imgH="164880" progId="Equation.DSMT4">
              <p:embed/>
            </p:oleObj>
          </a:graphicData>
        </a:graphic>
      </p:graphicFrame>
      <p:sp>
        <p:nvSpPr>
          <p:cNvPr id="27678" name="Text Box 21"/>
          <p:cNvSpPr txBox="1">
            <a:spLocks noChangeArrowheads="1"/>
          </p:cNvSpPr>
          <p:nvPr/>
        </p:nvSpPr>
        <p:spPr bwMode="auto">
          <a:xfrm>
            <a:off x="4022725" y="2895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7655" name="Object 1029"/>
          <p:cNvGraphicFramePr>
            <a:graphicFrameLocks noChangeAspect="1"/>
          </p:cNvGraphicFramePr>
          <p:nvPr/>
        </p:nvGraphicFramePr>
        <p:xfrm>
          <a:off x="3643313" y="3332163"/>
          <a:ext cx="361950" cy="360362"/>
        </p:xfrm>
        <a:graphic>
          <a:graphicData uri="http://schemas.openxmlformats.org/presentationml/2006/ole">
            <p:oleObj spid="_x0000_s27655" name="Equation" r:id="rId8" imgW="164880" imgH="164880" progId="Equation.DSMT4">
              <p:embed/>
            </p:oleObj>
          </a:graphicData>
        </a:graphic>
      </p:graphicFrame>
      <p:sp>
        <p:nvSpPr>
          <p:cNvPr id="27679" name="Text Box 23"/>
          <p:cNvSpPr txBox="1">
            <a:spLocks noChangeArrowheads="1"/>
          </p:cNvSpPr>
          <p:nvPr/>
        </p:nvSpPr>
        <p:spPr bwMode="auto">
          <a:xfrm>
            <a:off x="4022725" y="3276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graphicFrame>
        <p:nvGraphicFramePr>
          <p:cNvPr id="27656" name="Object 1030"/>
          <p:cNvGraphicFramePr>
            <a:graphicFrameLocks noChangeAspect="1"/>
          </p:cNvGraphicFramePr>
          <p:nvPr/>
        </p:nvGraphicFramePr>
        <p:xfrm>
          <a:off x="6781800" y="1600200"/>
          <a:ext cx="2046288" cy="363538"/>
        </p:xfrm>
        <a:graphic>
          <a:graphicData uri="http://schemas.openxmlformats.org/presentationml/2006/ole">
            <p:oleObj spid="_x0000_s27656" name="Equation" r:id="rId9" imgW="1143000" imgH="203040" progId="Equation.DSMT4">
              <p:embed/>
            </p:oleObj>
          </a:graphicData>
        </a:graphic>
      </p:graphicFrame>
      <p:graphicFrame>
        <p:nvGraphicFramePr>
          <p:cNvPr id="27657" name="Object 1031"/>
          <p:cNvGraphicFramePr>
            <a:graphicFrameLocks noChangeAspect="1"/>
          </p:cNvGraphicFramePr>
          <p:nvPr/>
        </p:nvGraphicFramePr>
        <p:xfrm>
          <a:off x="6629400" y="1066800"/>
          <a:ext cx="2189163" cy="442913"/>
        </p:xfrm>
        <a:graphic>
          <a:graphicData uri="http://schemas.openxmlformats.org/presentationml/2006/ole">
            <p:oleObj spid="_x0000_s27657" name="Equation" r:id="rId10" imgW="1002960" imgH="203040" progId="Equation.DSMT4">
              <p:embed/>
            </p:oleObj>
          </a:graphicData>
        </a:graphic>
      </p:graphicFrame>
      <p:sp>
        <p:nvSpPr>
          <p:cNvPr id="27680" name="AutoShape 26"/>
          <p:cNvSpPr>
            <a:spLocks noChangeArrowheads="1"/>
          </p:cNvSpPr>
          <p:nvPr/>
        </p:nvSpPr>
        <p:spPr bwMode="auto">
          <a:xfrm>
            <a:off x="474663" y="38862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1" name="Oval 27"/>
          <p:cNvSpPr>
            <a:spLocks noChangeArrowheads="1"/>
          </p:cNvSpPr>
          <p:nvPr/>
        </p:nvSpPr>
        <p:spPr bwMode="auto">
          <a:xfrm>
            <a:off x="1617663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2" name="Oval 29"/>
          <p:cNvSpPr>
            <a:spLocks noChangeArrowheads="1"/>
          </p:cNvSpPr>
          <p:nvPr/>
        </p:nvSpPr>
        <p:spPr bwMode="auto">
          <a:xfrm>
            <a:off x="1617663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3" name="Text Box 30"/>
          <p:cNvSpPr txBox="1">
            <a:spLocks noChangeArrowheads="1"/>
          </p:cNvSpPr>
          <p:nvPr/>
        </p:nvSpPr>
        <p:spPr bwMode="auto">
          <a:xfrm>
            <a:off x="1236663" y="4572000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1998663" y="5562600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7685" name="AutoShape 33"/>
          <p:cNvSpPr>
            <a:spLocks noChangeArrowheads="1"/>
          </p:cNvSpPr>
          <p:nvPr/>
        </p:nvSpPr>
        <p:spPr bwMode="auto">
          <a:xfrm>
            <a:off x="1236663" y="44196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6" name="AutoShape 34"/>
          <p:cNvSpPr>
            <a:spLocks noChangeArrowheads="1"/>
          </p:cNvSpPr>
          <p:nvPr/>
        </p:nvSpPr>
        <p:spPr bwMode="auto">
          <a:xfrm>
            <a:off x="1160463" y="40386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8" name="Object 1032"/>
          <p:cNvGraphicFramePr>
            <a:graphicFrameLocks noChangeAspect="1"/>
          </p:cNvGraphicFramePr>
          <p:nvPr/>
        </p:nvGraphicFramePr>
        <p:xfrm>
          <a:off x="1998663" y="3962400"/>
          <a:ext cx="387350" cy="476250"/>
        </p:xfrm>
        <a:graphic>
          <a:graphicData uri="http://schemas.openxmlformats.org/presentationml/2006/ole">
            <p:oleObj spid="_x0000_s27658" name="Equation" r:id="rId11" imgW="164880" imgH="203040" progId="Equation.DSMT4">
              <p:embed/>
            </p:oleObj>
          </a:graphicData>
        </a:graphic>
      </p:graphicFrame>
      <p:graphicFrame>
        <p:nvGraphicFramePr>
          <p:cNvPr id="27659" name="Object 1033"/>
          <p:cNvGraphicFramePr>
            <a:graphicFrameLocks noChangeAspect="1"/>
          </p:cNvGraphicFramePr>
          <p:nvPr/>
        </p:nvGraphicFramePr>
        <p:xfrm>
          <a:off x="703263" y="4419600"/>
          <a:ext cx="417512" cy="476250"/>
        </p:xfrm>
        <a:graphic>
          <a:graphicData uri="http://schemas.openxmlformats.org/presentationml/2006/ole">
            <p:oleObj spid="_x0000_s27659" name="Equation" r:id="rId12" imgW="177480" imgH="203040" progId="Equation.DSMT4">
              <p:embed/>
            </p:oleObj>
          </a:graphicData>
        </a:graphic>
      </p:graphicFrame>
      <p:sp>
        <p:nvSpPr>
          <p:cNvPr id="27687" name="Text Box 40"/>
          <p:cNvSpPr txBox="1">
            <a:spLocks noChangeArrowheads="1"/>
          </p:cNvSpPr>
          <p:nvPr/>
        </p:nvSpPr>
        <p:spPr bwMode="auto">
          <a:xfrm>
            <a:off x="2379663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7688" name="Text Box 41"/>
          <p:cNvSpPr txBox="1">
            <a:spLocks noChangeArrowheads="1"/>
          </p:cNvSpPr>
          <p:nvPr/>
        </p:nvSpPr>
        <p:spPr bwMode="auto">
          <a:xfrm>
            <a:off x="779463" y="5008563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graphicFrame>
        <p:nvGraphicFramePr>
          <p:cNvPr id="27660" name="Object 1034"/>
          <p:cNvGraphicFramePr>
            <a:graphicFrameLocks noChangeAspect="1"/>
          </p:cNvGraphicFramePr>
          <p:nvPr/>
        </p:nvGraphicFramePr>
        <p:xfrm>
          <a:off x="381000" y="3581400"/>
          <a:ext cx="568325" cy="533400"/>
        </p:xfrm>
        <a:graphic>
          <a:graphicData uri="http://schemas.openxmlformats.org/presentationml/2006/ole">
            <p:oleObj spid="_x0000_s27660" name="Equation" r:id="rId13" imgW="203040" imgH="190440" progId="Equation.DSMT4">
              <p:embed/>
            </p:oleObj>
          </a:graphicData>
        </a:graphic>
      </p:graphicFrame>
      <p:graphicFrame>
        <p:nvGraphicFramePr>
          <p:cNvPr id="27661" name="Object 1035"/>
          <p:cNvGraphicFramePr>
            <a:graphicFrameLocks noChangeAspect="1"/>
          </p:cNvGraphicFramePr>
          <p:nvPr/>
        </p:nvGraphicFramePr>
        <p:xfrm>
          <a:off x="6705600" y="4953000"/>
          <a:ext cx="2286000" cy="406400"/>
        </p:xfrm>
        <a:graphic>
          <a:graphicData uri="http://schemas.openxmlformats.org/presentationml/2006/ole">
            <p:oleObj spid="_x0000_s27661" name="Equation" r:id="rId14" imgW="1143000" imgH="203040" progId="Equation.DSMT4">
              <p:embed/>
            </p:oleObj>
          </a:graphicData>
        </a:graphic>
      </p:graphicFrame>
      <p:graphicFrame>
        <p:nvGraphicFramePr>
          <p:cNvPr id="27662" name="Object 1036"/>
          <p:cNvGraphicFramePr>
            <a:graphicFrameLocks noChangeAspect="1"/>
          </p:cNvGraphicFramePr>
          <p:nvPr/>
        </p:nvGraphicFramePr>
        <p:xfrm>
          <a:off x="6719888" y="4419600"/>
          <a:ext cx="2160587" cy="442913"/>
        </p:xfrm>
        <a:graphic>
          <a:graphicData uri="http://schemas.openxmlformats.org/presentationml/2006/ole">
            <p:oleObj spid="_x0000_s27662" name="Equation" r:id="rId15" imgW="990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32F8B-59D5-4A7A-B8F3-6ECE5CF2FECA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520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問題Ａのような形をＬＰの</a:t>
            </a:r>
            <a:r>
              <a:rPr lang="ja-JP" altLang="en-US">
                <a:solidFill>
                  <a:srgbClr val="FF0000"/>
                </a:solidFill>
              </a:rPr>
              <a:t>標準形</a:t>
            </a:r>
            <a:r>
              <a:rPr lang="ja-JP" altLang="en-US"/>
              <a:t>という。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609600" y="838200"/>
            <a:ext cx="577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制約条件を満たす解を、</a:t>
            </a:r>
            <a:r>
              <a:rPr lang="ja-JP" altLang="en-US">
                <a:solidFill>
                  <a:srgbClr val="FF0000"/>
                </a:solidFill>
              </a:rPr>
              <a:t>実行可能解</a:t>
            </a:r>
            <a:r>
              <a:rPr lang="ja-JP" altLang="en-US"/>
              <a:t>という。</a:t>
            </a:r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066800" y="2133600"/>
          <a:ext cx="1898650" cy="514350"/>
        </p:xfrm>
        <a:graphic>
          <a:graphicData uri="http://schemas.openxmlformats.org/presentationml/2006/ole">
            <p:oleObj spid="_x0000_s2050" name="Equation" r:id="rId3" imgW="749160" imgH="203040" progId="Equation.DSMT4">
              <p:embed/>
            </p:oleObj>
          </a:graphicData>
        </a:graphic>
      </p:graphicFrame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898525" y="2840038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は実行可能解。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533400" y="34290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実際、</a:t>
            </a:r>
          </a:p>
        </p:txBody>
      </p:sp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838200" y="3962400"/>
          <a:ext cx="6494463" cy="771525"/>
        </p:xfrm>
        <a:graphic>
          <a:graphicData uri="http://schemas.openxmlformats.org/presentationml/2006/ole">
            <p:oleObj spid="_x0000_s2051" name="Equation" r:id="rId4" imgW="2247840" imgH="266400" progId="Equation.DSMT4">
              <p:embed/>
            </p:oleObj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762000" y="4648200"/>
          <a:ext cx="6127750" cy="771525"/>
        </p:xfrm>
        <a:graphic>
          <a:graphicData uri="http://schemas.openxmlformats.org/presentationml/2006/ole">
            <p:oleObj spid="_x0000_s2052" name="Equation" r:id="rId5" imgW="2120760" imgH="266400" progId="Equation.DSMT4">
              <p:embed/>
            </p:oleObj>
          </a:graphicData>
        </a:graphic>
      </p:graphicFrame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381000" y="5410200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このとき、目的関数値は、</a:t>
            </a:r>
          </a:p>
        </p:txBody>
      </p:sp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1295400" y="5943600"/>
          <a:ext cx="5248275" cy="587375"/>
        </p:xfrm>
        <a:graphic>
          <a:graphicData uri="http://schemas.openxmlformats.org/presentationml/2006/ole">
            <p:oleObj spid="_x0000_s2053" name="Equation" r:id="rId6" imgW="18158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062CA-A37E-493F-8225-E56F3192423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8685" name="AutoShape 2"/>
          <p:cNvSpPr>
            <a:spLocks noChangeArrowheads="1"/>
          </p:cNvSpPr>
          <p:nvPr/>
        </p:nvSpPr>
        <p:spPr bwMode="auto">
          <a:xfrm>
            <a:off x="457200" y="3048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6" name="Oval 3"/>
          <p:cNvSpPr>
            <a:spLocks noChangeArrowheads="1"/>
          </p:cNvSpPr>
          <p:nvPr/>
        </p:nvSpPr>
        <p:spPr bwMode="auto">
          <a:xfrm>
            <a:off x="16002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7" name="Oval 4"/>
          <p:cNvSpPr>
            <a:spLocks noChangeArrowheads="1"/>
          </p:cNvSpPr>
          <p:nvPr/>
        </p:nvSpPr>
        <p:spPr bwMode="auto">
          <a:xfrm>
            <a:off x="1600200" y="205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8" name="Text Box 5"/>
          <p:cNvSpPr txBox="1">
            <a:spLocks noChangeArrowheads="1"/>
          </p:cNvSpPr>
          <p:nvPr/>
        </p:nvSpPr>
        <p:spPr bwMode="auto">
          <a:xfrm>
            <a:off x="1219200" y="990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8689" name="Text Box 6"/>
          <p:cNvSpPr txBox="1">
            <a:spLocks noChangeArrowheads="1"/>
          </p:cNvSpPr>
          <p:nvPr/>
        </p:nvSpPr>
        <p:spPr bwMode="auto">
          <a:xfrm>
            <a:off x="1981200" y="1981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8690" name="AutoShape 7"/>
          <p:cNvSpPr>
            <a:spLocks noChangeArrowheads="1"/>
          </p:cNvSpPr>
          <p:nvPr/>
        </p:nvSpPr>
        <p:spPr bwMode="auto">
          <a:xfrm>
            <a:off x="1219200" y="838200"/>
            <a:ext cx="4419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1" name="AutoShape 8"/>
          <p:cNvSpPr>
            <a:spLocks noChangeArrowheads="1"/>
          </p:cNvSpPr>
          <p:nvPr/>
        </p:nvSpPr>
        <p:spPr bwMode="auto">
          <a:xfrm>
            <a:off x="1143000" y="4572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4" name="Object 1024"/>
          <p:cNvGraphicFramePr>
            <a:graphicFrameLocks noChangeAspect="1"/>
          </p:cNvGraphicFramePr>
          <p:nvPr/>
        </p:nvGraphicFramePr>
        <p:xfrm>
          <a:off x="1981200" y="381000"/>
          <a:ext cx="387350" cy="476250"/>
        </p:xfrm>
        <a:graphic>
          <a:graphicData uri="http://schemas.openxmlformats.org/presentationml/2006/ole">
            <p:oleObj spid="_x0000_s28674" name="Equation" r:id="rId3" imgW="164880" imgH="203040" progId="Equation.DSMT4">
              <p:embed/>
            </p:oleObj>
          </a:graphicData>
        </a:graphic>
      </p:graphicFrame>
      <p:graphicFrame>
        <p:nvGraphicFramePr>
          <p:cNvPr id="28675" name="Object 1025"/>
          <p:cNvGraphicFramePr>
            <a:graphicFrameLocks noChangeAspect="1"/>
          </p:cNvGraphicFramePr>
          <p:nvPr/>
        </p:nvGraphicFramePr>
        <p:xfrm>
          <a:off x="685800" y="838200"/>
          <a:ext cx="417513" cy="476250"/>
        </p:xfrm>
        <a:graphic>
          <a:graphicData uri="http://schemas.openxmlformats.org/presentationml/2006/ole">
            <p:oleObj spid="_x0000_s28675" name="Equation" r:id="rId4" imgW="177480" imgH="203040" progId="Equation.DSMT4">
              <p:embed/>
            </p:oleObj>
          </a:graphicData>
        </a:graphic>
      </p:graphicFrame>
      <p:sp>
        <p:nvSpPr>
          <p:cNvPr id="28692" name="Text Box 11"/>
          <p:cNvSpPr txBox="1">
            <a:spLocks noChangeArrowheads="1"/>
          </p:cNvSpPr>
          <p:nvPr/>
        </p:nvSpPr>
        <p:spPr bwMode="auto">
          <a:xfrm>
            <a:off x="2362200" y="38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</a:p>
        </p:txBody>
      </p:sp>
      <p:sp>
        <p:nvSpPr>
          <p:cNvPr id="28693" name="Text Box 12"/>
          <p:cNvSpPr txBox="1">
            <a:spLocks noChangeArrowheads="1"/>
          </p:cNvSpPr>
          <p:nvPr/>
        </p:nvSpPr>
        <p:spPr bwMode="auto">
          <a:xfrm>
            <a:off x="762000" y="142716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１</a:t>
            </a:r>
          </a:p>
        </p:txBody>
      </p:sp>
      <p:graphicFrame>
        <p:nvGraphicFramePr>
          <p:cNvPr id="28676" name="Object 1026"/>
          <p:cNvGraphicFramePr>
            <a:graphicFrameLocks noChangeAspect="1"/>
          </p:cNvGraphicFramePr>
          <p:nvPr/>
        </p:nvGraphicFramePr>
        <p:xfrm>
          <a:off x="363538" y="0"/>
          <a:ext cx="568325" cy="533400"/>
        </p:xfrm>
        <a:graphic>
          <a:graphicData uri="http://schemas.openxmlformats.org/presentationml/2006/ole">
            <p:oleObj spid="_x0000_s28676" name="Equation" r:id="rId5" imgW="203040" imgH="190440" progId="Equation.DSMT4">
              <p:embed/>
            </p:oleObj>
          </a:graphicData>
        </a:graphic>
      </p:graphicFrame>
      <p:graphicFrame>
        <p:nvGraphicFramePr>
          <p:cNvPr id="28677" name="Object 1027"/>
          <p:cNvGraphicFramePr>
            <a:graphicFrameLocks noChangeAspect="1"/>
          </p:cNvGraphicFramePr>
          <p:nvPr/>
        </p:nvGraphicFramePr>
        <p:xfrm>
          <a:off x="6615113" y="1066800"/>
          <a:ext cx="2286000" cy="406400"/>
        </p:xfrm>
        <a:graphic>
          <a:graphicData uri="http://schemas.openxmlformats.org/presentationml/2006/ole">
            <p:oleObj spid="_x0000_s28677" name="Equation" r:id="rId6" imgW="1143000" imgH="203040" progId="Equation.DSMT4">
              <p:embed/>
            </p:oleObj>
          </a:graphicData>
        </a:graphic>
      </p:graphicFrame>
      <p:graphicFrame>
        <p:nvGraphicFramePr>
          <p:cNvPr id="28678" name="Object 1028"/>
          <p:cNvGraphicFramePr>
            <a:graphicFrameLocks noChangeAspect="1"/>
          </p:cNvGraphicFramePr>
          <p:nvPr/>
        </p:nvGraphicFramePr>
        <p:xfrm>
          <a:off x="6629400" y="533400"/>
          <a:ext cx="2160588" cy="442913"/>
        </p:xfrm>
        <a:graphic>
          <a:graphicData uri="http://schemas.openxmlformats.org/presentationml/2006/ole">
            <p:oleObj spid="_x0000_s28678" name="Equation" r:id="rId7" imgW="990360" imgH="203040" progId="Equation.DSMT4">
              <p:embed/>
            </p:oleObj>
          </a:graphicData>
        </a:graphic>
      </p:graphicFrame>
      <p:sp>
        <p:nvSpPr>
          <p:cNvPr id="28694" name="AutoShape 16"/>
          <p:cNvSpPr>
            <a:spLocks noChangeArrowheads="1"/>
          </p:cNvSpPr>
          <p:nvPr/>
        </p:nvSpPr>
        <p:spPr bwMode="auto">
          <a:xfrm>
            <a:off x="3048000" y="28956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8679" name="Object 1029"/>
          <p:cNvGraphicFramePr>
            <a:graphicFrameLocks noChangeAspect="1"/>
          </p:cNvGraphicFramePr>
          <p:nvPr/>
        </p:nvGraphicFramePr>
        <p:xfrm>
          <a:off x="3643313" y="2971800"/>
          <a:ext cx="333375" cy="360363"/>
        </p:xfrm>
        <a:graphic>
          <a:graphicData uri="http://schemas.openxmlformats.org/presentationml/2006/ole">
            <p:oleObj spid="_x0000_s28679" name="Equation" r:id="rId8" imgW="152280" imgH="164880" progId="Equation.DSMT4">
              <p:embed/>
            </p:oleObj>
          </a:graphicData>
        </a:graphic>
      </p:graphicFrame>
      <p:sp>
        <p:nvSpPr>
          <p:cNvPr id="28695" name="Text Box 18"/>
          <p:cNvSpPr txBox="1">
            <a:spLocks noChangeArrowheads="1"/>
          </p:cNvSpPr>
          <p:nvPr/>
        </p:nvSpPr>
        <p:spPr bwMode="auto">
          <a:xfrm>
            <a:off x="4022725" y="2895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選択</a:t>
            </a:r>
          </a:p>
        </p:txBody>
      </p:sp>
      <p:graphicFrame>
        <p:nvGraphicFramePr>
          <p:cNvPr id="28680" name="Object 1030"/>
          <p:cNvGraphicFramePr>
            <a:graphicFrameLocks noChangeAspect="1"/>
          </p:cNvGraphicFramePr>
          <p:nvPr/>
        </p:nvGraphicFramePr>
        <p:xfrm>
          <a:off x="3643313" y="3332163"/>
          <a:ext cx="361950" cy="360362"/>
        </p:xfrm>
        <a:graphic>
          <a:graphicData uri="http://schemas.openxmlformats.org/presentationml/2006/ole">
            <p:oleObj spid="_x0000_s28680" name="Equation" r:id="rId9" imgW="164880" imgH="164880" progId="Equation.DSMT4">
              <p:embed/>
            </p:oleObj>
          </a:graphicData>
        </a:graphic>
      </p:graphicFrame>
      <p:sp>
        <p:nvSpPr>
          <p:cNvPr id="28696" name="Text Box 20"/>
          <p:cNvSpPr txBox="1">
            <a:spLocks noChangeArrowheads="1"/>
          </p:cNvSpPr>
          <p:nvPr/>
        </p:nvSpPr>
        <p:spPr bwMode="auto">
          <a:xfrm>
            <a:off x="4022725" y="3276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の増加</a:t>
            </a:r>
          </a:p>
        </p:txBody>
      </p:sp>
      <p:sp>
        <p:nvSpPr>
          <p:cNvPr id="28697" name="AutoShape 21"/>
          <p:cNvSpPr>
            <a:spLocks noChangeArrowheads="1"/>
          </p:cNvSpPr>
          <p:nvPr/>
        </p:nvSpPr>
        <p:spPr bwMode="auto">
          <a:xfrm>
            <a:off x="381000" y="3810000"/>
            <a:ext cx="6096000" cy="2514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1" name="Object 1031"/>
          <p:cNvGraphicFramePr>
            <a:graphicFrameLocks noChangeAspect="1"/>
          </p:cNvGraphicFramePr>
          <p:nvPr/>
        </p:nvGraphicFramePr>
        <p:xfrm>
          <a:off x="287338" y="3505200"/>
          <a:ext cx="568325" cy="533400"/>
        </p:xfrm>
        <a:graphic>
          <a:graphicData uri="http://schemas.openxmlformats.org/presentationml/2006/ole">
            <p:oleObj spid="_x0000_s28681" name="Equation" r:id="rId10" imgW="203040" imgH="190440" progId="Equation.DSMT4">
              <p:embed/>
            </p:oleObj>
          </a:graphicData>
        </a:graphic>
      </p:graphicFrame>
      <p:graphicFrame>
        <p:nvGraphicFramePr>
          <p:cNvPr id="28682" name="Object 1032"/>
          <p:cNvGraphicFramePr>
            <a:graphicFrameLocks noChangeAspect="1"/>
          </p:cNvGraphicFramePr>
          <p:nvPr/>
        </p:nvGraphicFramePr>
        <p:xfrm>
          <a:off x="6553200" y="4876800"/>
          <a:ext cx="2235200" cy="406400"/>
        </p:xfrm>
        <a:graphic>
          <a:graphicData uri="http://schemas.openxmlformats.org/presentationml/2006/ole">
            <p:oleObj spid="_x0000_s28682" name="Equation" r:id="rId11" imgW="1117440" imgH="203040" progId="Equation.DSMT4">
              <p:embed/>
            </p:oleObj>
          </a:graphicData>
        </a:graphic>
      </p:graphicFrame>
      <p:graphicFrame>
        <p:nvGraphicFramePr>
          <p:cNvPr id="28683" name="Object 1033"/>
          <p:cNvGraphicFramePr>
            <a:graphicFrameLocks noChangeAspect="1"/>
          </p:cNvGraphicFramePr>
          <p:nvPr/>
        </p:nvGraphicFramePr>
        <p:xfrm>
          <a:off x="6580188" y="4343400"/>
          <a:ext cx="2105025" cy="442913"/>
        </p:xfrm>
        <a:graphic>
          <a:graphicData uri="http://schemas.openxmlformats.org/presentationml/2006/ole">
            <p:oleObj spid="_x0000_s28683" name="Equation" r:id="rId12" imgW="965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1B2E8-D8EE-4C7E-A24D-4E71A2430973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8" name="Text Box 25"/>
          <p:cNvSpPr txBox="1">
            <a:spLocks noChangeArrowheads="1"/>
          </p:cNvSpPr>
          <p:nvPr/>
        </p:nvSpPr>
        <p:spPr bwMode="auto">
          <a:xfrm>
            <a:off x="441325" y="-55563"/>
            <a:ext cx="4889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6732588" y="1219200"/>
          <a:ext cx="2105025" cy="442913"/>
        </p:xfrm>
        <a:graphic>
          <a:graphicData uri="http://schemas.openxmlformats.org/presentationml/2006/ole">
            <p:oleObj spid="_x0000_s29698" name="Equation" r:id="rId3" imgW="965160" imgH="20304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1344613" y="3810000"/>
          <a:ext cx="3683000" cy="442913"/>
        </p:xfrm>
        <a:graphic>
          <a:graphicData uri="http://schemas.openxmlformats.org/presentationml/2006/ole">
            <p:oleObj spid="_x0000_s29699" name="Equation" r:id="rId4" imgW="1688760" imgH="20304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1219200" y="4419600"/>
          <a:ext cx="4294188" cy="498475"/>
        </p:xfrm>
        <a:graphic>
          <a:graphicData uri="http://schemas.openxmlformats.org/presentationml/2006/ole">
            <p:oleObj spid="_x0000_s29700" name="Equation" r:id="rId5" imgW="1968480" imgH="228600" progId="Equation.DSMT4">
              <p:embed/>
            </p:oleObj>
          </a:graphicData>
        </a:graphic>
      </p:graphicFrame>
      <p:sp>
        <p:nvSpPr>
          <p:cNvPr id="29709" name="Oval 30"/>
          <p:cNvSpPr>
            <a:spLocks noChangeArrowheads="1"/>
          </p:cNvSpPr>
          <p:nvPr/>
        </p:nvSpPr>
        <p:spPr bwMode="auto">
          <a:xfrm>
            <a:off x="14478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0" name="Oval 31"/>
          <p:cNvSpPr>
            <a:spLocks noChangeArrowheads="1"/>
          </p:cNvSpPr>
          <p:nvPr/>
        </p:nvSpPr>
        <p:spPr bwMode="auto">
          <a:xfrm>
            <a:off x="30480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Oval 32"/>
          <p:cNvSpPr>
            <a:spLocks noChangeArrowheads="1"/>
          </p:cNvSpPr>
          <p:nvPr/>
        </p:nvSpPr>
        <p:spPr bwMode="auto">
          <a:xfrm>
            <a:off x="4648200" y="1524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2" name="Oval 33"/>
          <p:cNvSpPr>
            <a:spLocks noChangeArrowheads="1"/>
          </p:cNvSpPr>
          <p:nvPr/>
        </p:nvSpPr>
        <p:spPr bwMode="auto">
          <a:xfrm>
            <a:off x="1447800" y="2514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3" name="Oval 34"/>
          <p:cNvSpPr>
            <a:spLocks noChangeArrowheads="1"/>
          </p:cNvSpPr>
          <p:nvPr/>
        </p:nvSpPr>
        <p:spPr bwMode="auto">
          <a:xfrm>
            <a:off x="3124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4" name="Oval 35"/>
          <p:cNvSpPr>
            <a:spLocks noChangeArrowheads="1"/>
          </p:cNvSpPr>
          <p:nvPr/>
        </p:nvSpPr>
        <p:spPr bwMode="auto">
          <a:xfrm>
            <a:off x="4648200" y="2438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5" name="Text Box 36"/>
          <p:cNvSpPr txBox="1">
            <a:spLocks noChangeArrowheads="1"/>
          </p:cNvSpPr>
          <p:nvPr/>
        </p:nvSpPr>
        <p:spPr bwMode="auto">
          <a:xfrm>
            <a:off x="10668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１</a:t>
            </a:r>
          </a:p>
        </p:txBody>
      </p:sp>
      <p:sp>
        <p:nvSpPr>
          <p:cNvPr id="29716" name="Text Box 37"/>
          <p:cNvSpPr txBox="1">
            <a:spLocks noChangeArrowheads="1"/>
          </p:cNvSpPr>
          <p:nvPr/>
        </p:nvSpPr>
        <p:spPr bwMode="auto">
          <a:xfrm>
            <a:off x="3505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２</a:t>
            </a:r>
          </a:p>
        </p:txBody>
      </p:sp>
      <p:sp>
        <p:nvSpPr>
          <p:cNvPr id="29717" name="Text Box 38"/>
          <p:cNvSpPr txBox="1">
            <a:spLocks noChangeArrowheads="1"/>
          </p:cNvSpPr>
          <p:nvPr/>
        </p:nvSpPr>
        <p:spPr bwMode="auto">
          <a:xfrm>
            <a:off x="5029200" y="1447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３</a:t>
            </a:r>
          </a:p>
        </p:txBody>
      </p:sp>
      <p:sp>
        <p:nvSpPr>
          <p:cNvPr id="29718" name="Text Box 39"/>
          <p:cNvSpPr txBox="1">
            <a:spLocks noChangeArrowheads="1"/>
          </p:cNvSpPr>
          <p:nvPr/>
        </p:nvSpPr>
        <p:spPr bwMode="auto">
          <a:xfrm>
            <a:off x="18288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４</a:t>
            </a:r>
          </a:p>
        </p:txBody>
      </p:sp>
      <p:sp>
        <p:nvSpPr>
          <p:cNvPr id="29719" name="Text Box 40"/>
          <p:cNvSpPr txBox="1">
            <a:spLocks noChangeArrowheads="1"/>
          </p:cNvSpPr>
          <p:nvPr/>
        </p:nvSpPr>
        <p:spPr bwMode="auto">
          <a:xfrm>
            <a:off x="3505200" y="2362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５</a:t>
            </a:r>
          </a:p>
        </p:txBody>
      </p:sp>
      <p:sp>
        <p:nvSpPr>
          <p:cNvPr id="29720" name="Text Box 41"/>
          <p:cNvSpPr txBox="1">
            <a:spLocks noChangeArrowheads="1"/>
          </p:cNvSpPr>
          <p:nvPr/>
        </p:nvSpPr>
        <p:spPr bwMode="auto">
          <a:xfrm>
            <a:off x="5029200" y="24384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６</a:t>
            </a:r>
          </a:p>
        </p:txBody>
      </p:sp>
      <p:sp>
        <p:nvSpPr>
          <p:cNvPr id="29721" name="AutoShape 43"/>
          <p:cNvSpPr>
            <a:spLocks noChangeArrowheads="1"/>
          </p:cNvSpPr>
          <p:nvPr/>
        </p:nvSpPr>
        <p:spPr bwMode="auto">
          <a:xfrm>
            <a:off x="990600" y="914400"/>
            <a:ext cx="3429000" cy="1981200"/>
          </a:xfrm>
          <a:prstGeom prst="rtTriangl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2" name="Oval 44"/>
          <p:cNvSpPr>
            <a:spLocks noChangeArrowheads="1"/>
          </p:cNvSpPr>
          <p:nvPr/>
        </p:nvSpPr>
        <p:spPr bwMode="auto">
          <a:xfrm>
            <a:off x="4495800" y="1219200"/>
            <a:ext cx="1066800" cy="18288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3" name="AutoShape 45"/>
          <p:cNvSpPr>
            <a:spLocks noChangeArrowheads="1"/>
          </p:cNvSpPr>
          <p:nvPr/>
        </p:nvSpPr>
        <p:spPr bwMode="auto">
          <a:xfrm>
            <a:off x="914400" y="1066800"/>
            <a:ext cx="4800600" cy="1981200"/>
          </a:xfrm>
          <a:prstGeom prst="parallelogram">
            <a:avLst>
              <a:gd name="adj" fmla="val 100165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4" name="Oval 46"/>
          <p:cNvSpPr>
            <a:spLocks noChangeArrowheads="1"/>
          </p:cNvSpPr>
          <p:nvPr/>
        </p:nvSpPr>
        <p:spPr bwMode="auto">
          <a:xfrm>
            <a:off x="2590800" y="2133600"/>
            <a:ext cx="2971800" cy="1066800"/>
          </a:xfrm>
          <a:prstGeom prst="ellips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533400" y="1295400"/>
          <a:ext cx="417513" cy="476250"/>
        </p:xfrm>
        <a:graphic>
          <a:graphicData uri="http://schemas.openxmlformats.org/presentationml/2006/ole">
            <p:oleObj spid="_x0000_s29701" name="Equation" r:id="rId6" imgW="177480" imgH="20304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5562600" y="1600200"/>
          <a:ext cx="417513" cy="476250"/>
        </p:xfrm>
        <a:graphic>
          <a:graphicData uri="http://schemas.openxmlformats.org/presentationml/2006/ole">
            <p:oleObj spid="_x0000_s29702" name="Equation" r:id="rId7" imgW="177480" imgH="20304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5410200" y="2743200"/>
          <a:ext cx="417513" cy="476250"/>
        </p:xfrm>
        <a:graphic>
          <a:graphicData uri="http://schemas.openxmlformats.org/presentationml/2006/ole">
            <p:oleObj spid="_x0000_s29703" name="Equation" r:id="rId8" imgW="177480" imgH="203040" progId="Equation.DSMT4">
              <p:embed/>
            </p:oleObj>
          </a:graphicData>
        </a:graphic>
      </p:graphicFrame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5791200" y="914400"/>
          <a:ext cx="417513" cy="476250"/>
        </p:xfrm>
        <a:graphic>
          <a:graphicData uri="http://schemas.openxmlformats.org/presentationml/2006/ole">
            <p:oleObj spid="_x0000_s29704" name="Equation" r:id="rId9" imgW="177480" imgH="203040" progId="Equation.DSMT4">
              <p:embed/>
            </p:oleObj>
          </a:graphicData>
        </a:graphic>
      </p:graphicFrame>
      <p:sp>
        <p:nvSpPr>
          <p:cNvPr id="29725" name="Text Box 52"/>
          <p:cNvSpPr txBox="1">
            <a:spLocks noChangeArrowheads="1"/>
          </p:cNvSpPr>
          <p:nvPr/>
        </p:nvSpPr>
        <p:spPr bwMode="auto">
          <a:xfrm>
            <a:off x="5334000" y="68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9726" name="Text Box 53"/>
          <p:cNvSpPr txBox="1">
            <a:spLocks noChangeArrowheads="1"/>
          </p:cNvSpPr>
          <p:nvPr/>
        </p:nvSpPr>
        <p:spPr bwMode="auto">
          <a:xfrm>
            <a:off x="56388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9727" name="Text Box 54"/>
          <p:cNvSpPr txBox="1">
            <a:spLocks noChangeArrowheads="1"/>
          </p:cNvSpPr>
          <p:nvPr/>
        </p:nvSpPr>
        <p:spPr bwMode="auto">
          <a:xfrm>
            <a:off x="5791200" y="2743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29728" name="Text Box 56"/>
          <p:cNvSpPr txBox="1">
            <a:spLocks noChangeArrowheads="1"/>
          </p:cNvSpPr>
          <p:nvPr/>
        </p:nvSpPr>
        <p:spPr bwMode="auto">
          <a:xfrm>
            <a:off x="6096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729" name="AutoShape 57"/>
          <p:cNvSpPr>
            <a:spLocks noChangeArrowheads="1"/>
          </p:cNvSpPr>
          <p:nvPr/>
        </p:nvSpPr>
        <p:spPr bwMode="auto">
          <a:xfrm>
            <a:off x="457200" y="533400"/>
            <a:ext cx="60960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5" name="Object 7"/>
          <p:cNvGraphicFramePr>
            <a:graphicFrameLocks noChangeAspect="1"/>
          </p:cNvGraphicFramePr>
          <p:nvPr/>
        </p:nvGraphicFramePr>
        <p:xfrm>
          <a:off x="914400" y="228600"/>
          <a:ext cx="425450" cy="463550"/>
        </p:xfrm>
        <a:graphic>
          <a:graphicData uri="http://schemas.openxmlformats.org/presentationml/2006/ole">
            <p:oleObj spid="_x0000_s29705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29706" name="Object 8"/>
          <p:cNvGraphicFramePr>
            <a:graphicFrameLocks noChangeAspect="1"/>
          </p:cNvGraphicFramePr>
          <p:nvPr/>
        </p:nvGraphicFramePr>
        <p:xfrm>
          <a:off x="6705600" y="1981200"/>
          <a:ext cx="2235200" cy="406400"/>
        </p:xfrm>
        <a:graphic>
          <a:graphicData uri="http://schemas.openxmlformats.org/presentationml/2006/ole">
            <p:oleObj spid="_x0000_s29706" name="Equation" r:id="rId11" imgW="1117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ED4309-26A7-4088-B4A1-E4CFAAB57307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近似率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625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相補条件より、直ちに以下のように求められる。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1873250" y="3200400"/>
          <a:ext cx="3760788" cy="1633538"/>
        </p:xfrm>
        <a:graphic>
          <a:graphicData uri="http://schemas.openxmlformats.org/presentationml/2006/ole">
            <p:oleObj spid="_x0000_s30722" name="Equation" r:id="rId3" imgW="1574640" imgH="685800" progId="Equation.DSMT4">
              <p:embed/>
            </p:oleObj>
          </a:graphicData>
        </a:graphic>
      </p:graphicFrame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981200" y="5105400"/>
            <a:ext cx="473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  <a:r>
              <a:rPr lang="en-US" altLang="ja-JP"/>
              <a:t>k-</a:t>
            </a:r>
            <a:r>
              <a:rPr lang="ja-JP" altLang="en-US"/>
              <a:t>近似アルゴリズムである。</a:t>
            </a:r>
          </a:p>
        </p:txBody>
      </p:sp>
      <p:graphicFrame>
        <p:nvGraphicFramePr>
          <p:cNvPr id="30723" name="Object 6"/>
          <p:cNvGraphicFramePr>
            <a:graphicFrameLocks noChangeAspect="1"/>
          </p:cNvGraphicFramePr>
          <p:nvPr/>
        </p:nvGraphicFramePr>
        <p:xfrm>
          <a:off x="1524000" y="1600200"/>
          <a:ext cx="2120900" cy="1331913"/>
        </p:xfrm>
        <a:graphic>
          <a:graphicData uri="http://schemas.openxmlformats.org/presentationml/2006/ole">
            <p:oleObj spid="_x0000_s30723" name="Equation" r:id="rId4" imgW="88884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B29C31-80FC-4EE7-8834-655D6946AE1C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関数値の関係</a:t>
            </a:r>
          </a:p>
        </p:txBody>
      </p:sp>
      <p:sp>
        <p:nvSpPr>
          <p:cNvPr id="31752" name="Line 3"/>
          <p:cNvSpPr>
            <a:spLocks noChangeShapeType="1"/>
          </p:cNvSpPr>
          <p:nvPr/>
        </p:nvSpPr>
        <p:spPr bwMode="auto">
          <a:xfrm>
            <a:off x="4038600" y="2743200"/>
            <a:ext cx="0" cy="762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3" name="Text Box 4"/>
          <p:cNvSpPr txBox="1">
            <a:spLocks noChangeArrowheads="1"/>
          </p:cNvSpPr>
          <p:nvPr/>
        </p:nvSpPr>
        <p:spPr bwMode="auto">
          <a:xfrm>
            <a:off x="1981200" y="1066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少数最適値</a:t>
            </a:r>
          </a:p>
        </p:txBody>
      </p:sp>
      <p:sp>
        <p:nvSpPr>
          <p:cNvPr id="31754" name="AutoShape 5"/>
          <p:cNvSpPr>
            <a:spLocks noChangeArrowheads="1"/>
          </p:cNvSpPr>
          <p:nvPr/>
        </p:nvSpPr>
        <p:spPr bwMode="auto">
          <a:xfrm>
            <a:off x="4038600" y="2743200"/>
            <a:ext cx="3810000" cy="228600"/>
          </a:xfrm>
          <a:prstGeom prst="leftRightArrow">
            <a:avLst>
              <a:gd name="adj1" fmla="val 50000"/>
              <a:gd name="adj2" fmla="val 333333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1755" name="Line 6"/>
          <p:cNvSpPr>
            <a:spLocks noChangeShapeType="1"/>
          </p:cNvSpPr>
          <p:nvPr/>
        </p:nvSpPr>
        <p:spPr bwMode="auto">
          <a:xfrm>
            <a:off x="457200" y="31242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46" name="Object 7"/>
          <p:cNvGraphicFramePr>
            <a:graphicFrameLocks noChangeAspect="1"/>
          </p:cNvGraphicFramePr>
          <p:nvPr/>
        </p:nvGraphicFramePr>
        <p:xfrm>
          <a:off x="8262938" y="2286000"/>
          <a:ext cx="881062" cy="587375"/>
        </p:xfrm>
        <a:graphic>
          <a:graphicData uri="http://schemas.openxmlformats.org/presentationml/2006/ole">
            <p:oleObj spid="_x0000_s31746" name="Equation" r:id="rId3" imgW="304560" imgH="203040" progId="Equation.DSMT4">
              <p:embed/>
            </p:oleObj>
          </a:graphicData>
        </a:graphic>
      </p:graphicFrame>
      <p:sp>
        <p:nvSpPr>
          <p:cNvPr id="31756" name="Text Box 8"/>
          <p:cNvSpPr txBox="1">
            <a:spLocks noChangeArrowheads="1"/>
          </p:cNvSpPr>
          <p:nvPr/>
        </p:nvSpPr>
        <p:spPr bwMode="auto">
          <a:xfrm>
            <a:off x="5029200" y="2286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整数主実行可能解</a:t>
            </a:r>
          </a:p>
        </p:txBody>
      </p:sp>
      <p:sp>
        <p:nvSpPr>
          <p:cNvPr id="31757" name="AutoShape 9"/>
          <p:cNvSpPr>
            <a:spLocks noChangeArrowheads="1"/>
          </p:cNvSpPr>
          <p:nvPr/>
        </p:nvSpPr>
        <p:spPr bwMode="auto">
          <a:xfrm>
            <a:off x="1066800" y="1905000"/>
            <a:ext cx="1828800" cy="228600"/>
          </a:xfrm>
          <a:prstGeom prst="leftRightArrow">
            <a:avLst>
              <a:gd name="adj1" fmla="val 50000"/>
              <a:gd name="adj2" fmla="val 16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1758" name="Text Box 10"/>
          <p:cNvSpPr txBox="1">
            <a:spLocks noChangeArrowheads="1"/>
          </p:cNvSpPr>
          <p:nvPr/>
        </p:nvSpPr>
        <p:spPr bwMode="auto">
          <a:xfrm>
            <a:off x="500063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31759" name="Text Box 11"/>
          <p:cNvSpPr txBox="1">
            <a:spLocks noChangeArrowheads="1"/>
          </p:cNvSpPr>
          <p:nvPr/>
        </p:nvSpPr>
        <p:spPr bwMode="auto">
          <a:xfrm>
            <a:off x="609600" y="1447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少数双対可能解</a:t>
            </a:r>
          </a:p>
        </p:txBody>
      </p:sp>
      <p:graphicFrame>
        <p:nvGraphicFramePr>
          <p:cNvPr id="31747" name="Object 12"/>
          <p:cNvGraphicFramePr>
            <a:graphicFrameLocks noChangeAspect="1"/>
          </p:cNvGraphicFramePr>
          <p:nvPr/>
        </p:nvGraphicFramePr>
        <p:xfrm>
          <a:off x="3505200" y="3505200"/>
          <a:ext cx="990600" cy="430213"/>
        </p:xfrm>
        <a:graphic>
          <a:graphicData uri="http://schemas.openxmlformats.org/presentationml/2006/ole">
            <p:oleObj spid="_x0000_s31747" name="Equation" r:id="rId4" imgW="380880" imgH="164880" progId="Equation.DSMT4">
              <p:embed/>
            </p:oleObj>
          </a:graphicData>
        </a:graphic>
      </p:graphicFrame>
      <p:sp>
        <p:nvSpPr>
          <p:cNvPr id="31760" name="Line 13"/>
          <p:cNvSpPr>
            <a:spLocks noChangeShapeType="1"/>
          </p:cNvSpPr>
          <p:nvPr/>
        </p:nvSpPr>
        <p:spPr bwMode="auto">
          <a:xfrm>
            <a:off x="3048000" y="1828800"/>
            <a:ext cx="0" cy="1676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Text Box 14"/>
          <p:cNvSpPr txBox="1">
            <a:spLocks noChangeArrowheads="1"/>
          </p:cNvSpPr>
          <p:nvPr/>
        </p:nvSpPr>
        <p:spPr bwMode="auto">
          <a:xfrm>
            <a:off x="3200400" y="2209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整数最適値</a:t>
            </a:r>
          </a:p>
        </p:txBody>
      </p:sp>
      <p:sp>
        <p:nvSpPr>
          <p:cNvPr id="31762" name="AutoShape 15"/>
          <p:cNvSpPr>
            <a:spLocks noChangeArrowheads="1"/>
          </p:cNvSpPr>
          <p:nvPr/>
        </p:nvSpPr>
        <p:spPr bwMode="auto">
          <a:xfrm>
            <a:off x="3124200" y="1905000"/>
            <a:ext cx="5029200" cy="304800"/>
          </a:xfrm>
          <a:prstGeom prst="leftRightArrow">
            <a:avLst>
              <a:gd name="adj1" fmla="val 40620"/>
              <a:gd name="adj2" fmla="val 13436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4114800" y="12954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少数主実行可能解</a:t>
            </a:r>
          </a:p>
        </p:txBody>
      </p:sp>
      <p:graphicFrame>
        <p:nvGraphicFramePr>
          <p:cNvPr id="31748" name="Object 17"/>
          <p:cNvGraphicFramePr>
            <a:graphicFrameLocks noChangeAspect="1"/>
          </p:cNvGraphicFramePr>
          <p:nvPr/>
        </p:nvGraphicFramePr>
        <p:xfrm>
          <a:off x="2209800" y="3581400"/>
          <a:ext cx="1138238" cy="660400"/>
        </p:xfrm>
        <a:graphic>
          <a:graphicData uri="http://schemas.openxmlformats.org/presentationml/2006/ole">
            <p:oleObj spid="_x0000_s31748" name="Equation" r:id="rId5" imgW="393480" imgH="228600" progId="Equation.DSMT4">
              <p:embed/>
            </p:oleObj>
          </a:graphicData>
        </a:graphic>
      </p:graphicFrame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990600" y="2438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49" name="Object 19"/>
          <p:cNvGraphicFramePr>
            <a:graphicFrameLocks noChangeAspect="1"/>
          </p:cNvGraphicFramePr>
          <p:nvPr/>
        </p:nvGraphicFramePr>
        <p:xfrm>
          <a:off x="5257800" y="4495800"/>
          <a:ext cx="1541463" cy="660400"/>
        </p:xfrm>
        <a:graphic>
          <a:graphicData uri="http://schemas.openxmlformats.org/presentationml/2006/ole">
            <p:oleObj spid="_x0000_s31749" name="Equation" r:id="rId6" imgW="533160" imgH="228600" progId="Equation.DSMT4">
              <p:embed/>
            </p:oleObj>
          </a:graphicData>
        </a:graphic>
      </p:graphicFrame>
      <p:sp>
        <p:nvSpPr>
          <p:cNvPr id="31765" name="AutoShape 20"/>
          <p:cNvSpPr>
            <a:spLocks noChangeArrowheads="1"/>
          </p:cNvSpPr>
          <p:nvPr/>
        </p:nvSpPr>
        <p:spPr bwMode="auto">
          <a:xfrm>
            <a:off x="1143000" y="4114800"/>
            <a:ext cx="4419600" cy="152400"/>
          </a:xfrm>
          <a:prstGeom prst="leftRightArrow">
            <a:avLst>
              <a:gd name="adj1" fmla="val 50000"/>
              <a:gd name="adj2" fmla="val 58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>
            <a:off x="5638800" y="2971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1752600" y="44958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緩和少数双対可能解</a:t>
            </a:r>
          </a:p>
        </p:txBody>
      </p:sp>
      <p:sp>
        <p:nvSpPr>
          <p:cNvPr id="31768" name="AutoShape 23"/>
          <p:cNvSpPr>
            <a:spLocks noChangeArrowheads="1"/>
          </p:cNvSpPr>
          <p:nvPr/>
        </p:nvSpPr>
        <p:spPr bwMode="auto">
          <a:xfrm>
            <a:off x="4648200" y="5181600"/>
            <a:ext cx="152400" cy="4572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3048000" y="5638800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アルゴリズムでは、相補条件より</a:t>
            </a:r>
          </a:p>
          <a:p>
            <a:r>
              <a:rPr lang="ja-JP" altLang="en-US"/>
              <a:t>この範囲に含まれる整数解が得られる。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786F0D-0B18-413E-B9CF-9BC22E9A63B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アルゴリズムの正当性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6930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アルゴリズムでは、　　　の更新は整数性を満たしている。</a:t>
            </a:r>
          </a:p>
          <a:p>
            <a:r>
              <a:rPr lang="ja-JP" altLang="en-US"/>
              <a:t>しかも、以下の２つを満足している。</a:t>
            </a:r>
          </a:p>
          <a:p>
            <a:endParaRPr lang="ja-JP" altLang="en-US"/>
          </a:p>
          <a:p>
            <a:r>
              <a:rPr lang="ja-JP" altLang="en-US"/>
              <a:t>○すべての要素がカバーされている。</a:t>
            </a:r>
          </a:p>
          <a:p>
            <a:r>
              <a:rPr lang="ja-JP" altLang="en-US"/>
              <a:t>○すべての集合が、オーバーパックされていない。</a:t>
            </a:r>
          </a:p>
          <a:p>
            <a:r>
              <a:rPr lang="ja-JP" altLang="en-US"/>
              <a:t>　　（タイトな集合を選んでいくので自動的に満足する。）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627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以上より、アルゴリズムは、集合カバーに対する</a:t>
            </a:r>
          </a:p>
          <a:p>
            <a:r>
              <a:rPr lang="ja-JP" altLang="en-US"/>
              <a:t>整数の実行可能解を出力する。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C0A54-077C-4555-820C-29FE16B05D48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2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最悪の問題例</a:t>
            </a:r>
          </a:p>
        </p:txBody>
      </p:sp>
      <p:sp>
        <p:nvSpPr>
          <p:cNvPr id="32782" name="AutoShape 3"/>
          <p:cNvSpPr>
            <a:spLocks noChangeArrowheads="1"/>
          </p:cNvSpPr>
          <p:nvPr/>
        </p:nvSpPr>
        <p:spPr bwMode="auto">
          <a:xfrm>
            <a:off x="533400" y="685800"/>
            <a:ext cx="7315200" cy="411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1219200" y="457200"/>
          <a:ext cx="425450" cy="463550"/>
        </p:xfrm>
        <a:graphic>
          <a:graphicData uri="http://schemas.openxmlformats.org/presentationml/2006/ole">
            <p:oleObj spid="_x0000_s32770" name="Equation" r:id="rId3" imgW="152280" imgH="164880" progId="Equation.DSMT4">
              <p:embed/>
            </p:oleObj>
          </a:graphicData>
        </a:graphic>
      </p:graphicFrame>
      <p:sp>
        <p:nvSpPr>
          <p:cNvPr id="32783" name="Oval 5"/>
          <p:cNvSpPr>
            <a:spLocks noChangeArrowheads="1"/>
          </p:cNvSpPr>
          <p:nvPr/>
        </p:nvSpPr>
        <p:spPr bwMode="auto">
          <a:xfrm>
            <a:off x="27432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4" name="Oval 6"/>
          <p:cNvSpPr>
            <a:spLocks noChangeArrowheads="1"/>
          </p:cNvSpPr>
          <p:nvPr/>
        </p:nvSpPr>
        <p:spPr bwMode="auto">
          <a:xfrm>
            <a:off x="51816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5" name="Oval 7"/>
          <p:cNvSpPr>
            <a:spLocks noChangeArrowheads="1"/>
          </p:cNvSpPr>
          <p:nvPr/>
        </p:nvSpPr>
        <p:spPr bwMode="auto">
          <a:xfrm>
            <a:off x="14478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6" name="Oval 8"/>
          <p:cNvSpPr>
            <a:spLocks noChangeArrowheads="1"/>
          </p:cNvSpPr>
          <p:nvPr/>
        </p:nvSpPr>
        <p:spPr bwMode="auto">
          <a:xfrm>
            <a:off x="28194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7" name="Oval 10"/>
          <p:cNvSpPr>
            <a:spLocks noChangeArrowheads="1"/>
          </p:cNvSpPr>
          <p:nvPr/>
        </p:nvSpPr>
        <p:spPr bwMode="auto">
          <a:xfrm>
            <a:off x="51054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1" name="Object 11"/>
          <p:cNvGraphicFramePr>
            <a:graphicFrameLocks noChangeAspect="1"/>
          </p:cNvGraphicFramePr>
          <p:nvPr/>
        </p:nvGraphicFramePr>
        <p:xfrm>
          <a:off x="3492500" y="1447800"/>
          <a:ext cx="1231900" cy="703263"/>
        </p:xfrm>
        <a:graphic>
          <a:graphicData uri="http://schemas.openxmlformats.org/presentationml/2006/ole">
            <p:oleObj spid="_x0000_s32771" name="Equation" r:id="rId4" imgW="177480" imgH="101520" progId="Equation.DSMT4">
              <p:embed/>
            </p:oleObj>
          </a:graphicData>
        </a:graphic>
      </p:graphicFrame>
      <p:graphicFrame>
        <p:nvGraphicFramePr>
          <p:cNvPr id="32772" name="Object 13"/>
          <p:cNvGraphicFramePr>
            <a:graphicFrameLocks noChangeAspect="1"/>
          </p:cNvGraphicFramePr>
          <p:nvPr/>
        </p:nvGraphicFramePr>
        <p:xfrm>
          <a:off x="1447800" y="1828800"/>
          <a:ext cx="387350" cy="457200"/>
        </p:xfrm>
        <a:graphic>
          <a:graphicData uri="http://schemas.openxmlformats.org/presentationml/2006/ole">
            <p:oleObj spid="_x0000_s32772" name="Equation" r:id="rId5" imgW="139680" imgH="164880" progId="Equation.DSMT4">
              <p:embed/>
            </p:oleObj>
          </a:graphicData>
        </a:graphic>
      </p:graphicFrame>
      <p:graphicFrame>
        <p:nvGraphicFramePr>
          <p:cNvPr id="32773" name="Object 14"/>
          <p:cNvGraphicFramePr>
            <a:graphicFrameLocks noChangeAspect="1"/>
          </p:cNvGraphicFramePr>
          <p:nvPr/>
        </p:nvGraphicFramePr>
        <p:xfrm>
          <a:off x="2776538" y="1752600"/>
          <a:ext cx="423862" cy="457200"/>
        </p:xfrm>
        <a:graphic>
          <a:graphicData uri="http://schemas.openxmlformats.org/presentationml/2006/ole">
            <p:oleObj spid="_x0000_s32773" name="Equation" r:id="rId6" imgW="152280" imgH="164880" progId="Equation.DSMT4">
              <p:embed/>
            </p:oleObj>
          </a:graphicData>
        </a:graphic>
      </p:graphicFrame>
      <p:graphicFrame>
        <p:nvGraphicFramePr>
          <p:cNvPr id="32774" name="Object 16"/>
          <p:cNvGraphicFramePr>
            <a:graphicFrameLocks noChangeAspect="1"/>
          </p:cNvGraphicFramePr>
          <p:nvPr/>
        </p:nvGraphicFramePr>
        <p:xfrm>
          <a:off x="4870450" y="1828800"/>
          <a:ext cx="704850" cy="457200"/>
        </p:xfrm>
        <a:graphic>
          <a:graphicData uri="http://schemas.openxmlformats.org/presentationml/2006/ole">
            <p:oleObj spid="_x0000_s32774" name="Equation" r:id="rId7" imgW="253800" imgH="164880" progId="Equation.DSMT4">
              <p:embed/>
            </p:oleObj>
          </a:graphicData>
        </a:graphic>
      </p:graphicFrame>
      <p:graphicFrame>
        <p:nvGraphicFramePr>
          <p:cNvPr id="32775" name="Object 17"/>
          <p:cNvGraphicFramePr>
            <a:graphicFrameLocks noChangeAspect="1"/>
          </p:cNvGraphicFramePr>
          <p:nvPr/>
        </p:nvGraphicFramePr>
        <p:xfrm>
          <a:off x="2667000" y="3810000"/>
          <a:ext cx="423863" cy="457200"/>
        </p:xfrm>
        <a:graphic>
          <a:graphicData uri="http://schemas.openxmlformats.org/presentationml/2006/ole">
            <p:oleObj spid="_x0000_s32775" name="Equation" r:id="rId8" imgW="152280" imgH="164880" progId="Equation.DSMT4">
              <p:embed/>
            </p:oleObj>
          </a:graphicData>
        </a:graphic>
      </p:graphicFrame>
      <p:graphicFrame>
        <p:nvGraphicFramePr>
          <p:cNvPr id="32776" name="Object 18"/>
          <p:cNvGraphicFramePr>
            <a:graphicFrameLocks noChangeAspect="1"/>
          </p:cNvGraphicFramePr>
          <p:nvPr/>
        </p:nvGraphicFramePr>
        <p:xfrm>
          <a:off x="5029200" y="3886200"/>
          <a:ext cx="741363" cy="492125"/>
        </p:xfrm>
        <a:graphic>
          <a:graphicData uri="http://schemas.openxmlformats.org/presentationml/2006/ole">
            <p:oleObj spid="_x0000_s32776" name="Equation" r:id="rId9" imgW="266400" imgH="177480" progId="Equation.DSMT4">
              <p:embed/>
            </p:oleObj>
          </a:graphicData>
        </a:graphic>
      </p:graphicFrame>
      <p:sp>
        <p:nvSpPr>
          <p:cNvPr id="32788" name="Oval 19"/>
          <p:cNvSpPr>
            <a:spLocks noChangeArrowheads="1"/>
          </p:cNvSpPr>
          <p:nvPr/>
        </p:nvSpPr>
        <p:spPr bwMode="auto">
          <a:xfrm rot="-1804895">
            <a:off x="1676400" y="1219200"/>
            <a:ext cx="1143000" cy="342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2362200" y="1371600"/>
            <a:ext cx="11430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0" name="Oval 22"/>
          <p:cNvSpPr>
            <a:spLocks noChangeArrowheads="1"/>
          </p:cNvSpPr>
          <p:nvPr/>
        </p:nvSpPr>
        <p:spPr bwMode="auto">
          <a:xfrm rot="-2500389">
            <a:off x="2133600" y="2057400"/>
            <a:ext cx="44958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676400" y="1219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3124200" y="12192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019800" y="1143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32794" name="AutoShape 28"/>
          <p:cNvSpPr>
            <a:spLocks noChangeArrowheads="1"/>
          </p:cNvSpPr>
          <p:nvPr/>
        </p:nvSpPr>
        <p:spPr bwMode="auto">
          <a:xfrm>
            <a:off x="762000" y="1066800"/>
            <a:ext cx="6172200" cy="3505200"/>
          </a:xfrm>
          <a:prstGeom prst="roundRect">
            <a:avLst>
              <a:gd name="adj" fmla="val 361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7" name="Object 29"/>
          <p:cNvGraphicFramePr>
            <a:graphicFrameLocks noChangeAspect="1"/>
          </p:cNvGraphicFramePr>
          <p:nvPr/>
        </p:nvGraphicFramePr>
        <p:xfrm>
          <a:off x="6934200" y="1524000"/>
          <a:ext cx="946150" cy="457200"/>
        </p:xfrm>
        <a:graphic>
          <a:graphicData uri="http://schemas.openxmlformats.org/presentationml/2006/ole">
            <p:oleObj spid="_x0000_s32777" name="Equation" r:id="rId10" imgW="368280" imgH="177480" progId="Equation.DSMT4">
              <p:embed/>
            </p:oleObj>
          </a:graphicData>
        </a:graphic>
      </p:graphicFrame>
      <p:sp>
        <p:nvSpPr>
          <p:cNvPr id="32795" name="Text Box 30"/>
          <p:cNvSpPr txBox="1">
            <a:spLocks noChangeArrowheads="1"/>
          </p:cNvSpPr>
          <p:nvPr/>
        </p:nvSpPr>
        <p:spPr bwMode="auto">
          <a:xfrm>
            <a:off x="2736850" y="4953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最適値　　　　　　　</a:t>
            </a:r>
          </a:p>
        </p:txBody>
      </p:sp>
      <p:graphicFrame>
        <p:nvGraphicFramePr>
          <p:cNvPr id="32778" name="Object 31"/>
          <p:cNvGraphicFramePr>
            <a:graphicFrameLocks noChangeAspect="1"/>
          </p:cNvGraphicFramePr>
          <p:nvPr/>
        </p:nvGraphicFramePr>
        <p:xfrm>
          <a:off x="3895725" y="5008563"/>
          <a:ext cx="946150" cy="457200"/>
        </p:xfrm>
        <a:graphic>
          <a:graphicData uri="http://schemas.openxmlformats.org/presentationml/2006/ole">
            <p:oleObj spid="_x0000_s32778" name="Equation" r:id="rId11" imgW="368280" imgH="177480" progId="Equation.DSMT4">
              <p:embed/>
            </p:oleObj>
          </a:graphicData>
        </a:graphic>
      </p:graphicFrame>
      <p:sp>
        <p:nvSpPr>
          <p:cNvPr id="32796" name="Text Box 32"/>
          <p:cNvSpPr txBox="1">
            <a:spLocks noChangeArrowheads="1"/>
          </p:cNvSpPr>
          <p:nvPr/>
        </p:nvSpPr>
        <p:spPr bwMode="auto">
          <a:xfrm>
            <a:off x="990600" y="5562600"/>
            <a:ext cx="2865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アルゴリズムの出力</a:t>
            </a:r>
          </a:p>
          <a:p>
            <a:r>
              <a:rPr lang="ja-JP" altLang="en-US"/>
              <a:t>（　　　を最初に選ぶ）</a:t>
            </a:r>
          </a:p>
        </p:txBody>
      </p:sp>
      <p:graphicFrame>
        <p:nvGraphicFramePr>
          <p:cNvPr id="32779" name="Object 33"/>
          <p:cNvGraphicFramePr>
            <a:graphicFrameLocks noChangeAspect="1"/>
          </p:cNvGraphicFramePr>
          <p:nvPr/>
        </p:nvGraphicFramePr>
        <p:xfrm>
          <a:off x="3886200" y="5638800"/>
          <a:ext cx="1011238" cy="425450"/>
        </p:xfrm>
        <a:graphic>
          <a:graphicData uri="http://schemas.openxmlformats.org/presentationml/2006/ole">
            <p:oleObj spid="_x0000_s32779" name="Equation" r:id="rId12" imgW="3934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E91D98-F4AD-4655-AFB7-AAC087E7B35C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最適値は実行関数値以下であるので、この場合３０以下になる。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24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このことは実行可能関数値は、最適値の上界を与えているとみなせる。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048000" y="2362200"/>
            <a:ext cx="0" cy="762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438400" y="3352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最適値</a:t>
            </a:r>
          </a:p>
        </p:txBody>
      </p:sp>
      <p:sp>
        <p:nvSpPr>
          <p:cNvPr id="3080" name="AutoShape 9"/>
          <p:cNvSpPr>
            <a:spLocks noChangeArrowheads="1"/>
          </p:cNvSpPr>
          <p:nvPr/>
        </p:nvSpPr>
        <p:spPr bwMode="auto">
          <a:xfrm>
            <a:off x="3276600" y="3048000"/>
            <a:ext cx="4800600" cy="228600"/>
          </a:xfrm>
          <a:prstGeom prst="leftRightArrow">
            <a:avLst>
              <a:gd name="adj1" fmla="val 50000"/>
              <a:gd name="adj2" fmla="val 4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533400" y="27432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7848600" y="2057400"/>
          <a:ext cx="881063" cy="587375"/>
        </p:xfrm>
        <a:graphic>
          <a:graphicData uri="http://schemas.openxmlformats.org/presentationml/2006/ole">
            <p:oleObj spid="_x0000_s3074" name="Equation" r:id="rId3" imgW="304560" imgH="203040" progId="Equation.DSMT4">
              <p:embed/>
            </p:oleObj>
          </a:graphicData>
        </a:graphic>
      </p:graphicFrame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4419600" y="3352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実行可能解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457200" y="4267200"/>
            <a:ext cx="394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ここで、下界について考える。</a:t>
            </a:r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>
            <a:off x="685800" y="4953000"/>
            <a:ext cx="687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係数から、（１）式と（２）式の和をとると、目的関数値の下界を導くことができる。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D46BB-DA84-44B1-90FF-0688711D79E5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62000" y="457200"/>
          <a:ext cx="6824663" cy="3671888"/>
        </p:xfrm>
        <a:graphic>
          <a:graphicData uri="http://schemas.openxmlformats.org/presentationml/2006/ole">
            <p:oleObj spid="_x0000_s4098" name="Equation" r:id="rId3" imgW="2361960" imgH="1269720" progId="Equation.DSMT4">
              <p:embed/>
            </p:oleObj>
          </a:graphicData>
        </a:graphic>
      </p:graphicFrame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81000" y="4343400"/>
            <a:ext cx="8093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このように、制約式に</a:t>
            </a:r>
            <a:r>
              <a:rPr lang="ja-JP" altLang="en-US">
                <a:solidFill>
                  <a:srgbClr val="FF0066"/>
                </a:solidFill>
              </a:rPr>
              <a:t>非負数</a:t>
            </a:r>
            <a:r>
              <a:rPr lang="ja-JP" altLang="en-US"/>
              <a:t>を乗じて加えると、目的関数の下界が得られる。この非負数に注目してもう一つのＬＰ問題を得ることができる。下解はできるだけ大きくするほうが良いことに注意うする。</a:t>
            </a:r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4489450" y="3346450"/>
          <a:ext cx="165100" cy="165100"/>
        </p:xfrm>
        <a:graphic>
          <a:graphicData uri="http://schemas.openxmlformats.org/presentationml/2006/ole">
            <p:oleObj spid="_x0000_s4099" name="Equation" r:id="rId4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1C894B-CE5F-4215-B762-6E32C5BCB20E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400175" y="1366838"/>
          <a:ext cx="1238250" cy="476250"/>
        </p:xfrm>
        <a:graphic>
          <a:graphicData uri="http://schemas.openxmlformats.org/presentationml/2006/ole">
            <p:oleObj spid="_x0000_s5122" name="Equation" r:id="rId3" imgW="330120" imgH="126720" progId="Equation.DSMT4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2800350" y="1295400"/>
          <a:ext cx="3560763" cy="660400"/>
        </p:xfrm>
        <a:graphic>
          <a:graphicData uri="http://schemas.openxmlformats.org/presentationml/2006/ole">
            <p:oleObj spid="_x0000_s5123" name="Equation" r:id="rId4" imgW="1231560" imgH="228600" progId="Equation.DSMT4">
              <p:embed/>
            </p:oleObj>
          </a:graphicData>
        </a:graphic>
      </p:graphicFrame>
      <p:sp>
        <p:nvSpPr>
          <p:cNvPr id="5129" name="AutoShape 7"/>
          <p:cNvSpPr>
            <a:spLocks noChangeArrowheads="1"/>
          </p:cNvSpPr>
          <p:nvPr/>
        </p:nvSpPr>
        <p:spPr bwMode="auto">
          <a:xfrm>
            <a:off x="533400" y="685800"/>
            <a:ext cx="73914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1066800" y="838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1295400" y="457200"/>
            <a:ext cx="25542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問題Ｂ（双対問題）</a:t>
            </a:r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1066800" y="2209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2628900" y="2438400"/>
          <a:ext cx="4292600" cy="771525"/>
        </p:xfrm>
        <a:graphic>
          <a:graphicData uri="http://schemas.openxmlformats.org/presentationml/2006/ole">
            <p:oleObj spid="_x0000_s5124" name="Equation" r:id="rId5" imgW="1485720" imgH="266400" progId="Equation.DSMT4">
              <p:embed/>
            </p:oleObj>
          </a:graphicData>
        </a:graphic>
      </p:graphicFrame>
      <p:graphicFrame>
        <p:nvGraphicFramePr>
          <p:cNvPr id="5125" name="Object 13"/>
          <p:cNvGraphicFramePr>
            <a:graphicFrameLocks noChangeAspect="1"/>
          </p:cNvGraphicFramePr>
          <p:nvPr/>
        </p:nvGraphicFramePr>
        <p:xfrm>
          <a:off x="2971800" y="4419600"/>
          <a:ext cx="1833563" cy="550863"/>
        </p:xfrm>
        <a:graphic>
          <a:graphicData uri="http://schemas.openxmlformats.org/presentationml/2006/ole">
            <p:oleObj spid="_x0000_s5125" name="Equation" r:id="rId6" imgW="634680" imgH="190440" progId="Equation.DSMT4">
              <p:embed/>
            </p:oleObj>
          </a:graphicData>
        </a:graphic>
      </p:graphicFrame>
      <p:graphicFrame>
        <p:nvGraphicFramePr>
          <p:cNvPr id="5126" name="Object 15"/>
          <p:cNvGraphicFramePr>
            <a:graphicFrameLocks noChangeAspect="1"/>
          </p:cNvGraphicFramePr>
          <p:nvPr/>
        </p:nvGraphicFramePr>
        <p:xfrm>
          <a:off x="2362200" y="3124200"/>
          <a:ext cx="4329113" cy="771525"/>
        </p:xfrm>
        <a:graphic>
          <a:graphicData uri="http://schemas.openxmlformats.org/presentationml/2006/ole">
            <p:oleObj spid="_x0000_s5126" name="Equation" r:id="rId7" imgW="1498320" imgH="266400" progId="Equation.DSMT4">
              <p:embed/>
            </p:oleObj>
          </a:graphicData>
        </a:graphic>
      </p:graphicFrame>
      <p:graphicFrame>
        <p:nvGraphicFramePr>
          <p:cNvPr id="5127" name="Object 16"/>
          <p:cNvGraphicFramePr>
            <a:graphicFrameLocks noChangeAspect="1"/>
          </p:cNvGraphicFramePr>
          <p:nvPr/>
        </p:nvGraphicFramePr>
        <p:xfrm>
          <a:off x="2590800" y="3733800"/>
          <a:ext cx="4035425" cy="771525"/>
        </p:xfrm>
        <a:graphic>
          <a:graphicData uri="http://schemas.openxmlformats.org/presentationml/2006/ole">
            <p:oleObj spid="_x0000_s5127" name="Equation" r:id="rId8" imgW="1396800" imgH="266400" progId="Equation.DSMT4">
              <p:embed/>
            </p:oleObj>
          </a:graphicData>
        </a:graphic>
      </p:graphicFrame>
      <p:sp>
        <p:nvSpPr>
          <p:cNvPr id="5133" name="AutoShape 17"/>
          <p:cNvSpPr>
            <a:spLocks noChangeArrowheads="1"/>
          </p:cNvSpPr>
          <p:nvPr/>
        </p:nvSpPr>
        <p:spPr bwMode="auto">
          <a:xfrm>
            <a:off x="1066800" y="5562600"/>
            <a:ext cx="6096000" cy="990600"/>
          </a:xfrm>
          <a:prstGeom prst="wedgeRoundRectCallout">
            <a:avLst>
              <a:gd name="adj1" fmla="val -16380"/>
              <a:gd name="adj2" fmla="val -10785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1279525" y="5659438"/>
            <a:ext cx="5865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制約式の不等号の向きが変化しないように、</a:t>
            </a:r>
          </a:p>
          <a:p>
            <a:r>
              <a:rPr lang="ja-JP" altLang="en-US"/>
              <a:t>非負の条件が必要である。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FA9951-480A-415C-B0DA-1273A34B5320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6994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このようにして得られたＬＰ問題を、元の問題に対する</a:t>
            </a:r>
          </a:p>
          <a:p>
            <a:r>
              <a:rPr lang="ja-JP" altLang="en-US">
                <a:solidFill>
                  <a:srgbClr val="FF0000"/>
                </a:solidFill>
              </a:rPr>
              <a:t>双対問題（</a:t>
            </a:r>
            <a:r>
              <a:rPr lang="en-US" altLang="ja-JP">
                <a:solidFill>
                  <a:srgbClr val="FF0000"/>
                </a:solidFill>
              </a:rPr>
              <a:t>dual,</a:t>
            </a:r>
            <a:r>
              <a:rPr lang="ja-JP" altLang="en-US">
                <a:solidFill>
                  <a:srgbClr val="FF0000"/>
                </a:solidFill>
              </a:rPr>
              <a:t>デュアル）</a:t>
            </a:r>
            <a:r>
              <a:rPr lang="ja-JP" altLang="en-US"/>
              <a:t>という。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3233738" y="3048000"/>
            <a:ext cx="0" cy="762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743200" y="4038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最適値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3462338" y="3733800"/>
            <a:ext cx="4800600" cy="228600"/>
          </a:xfrm>
          <a:prstGeom prst="leftRightArrow">
            <a:avLst>
              <a:gd name="adj1" fmla="val 50000"/>
              <a:gd name="adj2" fmla="val 4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accent2"/>
              </a:solidFill>
            </a:endParaRP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719138" y="34290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7772400" y="2590800"/>
          <a:ext cx="881063" cy="587375"/>
        </p:xfrm>
        <a:graphic>
          <a:graphicData uri="http://schemas.openxmlformats.org/presentationml/2006/ole">
            <p:oleObj spid="_x0000_s6146" name="Equation" r:id="rId3" imgW="304560" imgH="203040" progId="Equation.DSMT4">
              <p:embed/>
            </p:oleObj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05338" y="4038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実行可能解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0" y="1600200"/>
            <a:ext cx="7570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双対問題に対して、元の問題を</a:t>
            </a:r>
            <a:r>
              <a:rPr lang="ja-JP" altLang="en-US">
                <a:solidFill>
                  <a:srgbClr val="FF0000"/>
                </a:solidFill>
              </a:rPr>
              <a:t>主問題（</a:t>
            </a:r>
            <a:r>
              <a:rPr lang="en-US" altLang="ja-JP">
                <a:solidFill>
                  <a:srgbClr val="FF0000"/>
                </a:solidFill>
              </a:rPr>
              <a:t>primal,</a:t>
            </a:r>
            <a:r>
              <a:rPr lang="ja-JP" altLang="en-US">
                <a:solidFill>
                  <a:srgbClr val="FF0000"/>
                </a:solidFill>
              </a:rPr>
              <a:t>プライマル</a:t>
            </a:r>
            <a:r>
              <a:rPr lang="en-US" altLang="ja-JP">
                <a:solidFill>
                  <a:srgbClr val="FF0000"/>
                </a:solidFill>
              </a:rPr>
              <a:t>)</a:t>
            </a:r>
          </a:p>
          <a:p>
            <a:r>
              <a:rPr lang="ja-JP" altLang="en-US"/>
              <a:t>という。</a:t>
            </a:r>
          </a:p>
        </p:txBody>
      </p:sp>
      <p:sp>
        <p:nvSpPr>
          <p:cNvPr id="6155" name="AutoShape 12"/>
          <p:cNvSpPr>
            <a:spLocks noChangeArrowheads="1"/>
          </p:cNvSpPr>
          <p:nvPr/>
        </p:nvSpPr>
        <p:spPr bwMode="auto">
          <a:xfrm>
            <a:off x="1328738" y="3657600"/>
            <a:ext cx="1828800" cy="228600"/>
          </a:xfrm>
          <a:prstGeom prst="leftRightArrow">
            <a:avLst>
              <a:gd name="adj1" fmla="val 50000"/>
              <a:gd name="adj2" fmla="val 16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12954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974725" y="2555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0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685800" y="4114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双対可能解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891ABD-52DF-4FC5-B723-C382D35FF433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双対関係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28600" y="1905000"/>
          <a:ext cx="990600" cy="536575"/>
        </p:xfrm>
        <a:graphic>
          <a:graphicData uri="http://schemas.openxmlformats.org/presentationml/2006/ole">
            <p:oleObj spid="_x0000_s7170" name="Equation" r:id="rId3" imgW="304560" imgH="164880" progId="Equation.DSMT4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371600" y="1752600"/>
          <a:ext cx="2286000" cy="1038225"/>
        </p:xfrm>
        <a:graphic>
          <a:graphicData uri="http://schemas.openxmlformats.org/presentationml/2006/ole">
            <p:oleObj spid="_x0000_s7171" name="Equation" r:id="rId4" imgW="977760" imgH="419040" progId="Equation.DSMT4">
              <p:embed/>
            </p:oleObj>
          </a:graphicData>
        </a:graphic>
      </p:graphicFrame>
      <p:sp>
        <p:nvSpPr>
          <p:cNvPr id="7180" name="AutoShape 5"/>
          <p:cNvSpPr>
            <a:spLocks noChangeArrowheads="1"/>
          </p:cNvSpPr>
          <p:nvPr/>
        </p:nvSpPr>
        <p:spPr bwMode="auto">
          <a:xfrm>
            <a:off x="76200" y="1066800"/>
            <a:ext cx="41148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838200" y="914400"/>
            <a:ext cx="22304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問題Ａ（主問題）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228600" y="3124200"/>
          <a:ext cx="3886200" cy="890588"/>
        </p:xfrm>
        <a:graphic>
          <a:graphicData uri="http://schemas.openxmlformats.org/presentationml/2006/ole">
            <p:oleObj spid="_x0000_s7172" name="Equation" r:id="rId5" imgW="1828800" imgH="419040" progId="Equation.DSMT4">
              <p:embed/>
            </p:oleObj>
          </a:graphicData>
        </a:graphic>
      </p:graphicFrame>
      <p:graphicFrame>
        <p:nvGraphicFramePr>
          <p:cNvPr id="7173" name="Object 11"/>
          <p:cNvGraphicFramePr>
            <a:graphicFrameLocks noChangeAspect="1"/>
          </p:cNvGraphicFramePr>
          <p:nvPr/>
        </p:nvGraphicFramePr>
        <p:xfrm>
          <a:off x="304800" y="4038600"/>
          <a:ext cx="3429000" cy="614363"/>
        </p:xfrm>
        <a:graphic>
          <a:graphicData uri="http://schemas.openxmlformats.org/presentationml/2006/ole">
            <p:oleObj spid="_x0000_s7173" name="Equation" r:id="rId6" imgW="1422360" imgH="253800" progId="Equation.DSMT4">
              <p:embed/>
            </p:oleObj>
          </a:graphicData>
        </a:graphic>
      </p:graphicFrame>
      <p:graphicFrame>
        <p:nvGraphicFramePr>
          <p:cNvPr id="7174" name="Object 20"/>
          <p:cNvGraphicFramePr>
            <a:graphicFrameLocks noChangeAspect="1"/>
          </p:cNvGraphicFramePr>
          <p:nvPr/>
        </p:nvGraphicFramePr>
        <p:xfrm>
          <a:off x="4987925" y="1966913"/>
          <a:ext cx="1073150" cy="412750"/>
        </p:xfrm>
        <a:graphic>
          <a:graphicData uri="http://schemas.openxmlformats.org/presentationml/2006/ole">
            <p:oleObj spid="_x0000_s7174" name="Equation" r:id="rId7" imgW="330120" imgH="126720" progId="Equation.DSMT4">
              <p:embed/>
            </p:oleObj>
          </a:graphicData>
        </a:graphic>
      </p:graphicFrame>
      <p:graphicFrame>
        <p:nvGraphicFramePr>
          <p:cNvPr id="7175" name="Object 21"/>
          <p:cNvGraphicFramePr>
            <a:graphicFrameLocks noChangeAspect="1"/>
          </p:cNvGraphicFramePr>
          <p:nvPr/>
        </p:nvGraphicFramePr>
        <p:xfrm>
          <a:off x="6127750" y="1768475"/>
          <a:ext cx="2374900" cy="1006475"/>
        </p:xfrm>
        <a:graphic>
          <a:graphicData uri="http://schemas.openxmlformats.org/presentationml/2006/ole">
            <p:oleObj spid="_x0000_s7175" name="Equation" r:id="rId8" imgW="1015920" imgH="406080" progId="Equation.DSMT4">
              <p:embed/>
            </p:oleObj>
          </a:graphicData>
        </a:graphic>
      </p:graphicFrame>
      <p:sp>
        <p:nvSpPr>
          <p:cNvPr id="7184" name="AutoShape 22"/>
          <p:cNvSpPr>
            <a:spLocks noChangeArrowheads="1"/>
          </p:cNvSpPr>
          <p:nvPr/>
        </p:nvSpPr>
        <p:spPr bwMode="auto">
          <a:xfrm>
            <a:off x="4876800" y="1066800"/>
            <a:ext cx="41148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Text Box 23"/>
          <p:cNvSpPr txBox="1">
            <a:spLocks noChangeArrowheads="1"/>
          </p:cNvSpPr>
          <p:nvPr/>
        </p:nvSpPr>
        <p:spPr bwMode="auto">
          <a:xfrm>
            <a:off x="5486400" y="1447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目的関数</a:t>
            </a:r>
          </a:p>
        </p:txBody>
      </p:sp>
      <p:sp>
        <p:nvSpPr>
          <p:cNvPr id="7186" name="Text Box 24"/>
          <p:cNvSpPr txBox="1">
            <a:spLocks noChangeArrowheads="1"/>
          </p:cNvSpPr>
          <p:nvPr/>
        </p:nvSpPr>
        <p:spPr bwMode="auto">
          <a:xfrm>
            <a:off x="5638800" y="914400"/>
            <a:ext cx="25542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問題Ｂ（双対問題）</a:t>
            </a:r>
          </a:p>
        </p:txBody>
      </p:sp>
      <p:sp>
        <p:nvSpPr>
          <p:cNvPr id="7187" name="Text Box 25"/>
          <p:cNvSpPr txBox="1">
            <a:spLocks noChangeArrowheads="1"/>
          </p:cNvSpPr>
          <p:nvPr/>
        </p:nvSpPr>
        <p:spPr bwMode="auto">
          <a:xfrm>
            <a:off x="5105400" y="2667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制約条件</a:t>
            </a:r>
          </a:p>
        </p:txBody>
      </p:sp>
      <p:graphicFrame>
        <p:nvGraphicFramePr>
          <p:cNvPr id="7176" name="Object 26"/>
          <p:cNvGraphicFramePr>
            <a:graphicFrameLocks noChangeAspect="1"/>
          </p:cNvGraphicFramePr>
          <p:nvPr/>
        </p:nvGraphicFramePr>
        <p:xfrm>
          <a:off x="5041900" y="3136900"/>
          <a:ext cx="3859213" cy="863600"/>
        </p:xfrm>
        <a:graphic>
          <a:graphicData uri="http://schemas.openxmlformats.org/presentationml/2006/ole">
            <p:oleObj spid="_x0000_s7176" name="Equation" r:id="rId9" imgW="1815840" imgH="406080" progId="Equation.DSMT4">
              <p:embed/>
            </p:oleObj>
          </a:graphicData>
        </a:graphic>
      </p:graphicFrame>
      <p:graphicFrame>
        <p:nvGraphicFramePr>
          <p:cNvPr id="7177" name="Object 27"/>
          <p:cNvGraphicFramePr>
            <a:graphicFrameLocks noChangeAspect="1"/>
          </p:cNvGraphicFramePr>
          <p:nvPr/>
        </p:nvGraphicFramePr>
        <p:xfrm>
          <a:off x="5091113" y="4038600"/>
          <a:ext cx="3459162" cy="614363"/>
        </p:xfrm>
        <a:graphic>
          <a:graphicData uri="http://schemas.openxmlformats.org/presentationml/2006/ole">
            <p:oleObj spid="_x0000_s7177" name="Equation" r:id="rId10" imgW="1434960" imgH="253800" progId="Equation.DSMT4">
              <p:embed/>
            </p:oleObj>
          </a:graphicData>
        </a:graphic>
      </p:graphicFrame>
      <p:sp>
        <p:nvSpPr>
          <p:cNvPr id="7188" name="AutoShape 28"/>
          <p:cNvSpPr>
            <a:spLocks noChangeArrowheads="1"/>
          </p:cNvSpPr>
          <p:nvPr/>
        </p:nvSpPr>
        <p:spPr bwMode="auto">
          <a:xfrm>
            <a:off x="4267200" y="2514600"/>
            <a:ext cx="533400" cy="838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593725" y="5126038"/>
            <a:ext cx="537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双対問題の双対問題は、主問題になる。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5CB6D-285B-4296-BE85-D0BBFCBB0416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弱双対定理</a:t>
            </a:r>
          </a:p>
        </p:txBody>
      </p:sp>
      <p:sp>
        <p:nvSpPr>
          <p:cNvPr id="8199" name="AutoShape 3"/>
          <p:cNvSpPr>
            <a:spLocks noChangeArrowheads="1"/>
          </p:cNvSpPr>
          <p:nvPr/>
        </p:nvSpPr>
        <p:spPr bwMode="auto">
          <a:xfrm>
            <a:off x="304800" y="914400"/>
            <a:ext cx="85344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1279525" y="630238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66"/>
                </a:solidFill>
              </a:rPr>
              <a:t>弱双対定理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914400" y="1143000"/>
          <a:ext cx="2362200" cy="484188"/>
        </p:xfrm>
        <a:graphic>
          <a:graphicData uri="http://schemas.openxmlformats.org/presentationml/2006/ole">
            <p:oleObj spid="_x0000_s8194" name="Equation" r:id="rId3" imgW="990360" imgH="203040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3886200" y="1143000"/>
          <a:ext cx="2590800" cy="531813"/>
        </p:xfrm>
        <a:graphic>
          <a:graphicData uri="http://schemas.openxmlformats.org/presentationml/2006/ole">
            <p:oleObj spid="_x0000_s8195" name="Equation" r:id="rId4" imgW="990360" imgH="203040" progId="Equation.DSMT4">
              <p:embed/>
            </p:oleObj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62000" y="1143000"/>
            <a:ext cx="763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と　　　　　　　　　　　　　　がそれぞれ、主問題と双対問題の実行可能解のとき、次式が成り立つ。</a:t>
            </a: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1905000" y="2209800"/>
          <a:ext cx="4191000" cy="2346325"/>
        </p:xfrm>
        <a:graphic>
          <a:graphicData uri="http://schemas.openxmlformats.org/presentationml/2006/ole">
            <p:oleObj spid="_x0000_s8196" name="Equation" r:id="rId5" imgW="126972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9813</TotalTime>
  <Words>943</Words>
  <Application>Microsoft PowerPoint</Application>
  <PresentationFormat>画面に合わせる (4:3)</PresentationFormat>
  <Paragraphs>327</Paragraphs>
  <Slides>35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7" baseType="lpstr">
      <vt:lpstr>標準デザイン</vt:lpstr>
      <vt:lpstr>Equation</vt:lpstr>
      <vt:lpstr>１４．プライマルデュアル法</vt:lpstr>
      <vt:lpstr>１４．１　ＬＰ双対性入門</vt:lpstr>
      <vt:lpstr>スライド 3</vt:lpstr>
      <vt:lpstr>スライド 4</vt:lpstr>
      <vt:lpstr>スライド 5</vt:lpstr>
      <vt:lpstr>スライド 6</vt:lpstr>
      <vt:lpstr>スライド 7</vt:lpstr>
      <vt:lpstr>双対関係</vt:lpstr>
      <vt:lpstr>弱双対定理</vt:lpstr>
      <vt:lpstr>双対定理</vt:lpstr>
      <vt:lpstr>相補条件</vt:lpstr>
      <vt:lpstr>１４．２　プライマルデュアル法</vt:lpstr>
      <vt:lpstr>プライマルデュアル法の近似率</vt:lpstr>
      <vt:lpstr>１４．３　集合カバー</vt:lpstr>
      <vt:lpstr>集合カバーの難しさ</vt:lpstr>
      <vt:lpstr>集合カバーの整数計画法による定式化</vt:lpstr>
      <vt:lpstr>集合カバーの緩和線形計画法</vt:lpstr>
      <vt:lpstr>少数集合カバーの双対問題</vt:lpstr>
      <vt:lpstr>関数値の関係</vt:lpstr>
      <vt:lpstr>１４．４　集合カバーへのプライマルデュアル法の適用</vt:lpstr>
      <vt:lpstr>相補条件の利用</vt:lpstr>
      <vt:lpstr>アルゴリズム</vt:lpstr>
      <vt:lpstr>アルゴリズムの動作例１</vt:lpstr>
      <vt:lpstr>スライド 24</vt:lpstr>
      <vt:lpstr>スライド 25</vt:lpstr>
      <vt:lpstr>スライド 26</vt:lpstr>
      <vt:lpstr>アルゴリズムの動作例２</vt:lpstr>
      <vt:lpstr>スライド 28</vt:lpstr>
      <vt:lpstr>スライド 29</vt:lpstr>
      <vt:lpstr>スライド 30</vt:lpstr>
      <vt:lpstr>スライド 31</vt:lpstr>
      <vt:lpstr>近似率</vt:lpstr>
      <vt:lpstr>関数値の関係</vt:lpstr>
      <vt:lpstr>アルゴリズムの正当性</vt:lpstr>
      <vt:lpstr>最悪の問題例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160</cp:revision>
  <dcterms:created xsi:type="dcterms:W3CDTF">2003-04-02T23:52:02Z</dcterms:created>
  <dcterms:modified xsi:type="dcterms:W3CDTF">2008-07-08T01:14:04Z</dcterms:modified>
</cp:coreProperties>
</file>