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374" r:id="rId2"/>
    <p:sldId id="664" r:id="rId3"/>
    <p:sldId id="757" r:id="rId4"/>
    <p:sldId id="758" r:id="rId5"/>
    <p:sldId id="759" r:id="rId6"/>
    <p:sldId id="795" r:id="rId7"/>
    <p:sldId id="760" r:id="rId8"/>
    <p:sldId id="763" r:id="rId9"/>
    <p:sldId id="761" r:id="rId10"/>
    <p:sldId id="764" r:id="rId11"/>
    <p:sldId id="766" r:id="rId12"/>
    <p:sldId id="765" r:id="rId13"/>
    <p:sldId id="762" r:id="rId14"/>
    <p:sldId id="767" r:id="rId15"/>
    <p:sldId id="772" r:id="rId16"/>
    <p:sldId id="768" r:id="rId17"/>
    <p:sldId id="769" r:id="rId18"/>
    <p:sldId id="770" r:id="rId19"/>
    <p:sldId id="771" r:id="rId20"/>
    <p:sldId id="773" r:id="rId21"/>
    <p:sldId id="774" r:id="rId22"/>
    <p:sldId id="775" r:id="rId23"/>
    <p:sldId id="776" r:id="rId24"/>
    <p:sldId id="777" r:id="rId25"/>
    <p:sldId id="778" r:id="rId26"/>
    <p:sldId id="779" r:id="rId27"/>
    <p:sldId id="780" r:id="rId28"/>
    <p:sldId id="781" r:id="rId29"/>
    <p:sldId id="782" r:id="rId30"/>
    <p:sldId id="783" r:id="rId31"/>
    <p:sldId id="784" r:id="rId32"/>
    <p:sldId id="785" r:id="rId33"/>
    <p:sldId id="787" r:id="rId34"/>
    <p:sldId id="788" r:id="rId35"/>
    <p:sldId id="789" r:id="rId36"/>
    <p:sldId id="790" r:id="rId37"/>
    <p:sldId id="791" r:id="rId38"/>
    <p:sldId id="792" r:id="rId39"/>
    <p:sldId id="793" r:id="rId40"/>
    <p:sldId id="794" r:id="rId41"/>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CCFF"/>
    <a:srgbClr val="FF0066"/>
    <a:srgbClr val="FF66CC"/>
    <a:srgbClr val="EAEAEA"/>
    <a:srgbClr val="FF6600"/>
    <a:srgbClr val="008000"/>
    <a:srgbClr val="FF0000"/>
    <a:srgbClr val="99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6" autoAdjust="0"/>
    <p:restoredTop sz="95238" autoAdjust="0"/>
  </p:normalViewPr>
  <p:slideViewPr>
    <p:cSldViewPr>
      <p:cViewPr varScale="1">
        <p:scale>
          <a:sx n="69" d="100"/>
          <a:sy n="69" d="100"/>
        </p:scale>
        <p:origin x="-840" y="-108"/>
      </p:cViewPr>
      <p:guideLst>
        <p:guide orient="horz" pos="2256"/>
        <p:guide pos="27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128"/>
    </p:cViewPr>
  </p:sorterViewPr>
  <p:notesViewPr>
    <p:cSldViewPr>
      <p:cViewPr>
        <p:scale>
          <a:sx n="150" d="100"/>
          <a:sy n="150" d="100"/>
        </p:scale>
        <p:origin x="870" y="-42"/>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19.wmf"/><Relationship Id="rId5" Type="http://schemas.openxmlformats.org/officeDocument/2006/relationships/image" Target="../media/image31.wmf"/><Relationship Id="rId4" Type="http://schemas.openxmlformats.org/officeDocument/2006/relationships/image" Target="../media/image3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4" Type="http://schemas.openxmlformats.org/officeDocument/2006/relationships/image" Target="../media/image3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48.wmf"/><Relationship Id="rId7" Type="http://schemas.openxmlformats.org/officeDocument/2006/relationships/image" Target="../media/image52.wmf"/><Relationship Id="rId2" Type="http://schemas.openxmlformats.org/officeDocument/2006/relationships/image" Target="../media/image47.wmf"/><Relationship Id="rId1" Type="http://schemas.openxmlformats.org/officeDocument/2006/relationships/image" Target="../media/image46.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5" Type="http://schemas.openxmlformats.org/officeDocument/2006/relationships/image" Target="../media/image58.wmf"/><Relationship Id="rId4" Type="http://schemas.openxmlformats.org/officeDocument/2006/relationships/image" Target="../media/image5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4" Type="http://schemas.openxmlformats.org/officeDocument/2006/relationships/image" Target="../media/image63.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71.wmf"/><Relationship Id="rId13" Type="http://schemas.openxmlformats.org/officeDocument/2006/relationships/image" Target="../media/image76.wmf"/><Relationship Id="rId18" Type="http://schemas.openxmlformats.org/officeDocument/2006/relationships/image" Target="../media/image81.wmf"/><Relationship Id="rId3" Type="http://schemas.openxmlformats.org/officeDocument/2006/relationships/image" Target="../media/image66.wmf"/><Relationship Id="rId21" Type="http://schemas.openxmlformats.org/officeDocument/2006/relationships/image" Target="../media/image84.wmf"/><Relationship Id="rId7" Type="http://schemas.openxmlformats.org/officeDocument/2006/relationships/image" Target="../media/image70.wmf"/><Relationship Id="rId12" Type="http://schemas.openxmlformats.org/officeDocument/2006/relationships/image" Target="../media/image75.wmf"/><Relationship Id="rId17" Type="http://schemas.openxmlformats.org/officeDocument/2006/relationships/image" Target="../media/image80.wmf"/><Relationship Id="rId2" Type="http://schemas.openxmlformats.org/officeDocument/2006/relationships/image" Target="../media/image65.wmf"/><Relationship Id="rId16" Type="http://schemas.openxmlformats.org/officeDocument/2006/relationships/image" Target="../media/image79.wmf"/><Relationship Id="rId20" Type="http://schemas.openxmlformats.org/officeDocument/2006/relationships/image" Target="../media/image83.wmf"/><Relationship Id="rId1" Type="http://schemas.openxmlformats.org/officeDocument/2006/relationships/image" Target="../media/image64.wmf"/><Relationship Id="rId6" Type="http://schemas.openxmlformats.org/officeDocument/2006/relationships/image" Target="../media/image69.wmf"/><Relationship Id="rId11" Type="http://schemas.openxmlformats.org/officeDocument/2006/relationships/image" Target="../media/image74.wmf"/><Relationship Id="rId5" Type="http://schemas.openxmlformats.org/officeDocument/2006/relationships/image" Target="../media/image68.wmf"/><Relationship Id="rId15" Type="http://schemas.openxmlformats.org/officeDocument/2006/relationships/image" Target="../media/image78.wmf"/><Relationship Id="rId10" Type="http://schemas.openxmlformats.org/officeDocument/2006/relationships/image" Target="../media/image73.wmf"/><Relationship Id="rId19" Type="http://schemas.openxmlformats.org/officeDocument/2006/relationships/image" Target="../media/image82.wmf"/><Relationship Id="rId4" Type="http://schemas.openxmlformats.org/officeDocument/2006/relationships/image" Target="../media/image67.wmf"/><Relationship Id="rId9" Type="http://schemas.openxmlformats.org/officeDocument/2006/relationships/image" Target="../media/image72.wmf"/><Relationship Id="rId14" Type="http://schemas.openxmlformats.org/officeDocument/2006/relationships/image" Target="../media/image7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6.wmf"/><Relationship Id="rId5" Type="http://schemas.openxmlformats.org/officeDocument/2006/relationships/image" Target="../media/image8.wmf"/><Relationship Id="rId4"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86.wmf"/><Relationship Id="rId1" Type="http://schemas.openxmlformats.org/officeDocument/2006/relationships/image" Target="../media/image85.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88.wmf"/><Relationship Id="rId1" Type="http://schemas.openxmlformats.org/officeDocument/2006/relationships/image" Target="../media/image87.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91.wmf"/><Relationship Id="rId7" Type="http://schemas.openxmlformats.org/officeDocument/2006/relationships/image" Target="../media/image95.wmf"/><Relationship Id="rId2" Type="http://schemas.openxmlformats.org/officeDocument/2006/relationships/image" Target="../media/image90.wmf"/><Relationship Id="rId1" Type="http://schemas.openxmlformats.org/officeDocument/2006/relationships/image" Target="../media/image89.w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101.wmf"/><Relationship Id="rId3" Type="http://schemas.openxmlformats.org/officeDocument/2006/relationships/image" Target="../media/image97.wmf"/><Relationship Id="rId7" Type="http://schemas.openxmlformats.org/officeDocument/2006/relationships/image" Target="../media/image100.wmf"/><Relationship Id="rId2" Type="http://schemas.openxmlformats.org/officeDocument/2006/relationships/image" Target="../media/image96.wmf"/><Relationship Id="rId1" Type="http://schemas.openxmlformats.org/officeDocument/2006/relationships/image" Target="../media/image93.wmf"/><Relationship Id="rId6" Type="http://schemas.openxmlformats.org/officeDocument/2006/relationships/image" Target="../media/image95.wmf"/><Relationship Id="rId5" Type="http://schemas.openxmlformats.org/officeDocument/2006/relationships/image" Target="../media/image99.wmf"/><Relationship Id="rId4" Type="http://schemas.openxmlformats.org/officeDocument/2006/relationships/image" Target="../media/image98.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103.wmf"/><Relationship Id="rId1" Type="http://schemas.openxmlformats.org/officeDocument/2006/relationships/image" Target="../media/image102.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06.wmf"/><Relationship Id="rId2" Type="http://schemas.openxmlformats.org/officeDocument/2006/relationships/image" Target="../media/image105.wmf"/><Relationship Id="rId1" Type="http://schemas.openxmlformats.org/officeDocument/2006/relationships/image" Target="../media/image104.wmf"/><Relationship Id="rId5" Type="http://schemas.openxmlformats.org/officeDocument/2006/relationships/image" Target="../media/image108.wmf"/><Relationship Id="rId4" Type="http://schemas.openxmlformats.org/officeDocument/2006/relationships/image" Target="../media/image10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r>
              <a:rPr lang="ja-JP" altLang="en-US"/>
              <a:t>第</a:t>
            </a:r>
            <a:r>
              <a:rPr lang="en-US" altLang="ja-JP"/>
              <a:t>13</a:t>
            </a:r>
            <a:r>
              <a:rPr lang="ja-JP" altLang="en-US"/>
              <a:t>回近似アルゴリズム</a:t>
            </a:r>
          </a:p>
        </p:txBody>
      </p:sp>
      <p:sp>
        <p:nvSpPr>
          <p:cNvPr id="35843"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r>
              <a:rPr lang="en-US" altLang="ja-JP" dirty="0" smtClean="0"/>
              <a:t>2008/7/15(</a:t>
            </a:r>
            <a:r>
              <a:rPr lang="ja-JP" altLang="en-US" dirty="0"/>
              <a:t>火）</a:t>
            </a:r>
          </a:p>
        </p:txBody>
      </p:sp>
      <p:sp>
        <p:nvSpPr>
          <p:cNvPr id="35844"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35845"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0F613752-725E-4811-AAB5-C2EA64B676C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en-US" altLang="ja-JP"/>
          </a:p>
        </p:txBody>
      </p:sp>
      <p:sp>
        <p:nvSpPr>
          <p:cNvPr id="4099"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n-US" altLang="ja-JP"/>
          </a:p>
        </p:txBody>
      </p:sp>
      <p:sp>
        <p:nvSpPr>
          <p:cNvPr id="4301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4103"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A24D0354-2091-41AA-BD61-5E4D4508F665}"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DC0531-C27B-4711-8DCD-D6DAF600BB93}"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67DA0FA-9BDB-4941-A90D-959AD4F9F408}"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343650" y="0"/>
            <a:ext cx="211455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19125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395D4CA-E0A5-45AC-8E69-D1BBCE0A7549}"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87F6838-D8C2-4DCC-A62D-C4A04BBBD373}"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6A233AE-0927-4E09-9AA7-59C845A7DE1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0D0F67D-19A6-495F-B4B2-9B92E50D2D7F}"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F368256-7088-4CB3-AC5C-AA5C2CE9D08F}"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5693A75-BB22-44ED-A521-5557A42323EC}"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3C20E5D-54DB-43A1-87AE-ECD590721675}"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AD951D1-61A3-4731-B649-225FA5CC1D79}"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6E5BA1D-E3C8-4596-8113-BD2D73884A05}"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0" y="0"/>
            <a:ext cx="5181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66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3FE17E6-9F2B-409F-8A13-170CE443FB50}"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200">
          <a:solidFill>
            <a:schemeClr val="accent2"/>
          </a:solidFill>
          <a:latin typeface="+mj-lt"/>
          <a:ea typeface="+mj-ea"/>
          <a:cs typeface="+mj-cs"/>
        </a:defRPr>
      </a:lvl1pPr>
      <a:lvl2pPr algn="l" rtl="0" eaLnBrk="0" fontAlgn="base" hangingPunct="0">
        <a:spcBef>
          <a:spcPct val="0"/>
        </a:spcBef>
        <a:spcAft>
          <a:spcPct val="0"/>
        </a:spcAft>
        <a:defRPr kumimoji="1" sz="3200">
          <a:solidFill>
            <a:schemeClr val="accent2"/>
          </a:solidFill>
          <a:latin typeface="Times New Roman" charset="0"/>
          <a:ea typeface="ＭＳ Ｐゴシック" pitchFamily="50" charset="-128"/>
        </a:defRPr>
      </a:lvl2pPr>
      <a:lvl3pPr algn="l" rtl="0" eaLnBrk="0" fontAlgn="base" hangingPunct="0">
        <a:spcBef>
          <a:spcPct val="0"/>
        </a:spcBef>
        <a:spcAft>
          <a:spcPct val="0"/>
        </a:spcAft>
        <a:defRPr kumimoji="1" sz="3200">
          <a:solidFill>
            <a:schemeClr val="accent2"/>
          </a:solidFill>
          <a:latin typeface="Times New Roman" charset="0"/>
          <a:ea typeface="ＭＳ Ｐゴシック" pitchFamily="50" charset="-128"/>
        </a:defRPr>
      </a:lvl3pPr>
      <a:lvl4pPr algn="l" rtl="0" eaLnBrk="0" fontAlgn="base" hangingPunct="0">
        <a:spcBef>
          <a:spcPct val="0"/>
        </a:spcBef>
        <a:spcAft>
          <a:spcPct val="0"/>
        </a:spcAft>
        <a:defRPr kumimoji="1" sz="3200">
          <a:solidFill>
            <a:schemeClr val="accent2"/>
          </a:solidFill>
          <a:latin typeface="Times New Roman" charset="0"/>
          <a:ea typeface="ＭＳ Ｐゴシック" pitchFamily="50" charset="-128"/>
        </a:defRPr>
      </a:lvl4pPr>
      <a:lvl5pPr algn="l" rtl="0" eaLnBrk="0" fontAlgn="base" hangingPunct="0">
        <a:spcBef>
          <a:spcPct val="0"/>
        </a:spcBef>
        <a:spcAft>
          <a:spcPct val="0"/>
        </a:spcAft>
        <a:defRPr kumimoji="1" sz="3200">
          <a:solidFill>
            <a:schemeClr val="accent2"/>
          </a:solidFill>
          <a:latin typeface="Times New Roman" charset="0"/>
          <a:ea typeface="ＭＳ Ｐゴシック" pitchFamily="50" charset="-128"/>
        </a:defRPr>
      </a:lvl5pPr>
      <a:lvl6pPr marL="457200" algn="l" rtl="0" fontAlgn="base">
        <a:spcBef>
          <a:spcPct val="0"/>
        </a:spcBef>
        <a:spcAft>
          <a:spcPct val="0"/>
        </a:spcAft>
        <a:defRPr kumimoji="1" sz="3200">
          <a:solidFill>
            <a:schemeClr val="accent2"/>
          </a:solidFill>
          <a:latin typeface="Times New Roman" charset="0"/>
          <a:ea typeface="ＭＳ Ｐゴシック" pitchFamily="50" charset="-128"/>
        </a:defRPr>
      </a:lvl6pPr>
      <a:lvl7pPr marL="914400" algn="l" rtl="0" fontAlgn="base">
        <a:spcBef>
          <a:spcPct val="0"/>
        </a:spcBef>
        <a:spcAft>
          <a:spcPct val="0"/>
        </a:spcAft>
        <a:defRPr kumimoji="1" sz="3200">
          <a:solidFill>
            <a:schemeClr val="accent2"/>
          </a:solidFill>
          <a:latin typeface="Times New Roman" charset="0"/>
          <a:ea typeface="ＭＳ Ｐゴシック" pitchFamily="50" charset="-128"/>
        </a:defRPr>
      </a:lvl7pPr>
      <a:lvl8pPr marL="1371600" algn="l" rtl="0" fontAlgn="base">
        <a:spcBef>
          <a:spcPct val="0"/>
        </a:spcBef>
        <a:spcAft>
          <a:spcPct val="0"/>
        </a:spcAft>
        <a:defRPr kumimoji="1" sz="3200">
          <a:solidFill>
            <a:schemeClr val="accent2"/>
          </a:solidFill>
          <a:latin typeface="Times New Roman" charset="0"/>
          <a:ea typeface="ＭＳ Ｐゴシック" pitchFamily="50" charset="-128"/>
        </a:defRPr>
      </a:lvl8pPr>
      <a:lvl9pPr marL="1828800" algn="l" rtl="0" fontAlgn="base">
        <a:spcBef>
          <a:spcPct val="0"/>
        </a:spcBef>
        <a:spcAft>
          <a:spcPct val="0"/>
        </a:spcAft>
        <a:defRPr kumimoji="1" sz="3200">
          <a:solidFill>
            <a:schemeClr val="accent2"/>
          </a:solidFill>
          <a:latin typeface="Times New Roman"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oleObject18.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29.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6.xml"/><Relationship Id="rId1" Type="http://schemas.openxmlformats.org/officeDocument/2006/relationships/vmlDrawing" Target="../drawings/vmlDrawing9.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oleObject" Target="../embeddings/oleObject31.bin"/><Relationship Id="rId7" Type="http://schemas.openxmlformats.org/officeDocument/2006/relationships/oleObject" Target="../embeddings/oleObject35.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 Id="rId9" Type="http://schemas.openxmlformats.org/officeDocument/2006/relationships/oleObject" Target="../embeddings/oleObject37.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oleObject" Target="../embeddings/oleObject38.bin"/><Relationship Id="rId7" Type="http://schemas.openxmlformats.org/officeDocument/2006/relationships/oleObject" Target="../embeddings/oleObject42.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oleObject" Target="../embeddings/oleObject45.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oleObject" Target="../embeddings/oleObject47.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51.bin"/><Relationship Id="rId5" Type="http://schemas.openxmlformats.org/officeDocument/2006/relationships/oleObject" Target="../embeddings/oleObject50.bin"/><Relationship Id="rId4" Type="http://schemas.openxmlformats.org/officeDocument/2006/relationships/oleObject" Target="../embeddings/oleObject49.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57.bin"/><Relationship Id="rId3" Type="http://schemas.openxmlformats.org/officeDocument/2006/relationships/oleObject" Target="../embeddings/oleObject52.bin"/><Relationship Id="rId7" Type="http://schemas.openxmlformats.org/officeDocument/2006/relationships/oleObject" Target="../embeddings/oleObject56.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55.bin"/><Relationship Id="rId5" Type="http://schemas.openxmlformats.org/officeDocument/2006/relationships/oleObject" Target="../embeddings/oleObject54.bin"/><Relationship Id="rId4" Type="http://schemas.openxmlformats.org/officeDocument/2006/relationships/oleObject" Target="../embeddings/oleObject5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63.bin"/><Relationship Id="rId3" Type="http://schemas.openxmlformats.org/officeDocument/2006/relationships/oleObject" Target="../embeddings/oleObject58.bin"/><Relationship Id="rId7" Type="http://schemas.openxmlformats.org/officeDocument/2006/relationships/oleObject" Target="../embeddings/oleObject62.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61.bin"/><Relationship Id="rId5" Type="http://schemas.openxmlformats.org/officeDocument/2006/relationships/oleObject" Target="../embeddings/oleObject60.bin"/><Relationship Id="rId10" Type="http://schemas.openxmlformats.org/officeDocument/2006/relationships/oleObject" Target="../embeddings/oleObject65.bin"/><Relationship Id="rId4" Type="http://schemas.openxmlformats.org/officeDocument/2006/relationships/oleObject" Target="../embeddings/oleObject59.bin"/><Relationship Id="rId9" Type="http://schemas.openxmlformats.org/officeDocument/2006/relationships/oleObject" Target="../embeddings/oleObject64.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71.bin"/><Relationship Id="rId3" Type="http://schemas.openxmlformats.org/officeDocument/2006/relationships/oleObject" Target="../embeddings/oleObject66.bin"/><Relationship Id="rId7" Type="http://schemas.openxmlformats.org/officeDocument/2006/relationships/oleObject" Target="../embeddings/oleObject70.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69.bin"/><Relationship Id="rId5" Type="http://schemas.openxmlformats.org/officeDocument/2006/relationships/oleObject" Target="../embeddings/oleObject68.bin"/><Relationship Id="rId4" Type="http://schemas.openxmlformats.org/officeDocument/2006/relationships/oleObject" Target="../embeddings/oleObject67.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75.bin"/><Relationship Id="rId5" Type="http://schemas.openxmlformats.org/officeDocument/2006/relationships/oleObject" Target="../embeddings/oleObject74.bin"/><Relationship Id="rId4" Type="http://schemas.openxmlformats.org/officeDocument/2006/relationships/oleObject" Target="../embeddings/oleObject73.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81.bin"/><Relationship Id="rId13" Type="http://schemas.openxmlformats.org/officeDocument/2006/relationships/oleObject" Target="../embeddings/oleObject86.bin"/><Relationship Id="rId18" Type="http://schemas.openxmlformats.org/officeDocument/2006/relationships/oleObject" Target="../embeddings/oleObject91.bin"/><Relationship Id="rId3" Type="http://schemas.openxmlformats.org/officeDocument/2006/relationships/oleObject" Target="../embeddings/oleObject76.bin"/><Relationship Id="rId21" Type="http://schemas.openxmlformats.org/officeDocument/2006/relationships/oleObject" Target="../embeddings/oleObject94.bin"/><Relationship Id="rId7" Type="http://schemas.openxmlformats.org/officeDocument/2006/relationships/oleObject" Target="../embeddings/oleObject80.bin"/><Relationship Id="rId12" Type="http://schemas.openxmlformats.org/officeDocument/2006/relationships/oleObject" Target="../embeddings/oleObject85.bin"/><Relationship Id="rId17" Type="http://schemas.openxmlformats.org/officeDocument/2006/relationships/oleObject" Target="../embeddings/oleObject90.bin"/><Relationship Id="rId2" Type="http://schemas.openxmlformats.org/officeDocument/2006/relationships/slideLayout" Target="../slideLayouts/slideLayout6.xml"/><Relationship Id="rId16" Type="http://schemas.openxmlformats.org/officeDocument/2006/relationships/oleObject" Target="../embeddings/oleObject89.bin"/><Relationship Id="rId20" Type="http://schemas.openxmlformats.org/officeDocument/2006/relationships/oleObject" Target="../embeddings/oleObject93.bin"/><Relationship Id="rId1" Type="http://schemas.openxmlformats.org/officeDocument/2006/relationships/vmlDrawing" Target="../drawings/vmlDrawing19.vml"/><Relationship Id="rId6" Type="http://schemas.openxmlformats.org/officeDocument/2006/relationships/oleObject" Target="../embeddings/oleObject79.bin"/><Relationship Id="rId11" Type="http://schemas.openxmlformats.org/officeDocument/2006/relationships/oleObject" Target="../embeddings/oleObject84.bin"/><Relationship Id="rId5" Type="http://schemas.openxmlformats.org/officeDocument/2006/relationships/oleObject" Target="../embeddings/oleObject78.bin"/><Relationship Id="rId15" Type="http://schemas.openxmlformats.org/officeDocument/2006/relationships/oleObject" Target="../embeddings/oleObject88.bin"/><Relationship Id="rId23" Type="http://schemas.openxmlformats.org/officeDocument/2006/relationships/oleObject" Target="../embeddings/oleObject96.bin"/><Relationship Id="rId10" Type="http://schemas.openxmlformats.org/officeDocument/2006/relationships/oleObject" Target="../embeddings/oleObject83.bin"/><Relationship Id="rId19" Type="http://schemas.openxmlformats.org/officeDocument/2006/relationships/oleObject" Target="../embeddings/oleObject92.bin"/><Relationship Id="rId4" Type="http://schemas.openxmlformats.org/officeDocument/2006/relationships/oleObject" Target="../embeddings/oleObject77.bin"/><Relationship Id="rId9" Type="http://schemas.openxmlformats.org/officeDocument/2006/relationships/oleObject" Target="../embeddings/oleObject82.bin"/><Relationship Id="rId14" Type="http://schemas.openxmlformats.org/officeDocument/2006/relationships/oleObject" Target="../embeddings/oleObject87.bin"/><Relationship Id="rId22" Type="http://schemas.openxmlformats.org/officeDocument/2006/relationships/oleObject" Target="../embeddings/oleObject95.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97.bin"/><Relationship Id="rId2" Type="http://schemas.openxmlformats.org/officeDocument/2006/relationships/slideLayout" Target="../slideLayouts/slideLayout6.xml"/><Relationship Id="rId1" Type="http://schemas.openxmlformats.org/officeDocument/2006/relationships/vmlDrawing" Target="../drawings/vmlDrawing20.vml"/><Relationship Id="rId4" Type="http://schemas.openxmlformats.org/officeDocument/2006/relationships/oleObject" Target="../embeddings/oleObject98.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99.bin"/><Relationship Id="rId2" Type="http://schemas.openxmlformats.org/officeDocument/2006/relationships/slideLayout" Target="../slideLayouts/slideLayout6.xml"/><Relationship Id="rId1" Type="http://schemas.openxmlformats.org/officeDocument/2006/relationships/vmlDrawing" Target="../drawings/vmlDrawing21.vml"/><Relationship Id="rId4" Type="http://schemas.openxmlformats.org/officeDocument/2006/relationships/oleObject" Target="../embeddings/oleObject100.bin"/></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106.bin"/><Relationship Id="rId3" Type="http://schemas.openxmlformats.org/officeDocument/2006/relationships/oleObject" Target="../embeddings/oleObject101.bin"/><Relationship Id="rId7" Type="http://schemas.openxmlformats.org/officeDocument/2006/relationships/oleObject" Target="../embeddings/oleObject105.bin"/><Relationship Id="rId2" Type="http://schemas.openxmlformats.org/officeDocument/2006/relationships/slideLayout" Target="../slideLayouts/slideLayout6.xml"/><Relationship Id="rId1" Type="http://schemas.openxmlformats.org/officeDocument/2006/relationships/vmlDrawing" Target="../drawings/vmlDrawing22.vml"/><Relationship Id="rId6" Type="http://schemas.openxmlformats.org/officeDocument/2006/relationships/oleObject" Target="../embeddings/oleObject104.bin"/><Relationship Id="rId11" Type="http://schemas.openxmlformats.org/officeDocument/2006/relationships/oleObject" Target="../embeddings/oleObject109.bin"/><Relationship Id="rId5" Type="http://schemas.openxmlformats.org/officeDocument/2006/relationships/oleObject" Target="../embeddings/oleObject103.bin"/><Relationship Id="rId10" Type="http://schemas.openxmlformats.org/officeDocument/2006/relationships/oleObject" Target="../embeddings/oleObject108.bin"/><Relationship Id="rId4" Type="http://schemas.openxmlformats.org/officeDocument/2006/relationships/oleObject" Target="../embeddings/oleObject102.bin"/><Relationship Id="rId9" Type="http://schemas.openxmlformats.org/officeDocument/2006/relationships/oleObject" Target="../embeddings/oleObject107.bin"/></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115.bin"/><Relationship Id="rId3" Type="http://schemas.openxmlformats.org/officeDocument/2006/relationships/oleObject" Target="../embeddings/oleObject110.bin"/><Relationship Id="rId7" Type="http://schemas.openxmlformats.org/officeDocument/2006/relationships/oleObject" Target="../embeddings/oleObject114.bin"/><Relationship Id="rId2" Type="http://schemas.openxmlformats.org/officeDocument/2006/relationships/slideLayout" Target="../slideLayouts/slideLayout6.xml"/><Relationship Id="rId1" Type="http://schemas.openxmlformats.org/officeDocument/2006/relationships/vmlDrawing" Target="../drawings/vmlDrawing23.vml"/><Relationship Id="rId6" Type="http://schemas.openxmlformats.org/officeDocument/2006/relationships/oleObject" Target="../embeddings/oleObject113.bin"/><Relationship Id="rId5" Type="http://schemas.openxmlformats.org/officeDocument/2006/relationships/oleObject" Target="../embeddings/oleObject112.bin"/><Relationship Id="rId10" Type="http://schemas.openxmlformats.org/officeDocument/2006/relationships/oleObject" Target="../embeddings/oleObject117.bin"/><Relationship Id="rId4" Type="http://schemas.openxmlformats.org/officeDocument/2006/relationships/oleObject" Target="../embeddings/oleObject111.bin"/><Relationship Id="rId9" Type="http://schemas.openxmlformats.org/officeDocument/2006/relationships/oleObject" Target="../embeddings/oleObject116.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18.bin"/><Relationship Id="rId2" Type="http://schemas.openxmlformats.org/officeDocument/2006/relationships/slideLayout" Target="../slideLayouts/slideLayout7.xml"/><Relationship Id="rId1" Type="http://schemas.openxmlformats.org/officeDocument/2006/relationships/vmlDrawing" Target="../drawings/vmlDrawing24.vml"/><Relationship Id="rId4" Type="http://schemas.openxmlformats.org/officeDocument/2006/relationships/oleObject" Target="../embeddings/oleObject119.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20.bin"/><Relationship Id="rId7" Type="http://schemas.openxmlformats.org/officeDocument/2006/relationships/oleObject" Target="../embeddings/oleObject124.bin"/><Relationship Id="rId2" Type="http://schemas.openxmlformats.org/officeDocument/2006/relationships/slideLayout" Target="../slideLayouts/slideLayout6.xml"/><Relationship Id="rId1" Type="http://schemas.openxmlformats.org/officeDocument/2006/relationships/vmlDrawing" Target="../drawings/vmlDrawing25.vml"/><Relationship Id="rId6" Type="http://schemas.openxmlformats.org/officeDocument/2006/relationships/oleObject" Target="../embeddings/oleObject123.bin"/><Relationship Id="rId5" Type="http://schemas.openxmlformats.org/officeDocument/2006/relationships/oleObject" Target="../embeddings/oleObject122.bin"/><Relationship Id="rId4" Type="http://schemas.openxmlformats.org/officeDocument/2006/relationships/oleObject" Target="../embeddings/oleObject121.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4"/>
          <p:cNvSpPr>
            <a:spLocks noGrp="1"/>
          </p:cNvSpPr>
          <p:nvPr>
            <p:ph type="sldNum" sz="quarter" idx="12"/>
          </p:nvPr>
        </p:nvSpPr>
        <p:spPr>
          <a:noFill/>
        </p:spPr>
        <p:txBody>
          <a:bodyPr/>
          <a:lstStyle/>
          <a:p>
            <a:fld id="{3EEB0464-6B3E-473D-AC1F-7CE1619E4D8E}" type="slidenum">
              <a:rPr lang="en-US" altLang="ja-JP" smtClean="0"/>
              <a:pPr/>
              <a:t>1</a:t>
            </a:fld>
            <a:endParaRPr lang="en-US" altLang="ja-JP" smtClean="0"/>
          </a:p>
        </p:txBody>
      </p:sp>
      <p:sp>
        <p:nvSpPr>
          <p:cNvPr id="27651" name="Rectangle 2"/>
          <p:cNvSpPr>
            <a:spLocks noGrp="1" noChangeArrowheads="1"/>
          </p:cNvSpPr>
          <p:nvPr>
            <p:ph type="title"/>
          </p:nvPr>
        </p:nvSpPr>
        <p:spPr>
          <a:xfrm>
            <a:off x="876300" y="2590800"/>
            <a:ext cx="7086600" cy="1371600"/>
          </a:xfrm>
        </p:spPr>
        <p:txBody>
          <a:bodyPr/>
          <a:lstStyle/>
          <a:p>
            <a:pPr eaLnBrk="1" hangingPunct="1"/>
            <a:r>
              <a:rPr lang="en-US" altLang="ja-JP" smtClean="0"/>
              <a:t>13</a:t>
            </a:r>
            <a:r>
              <a:rPr lang="ja-JP" altLang="en-US" smtClean="0"/>
              <a:t>．近似アルゴリズム</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 3"/>
          <p:cNvSpPr>
            <a:spLocks noGrp="1"/>
          </p:cNvSpPr>
          <p:nvPr>
            <p:ph type="sldNum" sz="quarter" idx="12"/>
          </p:nvPr>
        </p:nvSpPr>
        <p:spPr>
          <a:noFill/>
        </p:spPr>
        <p:txBody>
          <a:bodyPr/>
          <a:lstStyle/>
          <a:p>
            <a:fld id="{C2DBE0C8-1511-4A29-9868-D2AEE6169DFF}" type="slidenum">
              <a:rPr lang="en-US" altLang="ja-JP" smtClean="0"/>
              <a:pPr/>
              <a:t>10</a:t>
            </a:fld>
            <a:endParaRPr lang="en-US" altLang="ja-JP" smtClean="0"/>
          </a:p>
        </p:txBody>
      </p:sp>
      <p:sp>
        <p:nvSpPr>
          <p:cNvPr id="33795" name="Text Box 2"/>
          <p:cNvSpPr txBox="1">
            <a:spLocks noChangeArrowheads="1"/>
          </p:cNvSpPr>
          <p:nvPr/>
        </p:nvSpPr>
        <p:spPr bwMode="auto">
          <a:xfrm>
            <a:off x="898525" y="630238"/>
            <a:ext cx="184150" cy="457200"/>
          </a:xfrm>
          <a:prstGeom prst="rect">
            <a:avLst/>
          </a:prstGeom>
          <a:noFill/>
          <a:ln w="9525">
            <a:noFill/>
            <a:miter lim="800000"/>
            <a:headEnd/>
            <a:tailEnd/>
          </a:ln>
        </p:spPr>
        <p:txBody>
          <a:bodyPr wrap="none">
            <a:spAutoFit/>
          </a:bodyPr>
          <a:lstStyle/>
          <a:p>
            <a:endParaRPr lang="ja-JP" altLang="ja-JP"/>
          </a:p>
        </p:txBody>
      </p:sp>
      <p:sp>
        <p:nvSpPr>
          <p:cNvPr id="33796" name="Text Box 3"/>
          <p:cNvSpPr txBox="1">
            <a:spLocks noChangeArrowheads="1"/>
          </p:cNvSpPr>
          <p:nvPr/>
        </p:nvSpPr>
        <p:spPr bwMode="auto">
          <a:xfrm>
            <a:off x="457200" y="457200"/>
            <a:ext cx="8093075" cy="1187450"/>
          </a:xfrm>
          <a:prstGeom prst="rect">
            <a:avLst/>
          </a:prstGeom>
          <a:noFill/>
          <a:ln w="9525">
            <a:noFill/>
            <a:miter lim="800000"/>
            <a:headEnd/>
            <a:tailEnd/>
          </a:ln>
        </p:spPr>
        <p:txBody>
          <a:bodyPr>
            <a:spAutoFit/>
          </a:bodyPr>
          <a:lstStyle/>
          <a:p>
            <a:r>
              <a:rPr lang="ja-JP" altLang="en-US"/>
              <a:t>　三角不等式を満足しないようなネットワーク型の巡回セールスマン問題は、近似アルゴリズムを得ることすら</a:t>
            </a:r>
            <a:r>
              <a:rPr lang="en-US" altLang="ja-JP"/>
              <a:t>NP</a:t>
            </a:r>
            <a:r>
              <a:rPr lang="ja-JP" altLang="en-US"/>
              <a:t>－困難である。</a:t>
            </a:r>
          </a:p>
        </p:txBody>
      </p:sp>
      <p:sp>
        <p:nvSpPr>
          <p:cNvPr id="33797" name="Text Box 4"/>
          <p:cNvSpPr txBox="1">
            <a:spLocks noChangeArrowheads="1"/>
          </p:cNvSpPr>
          <p:nvPr/>
        </p:nvSpPr>
        <p:spPr bwMode="auto">
          <a:xfrm>
            <a:off x="609600" y="1752600"/>
            <a:ext cx="7848600" cy="2282825"/>
          </a:xfrm>
          <a:prstGeom prst="rect">
            <a:avLst/>
          </a:prstGeom>
          <a:noFill/>
          <a:ln w="9525">
            <a:noFill/>
            <a:miter lim="800000"/>
            <a:headEnd/>
            <a:tailEnd/>
          </a:ln>
        </p:spPr>
        <p:txBody>
          <a:bodyPr>
            <a:spAutoFit/>
          </a:bodyPr>
          <a:lstStyle/>
          <a:p>
            <a:r>
              <a:rPr lang="ja-JP" altLang="en-US"/>
              <a:t>　具体的には、定数近似アルゴリズムが存在するとと、</a:t>
            </a:r>
            <a:r>
              <a:rPr lang="en-US" altLang="ja-JP"/>
              <a:t>NP</a:t>
            </a:r>
            <a:r>
              <a:rPr lang="ja-JP" altLang="en-US"/>
              <a:t>完全問題であるハミルトン閉路問題が多項式時間で解けてしまう。つまり、ハミルトン閉路問題をネットワーク型の定数近似巡回セールスマン問題に帰着できてしまう。このことより、ネットワーク型の巡回セールスマン問題には定数近似アルゴリズムは存在しないと考えられてい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 4"/>
          <p:cNvSpPr>
            <a:spLocks noGrp="1"/>
          </p:cNvSpPr>
          <p:nvPr>
            <p:ph type="sldNum" sz="quarter" idx="12"/>
          </p:nvPr>
        </p:nvSpPr>
        <p:spPr>
          <a:noFill/>
        </p:spPr>
        <p:txBody>
          <a:bodyPr/>
          <a:lstStyle/>
          <a:p>
            <a:fld id="{1AA8A984-FC1E-479C-809B-2BE247504051}" type="slidenum">
              <a:rPr lang="en-US" altLang="ja-JP" smtClean="0"/>
              <a:pPr/>
              <a:t>11</a:t>
            </a:fld>
            <a:endParaRPr lang="en-US" altLang="ja-JP" smtClean="0"/>
          </a:p>
        </p:txBody>
      </p:sp>
      <p:sp>
        <p:nvSpPr>
          <p:cNvPr id="34819" name="Rectangle 1026"/>
          <p:cNvSpPr>
            <a:spLocks noGrp="1" noChangeArrowheads="1"/>
          </p:cNvSpPr>
          <p:nvPr>
            <p:ph type="title"/>
          </p:nvPr>
        </p:nvSpPr>
        <p:spPr>
          <a:xfrm>
            <a:off x="0" y="0"/>
            <a:ext cx="8382000" cy="609600"/>
          </a:xfrm>
        </p:spPr>
        <p:txBody>
          <a:bodyPr/>
          <a:lstStyle/>
          <a:p>
            <a:pPr eaLnBrk="1" hangingPunct="1"/>
            <a:r>
              <a:rPr lang="ja-JP" altLang="en-US" smtClean="0"/>
              <a:t>ハミルトン閉路問題と巡回セールスマン問題</a:t>
            </a:r>
          </a:p>
        </p:txBody>
      </p:sp>
      <p:sp>
        <p:nvSpPr>
          <p:cNvPr id="34820" name="AutoShape 1027"/>
          <p:cNvSpPr>
            <a:spLocks noChangeArrowheads="1"/>
          </p:cNvSpPr>
          <p:nvPr/>
        </p:nvSpPr>
        <p:spPr bwMode="auto">
          <a:xfrm>
            <a:off x="609600" y="3733800"/>
            <a:ext cx="8001000" cy="21336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34821" name="AutoShape 1028"/>
          <p:cNvSpPr>
            <a:spLocks noChangeArrowheads="1"/>
          </p:cNvSpPr>
          <p:nvPr/>
        </p:nvSpPr>
        <p:spPr bwMode="auto">
          <a:xfrm>
            <a:off x="685800" y="990600"/>
            <a:ext cx="7239000" cy="24384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34822" name="Text Box 1029"/>
          <p:cNvSpPr txBox="1">
            <a:spLocks noChangeArrowheads="1"/>
          </p:cNvSpPr>
          <p:nvPr/>
        </p:nvSpPr>
        <p:spPr bwMode="auto">
          <a:xfrm>
            <a:off x="838200" y="1143000"/>
            <a:ext cx="6715125" cy="1552575"/>
          </a:xfrm>
          <a:prstGeom prst="rect">
            <a:avLst/>
          </a:prstGeom>
          <a:noFill/>
          <a:ln w="9525">
            <a:noFill/>
            <a:miter lim="800000"/>
            <a:headEnd/>
            <a:tailEnd/>
          </a:ln>
        </p:spPr>
        <p:txBody>
          <a:bodyPr wrap="none">
            <a:spAutoFit/>
          </a:bodyPr>
          <a:lstStyle/>
          <a:p>
            <a:r>
              <a:rPr lang="ja-JP" altLang="en-US"/>
              <a:t>名称：ハミルトン閉路問題</a:t>
            </a:r>
          </a:p>
          <a:p>
            <a:r>
              <a:rPr lang="ja-JP" altLang="en-US"/>
              <a:t>インスタンス：グラフ</a:t>
            </a:r>
            <a:r>
              <a:rPr lang="en-US" altLang="ja-JP"/>
              <a:t>G</a:t>
            </a:r>
          </a:p>
          <a:p>
            <a:r>
              <a:rPr lang="ja-JP" altLang="en-US"/>
              <a:t>問い：</a:t>
            </a:r>
            <a:r>
              <a:rPr lang="en-US" altLang="ja-JP"/>
              <a:t>G</a:t>
            </a:r>
            <a:r>
              <a:rPr lang="ja-JP" altLang="en-US"/>
              <a:t>中に、全ての頂点を丁度１度だけ通るような</a:t>
            </a:r>
          </a:p>
          <a:p>
            <a:r>
              <a:rPr lang="ja-JP" altLang="en-US"/>
              <a:t>　　　　閉路は存在するか？</a:t>
            </a:r>
          </a:p>
        </p:txBody>
      </p:sp>
      <p:sp>
        <p:nvSpPr>
          <p:cNvPr id="34823" name="Text Box 1030"/>
          <p:cNvSpPr txBox="1">
            <a:spLocks noChangeArrowheads="1"/>
          </p:cNvSpPr>
          <p:nvPr/>
        </p:nvSpPr>
        <p:spPr bwMode="auto">
          <a:xfrm>
            <a:off x="762000" y="3906838"/>
            <a:ext cx="7783513" cy="1552575"/>
          </a:xfrm>
          <a:prstGeom prst="rect">
            <a:avLst/>
          </a:prstGeom>
          <a:noFill/>
          <a:ln w="9525">
            <a:noFill/>
            <a:miter lim="800000"/>
            <a:headEnd/>
            <a:tailEnd/>
          </a:ln>
        </p:spPr>
        <p:txBody>
          <a:bodyPr wrap="none">
            <a:spAutoFit/>
          </a:bodyPr>
          <a:lstStyle/>
          <a:p>
            <a:r>
              <a:rPr lang="ja-JP" altLang="en-US"/>
              <a:t>名称：巡回セールスマン（</a:t>
            </a:r>
            <a:r>
              <a:rPr lang="en-US" altLang="ja-JP"/>
              <a:t>NTSP)</a:t>
            </a:r>
          </a:p>
          <a:p>
            <a:r>
              <a:rPr lang="ja-JP" altLang="en-US"/>
              <a:t>インスタンス：ネットワーク</a:t>
            </a:r>
            <a:r>
              <a:rPr lang="en-US" altLang="ja-JP"/>
              <a:t>N</a:t>
            </a:r>
            <a:r>
              <a:rPr lang="ja-JP" altLang="en-US"/>
              <a:t>、正数</a:t>
            </a:r>
            <a:r>
              <a:rPr lang="en-US" altLang="ja-JP"/>
              <a:t>K</a:t>
            </a:r>
          </a:p>
          <a:p>
            <a:r>
              <a:rPr lang="ja-JP" altLang="en-US"/>
              <a:t>問い：ネットワーク中の全ての頂点を通るような閉路</a:t>
            </a:r>
          </a:p>
          <a:p>
            <a:r>
              <a:rPr lang="ja-JP" altLang="en-US"/>
              <a:t>　　　　で重みの総和が</a:t>
            </a:r>
            <a:r>
              <a:rPr lang="en-US" altLang="ja-JP"/>
              <a:t>K</a:t>
            </a:r>
            <a:r>
              <a:rPr lang="ja-JP" altLang="en-US"/>
              <a:t>以下となるようなもの存在するか？</a:t>
            </a:r>
          </a:p>
        </p:txBody>
      </p:sp>
      <p:sp>
        <p:nvSpPr>
          <p:cNvPr id="8" name="テキスト ボックス 7"/>
          <p:cNvSpPr txBox="1"/>
          <p:nvPr/>
        </p:nvSpPr>
        <p:spPr>
          <a:xfrm>
            <a:off x="1142976" y="714356"/>
            <a:ext cx="800219" cy="461665"/>
          </a:xfrm>
          <a:prstGeom prst="rect">
            <a:avLst/>
          </a:prstGeom>
          <a:solidFill>
            <a:schemeClr val="bg1"/>
          </a:solidFill>
        </p:spPr>
        <p:txBody>
          <a:bodyPr wrap="none" rtlCol="0">
            <a:spAutoFit/>
          </a:bodyPr>
          <a:lstStyle/>
          <a:p>
            <a:r>
              <a:rPr kumimoji="1" lang="ja-JP" altLang="en-US" dirty="0" smtClean="0">
                <a:solidFill>
                  <a:schemeClr val="accent2"/>
                </a:solidFill>
              </a:rPr>
              <a:t>問題</a:t>
            </a:r>
            <a:endParaRPr kumimoji="1" lang="ja-JP" altLang="en-US" dirty="0">
              <a:solidFill>
                <a:schemeClr val="accent2"/>
              </a:solidFill>
            </a:endParaRPr>
          </a:p>
        </p:txBody>
      </p:sp>
      <p:sp>
        <p:nvSpPr>
          <p:cNvPr id="9" name="テキスト ボックス 8"/>
          <p:cNvSpPr txBox="1"/>
          <p:nvPr/>
        </p:nvSpPr>
        <p:spPr>
          <a:xfrm>
            <a:off x="1071538" y="3571876"/>
            <a:ext cx="800219" cy="461665"/>
          </a:xfrm>
          <a:prstGeom prst="rect">
            <a:avLst/>
          </a:prstGeom>
          <a:solidFill>
            <a:schemeClr val="bg1"/>
          </a:solidFill>
        </p:spPr>
        <p:txBody>
          <a:bodyPr wrap="none" rtlCol="0">
            <a:spAutoFit/>
          </a:bodyPr>
          <a:lstStyle/>
          <a:p>
            <a:r>
              <a:rPr kumimoji="1" lang="ja-JP" altLang="en-US" dirty="0" smtClean="0">
                <a:solidFill>
                  <a:schemeClr val="accent2"/>
                </a:solidFill>
              </a:rPr>
              <a:t>問題</a:t>
            </a:r>
            <a:endParaRPr kumimoji="1" lang="ja-JP" altLang="en-US" dirty="0">
              <a:solidFill>
                <a:schemeClr val="accent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スライド番号プレースホルダ 4"/>
          <p:cNvSpPr>
            <a:spLocks noGrp="1"/>
          </p:cNvSpPr>
          <p:nvPr>
            <p:ph type="sldNum" sz="quarter" idx="12"/>
          </p:nvPr>
        </p:nvSpPr>
        <p:spPr>
          <a:noFill/>
        </p:spPr>
        <p:txBody>
          <a:bodyPr/>
          <a:lstStyle/>
          <a:p>
            <a:fld id="{6684516E-1FA6-48D1-A16E-086D6FD875D7}" type="slidenum">
              <a:rPr lang="en-US" altLang="ja-JP" smtClean="0"/>
              <a:pPr/>
              <a:t>12</a:t>
            </a:fld>
            <a:endParaRPr lang="en-US" altLang="ja-JP" smtClean="0"/>
          </a:p>
        </p:txBody>
      </p:sp>
      <p:sp>
        <p:nvSpPr>
          <p:cNvPr id="4101" name="Text Box 2050"/>
          <p:cNvSpPr txBox="1">
            <a:spLocks noChangeArrowheads="1"/>
          </p:cNvSpPr>
          <p:nvPr/>
        </p:nvSpPr>
        <p:spPr bwMode="auto">
          <a:xfrm>
            <a:off x="533400" y="838200"/>
            <a:ext cx="7620000" cy="5203825"/>
          </a:xfrm>
          <a:prstGeom prst="rect">
            <a:avLst/>
          </a:prstGeom>
          <a:noFill/>
          <a:ln w="9525">
            <a:noFill/>
            <a:miter lim="800000"/>
            <a:headEnd/>
            <a:tailEnd/>
          </a:ln>
        </p:spPr>
        <p:txBody>
          <a:bodyPr>
            <a:spAutoFit/>
          </a:bodyPr>
          <a:lstStyle/>
          <a:p>
            <a:r>
              <a:rPr lang="ja-JP" altLang="en-US"/>
              <a:t>　ネットワーク型の巡回セールスマン問題を解く</a:t>
            </a:r>
            <a:r>
              <a:rPr lang="en-US" altLang="ja-JP"/>
              <a:t>α</a:t>
            </a:r>
            <a:r>
              <a:rPr lang="ja-JP" altLang="en-US"/>
              <a:t>近似アルゴリズムが存在すると、次のようにハミルトン閉路問題を巡回セールスマン問題に帰着できる。つまり、ハミルトン閉路問題のインスタンスであるグラフ</a:t>
            </a:r>
            <a:r>
              <a:rPr lang="en-US" altLang="ja-JP"/>
              <a:t>G</a:t>
            </a:r>
            <a:r>
              <a:rPr lang="ja-JP" altLang="en-US"/>
              <a:t>から巡回セールスマン問題のインスタンスである辺重み付きグラフ（ネットワーク</a:t>
            </a:r>
            <a:r>
              <a:rPr lang="en-US" altLang="ja-JP"/>
              <a:t>N</a:t>
            </a:r>
            <a:r>
              <a:rPr lang="ja-JP" altLang="en-US"/>
              <a:t>）と整数</a:t>
            </a:r>
            <a:r>
              <a:rPr lang="en-US" altLang="ja-JP"/>
              <a:t>K</a:t>
            </a:r>
            <a:r>
              <a:rPr lang="ja-JP" altLang="en-US"/>
              <a:t>を定めればめることができる。</a:t>
            </a:r>
          </a:p>
          <a:p>
            <a:r>
              <a:rPr lang="ja-JP" altLang="en-US"/>
              <a:t>　まず、</a:t>
            </a:r>
            <a:r>
              <a:rPr lang="en-US" altLang="ja-JP"/>
              <a:t>G</a:t>
            </a:r>
            <a:r>
              <a:rPr lang="ja-JP" altLang="en-US"/>
              <a:t>の辺に全て１の重みをつけてネットワーク</a:t>
            </a:r>
            <a:r>
              <a:rPr lang="en-US" altLang="ja-JP"/>
              <a:t>N</a:t>
            </a:r>
            <a:r>
              <a:rPr lang="ja-JP" altLang="en-US"/>
              <a:t>を構成する。次に、</a:t>
            </a:r>
            <a:r>
              <a:rPr lang="en-US" altLang="ja-JP"/>
              <a:t>K</a:t>
            </a:r>
            <a:r>
              <a:rPr lang="ja-JP" altLang="en-US"/>
              <a:t>として、　　　　　　として、巡回セールスマン問題へ帰着する。このとき、</a:t>
            </a:r>
            <a:r>
              <a:rPr lang="en-US" altLang="ja-JP"/>
              <a:t>α</a:t>
            </a:r>
            <a:r>
              <a:rPr lang="ja-JP" altLang="en-US"/>
              <a:t>の定数近似である</a:t>
            </a:r>
            <a:r>
              <a:rPr lang="en-US" altLang="ja-JP"/>
              <a:t>APX</a:t>
            </a:r>
            <a:r>
              <a:rPr lang="ja-JP" altLang="en-US"/>
              <a:t>が存在すると、多項式時間でハミルトン閉路の存在判定ができてしまう。</a:t>
            </a:r>
          </a:p>
          <a:p>
            <a:r>
              <a:rPr lang="ja-JP" altLang="en-US"/>
              <a:t>　以上のことより、　　　　　　　　　　である限り、ネットワーク型の巡回セールスマン問題を解く多項式時間アルゴリズムはない。</a:t>
            </a:r>
          </a:p>
        </p:txBody>
      </p:sp>
      <p:sp>
        <p:nvSpPr>
          <p:cNvPr id="4102" name="Rectangle 2051"/>
          <p:cNvSpPr>
            <a:spLocks noGrp="1" noChangeArrowheads="1"/>
          </p:cNvSpPr>
          <p:nvPr>
            <p:ph type="title"/>
          </p:nvPr>
        </p:nvSpPr>
        <p:spPr>
          <a:xfrm>
            <a:off x="0" y="0"/>
            <a:ext cx="8686800" cy="609600"/>
          </a:xfrm>
        </p:spPr>
        <p:txBody>
          <a:bodyPr/>
          <a:lstStyle/>
          <a:p>
            <a:pPr eaLnBrk="1" hangingPunct="1"/>
            <a:r>
              <a:rPr lang="ja-JP" altLang="en-US" smtClean="0"/>
              <a:t>巡回セールスマン問題への帰着</a:t>
            </a:r>
          </a:p>
        </p:txBody>
      </p:sp>
      <p:graphicFrame>
        <p:nvGraphicFramePr>
          <p:cNvPr id="4098" name="Object 2053"/>
          <p:cNvGraphicFramePr>
            <a:graphicFrameLocks noChangeAspect="1"/>
          </p:cNvGraphicFramePr>
          <p:nvPr/>
        </p:nvGraphicFramePr>
        <p:xfrm>
          <a:off x="3505200" y="3352800"/>
          <a:ext cx="914400" cy="639763"/>
        </p:xfrm>
        <a:graphic>
          <a:graphicData uri="http://schemas.openxmlformats.org/presentationml/2006/ole">
            <p:oleObj spid="_x0000_s4098" name="Equation" r:id="rId3" imgW="507960" imgH="355320" progId="Equation.DSMT4">
              <p:embed/>
            </p:oleObj>
          </a:graphicData>
        </a:graphic>
      </p:graphicFrame>
      <p:graphicFrame>
        <p:nvGraphicFramePr>
          <p:cNvPr id="4099" name="Object 2054"/>
          <p:cNvGraphicFramePr>
            <a:graphicFrameLocks noChangeAspect="1"/>
          </p:cNvGraphicFramePr>
          <p:nvPr/>
        </p:nvGraphicFramePr>
        <p:xfrm>
          <a:off x="2895600" y="4953000"/>
          <a:ext cx="1295400" cy="366713"/>
        </p:xfrm>
        <a:graphic>
          <a:graphicData uri="http://schemas.openxmlformats.org/presentationml/2006/ole">
            <p:oleObj spid="_x0000_s4099" name="Equation" r:id="rId4" imgW="583920" imgH="16488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スライド番号プレースホルダ 4"/>
          <p:cNvSpPr>
            <a:spLocks noGrp="1"/>
          </p:cNvSpPr>
          <p:nvPr>
            <p:ph type="sldNum" sz="quarter" idx="12"/>
          </p:nvPr>
        </p:nvSpPr>
        <p:spPr>
          <a:noFill/>
        </p:spPr>
        <p:txBody>
          <a:bodyPr/>
          <a:lstStyle/>
          <a:p>
            <a:fld id="{EF6D808E-7073-4139-A76F-2A60E9260912}" type="slidenum">
              <a:rPr lang="en-US" altLang="ja-JP" smtClean="0"/>
              <a:pPr/>
              <a:t>13</a:t>
            </a:fld>
            <a:endParaRPr lang="en-US" altLang="ja-JP" smtClean="0"/>
          </a:p>
        </p:txBody>
      </p:sp>
      <p:sp>
        <p:nvSpPr>
          <p:cNvPr id="5125" name="Freeform 25"/>
          <p:cNvSpPr>
            <a:spLocks/>
          </p:cNvSpPr>
          <p:nvPr/>
        </p:nvSpPr>
        <p:spPr bwMode="auto">
          <a:xfrm>
            <a:off x="5638800" y="1524000"/>
            <a:ext cx="2209800" cy="1676400"/>
          </a:xfrm>
          <a:custGeom>
            <a:avLst/>
            <a:gdLst>
              <a:gd name="T0" fmla="*/ 0 w 1392"/>
              <a:gd name="T1" fmla="*/ 2147483647 h 1056"/>
              <a:gd name="T2" fmla="*/ 725804944 w 1392"/>
              <a:gd name="T3" fmla="*/ 0 h 1056"/>
              <a:gd name="T4" fmla="*/ 2147483647 w 1392"/>
              <a:gd name="T5" fmla="*/ 0 h 1056"/>
              <a:gd name="T6" fmla="*/ 2147483647 w 1392"/>
              <a:gd name="T7" fmla="*/ 1451609726 h 1056"/>
              <a:gd name="T8" fmla="*/ 2147483647 w 1392"/>
              <a:gd name="T9" fmla="*/ 2147483647 h 1056"/>
              <a:gd name="T10" fmla="*/ 1451609888 w 1392"/>
              <a:gd name="T11" fmla="*/ 1935479899 h 1056"/>
              <a:gd name="T12" fmla="*/ 0 w 1392"/>
              <a:gd name="T13" fmla="*/ 2147483647 h 1056"/>
              <a:gd name="T14" fmla="*/ 0 60000 65536"/>
              <a:gd name="T15" fmla="*/ 0 60000 65536"/>
              <a:gd name="T16" fmla="*/ 0 60000 65536"/>
              <a:gd name="T17" fmla="*/ 0 60000 65536"/>
              <a:gd name="T18" fmla="*/ 0 60000 65536"/>
              <a:gd name="T19" fmla="*/ 0 60000 65536"/>
              <a:gd name="T20" fmla="*/ 0 60000 65536"/>
              <a:gd name="T21" fmla="*/ 0 w 1392"/>
              <a:gd name="T22" fmla="*/ 0 h 1056"/>
              <a:gd name="T23" fmla="*/ 1392 w 1392"/>
              <a:gd name="T24" fmla="*/ 1056 h 10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92" h="1056">
                <a:moveTo>
                  <a:pt x="0" y="912"/>
                </a:moveTo>
                <a:lnTo>
                  <a:pt x="288" y="0"/>
                </a:lnTo>
                <a:lnTo>
                  <a:pt x="960" y="0"/>
                </a:lnTo>
                <a:lnTo>
                  <a:pt x="1392" y="576"/>
                </a:lnTo>
                <a:lnTo>
                  <a:pt x="960" y="1056"/>
                </a:lnTo>
                <a:lnTo>
                  <a:pt x="576" y="768"/>
                </a:lnTo>
                <a:lnTo>
                  <a:pt x="0" y="912"/>
                </a:lnTo>
                <a:close/>
              </a:path>
            </a:pathLst>
          </a:custGeom>
          <a:noFill/>
          <a:ln w="38100">
            <a:solidFill>
              <a:srgbClr val="FF0000"/>
            </a:solidFill>
            <a:round/>
            <a:headEnd/>
            <a:tailEnd/>
          </a:ln>
        </p:spPr>
        <p:txBody>
          <a:bodyPr/>
          <a:lstStyle/>
          <a:p>
            <a:endParaRPr lang="ja-JP" altLang="en-US"/>
          </a:p>
        </p:txBody>
      </p:sp>
      <p:sp>
        <p:nvSpPr>
          <p:cNvPr id="5126" name="Rectangle 3"/>
          <p:cNvSpPr>
            <a:spLocks noGrp="1" noChangeArrowheads="1"/>
          </p:cNvSpPr>
          <p:nvPr>
            <p:ph type="title"/>
          </p:nvPr>
        </p:nvSpPr>
        <p:spPr>
          <a:xfrm>
            <a:off x="0" y="0"/>
            <a:ext cx="6934200" cy="609600"/>
          </a:xfrm>
        </p:spPr>
        <p:txBody>
          <a:bodyPr/>
          <a:lstStyle/>
          <a:p>
            <a:pPr eaLnBrk="1" hangingPunct="1"/>
            <a:r>
              <a:rPr lang="ja-JP" altLang="en-US" smtClean="0"/>
              <a:t>幾何巡回セールスマン問題（</a:t>
            </a:r>
            <a:r>
              <a:rPr lang="en-US" altLang="ja-JP" smtClean="0"/>
              <a:t>GTSP</a:t>
            </a:r>
            <a:r>
              <a:rPr lang="ja-JP" altLang="en-US" smtClean="0"/>
              <a:t>）</a:t>
            </a:r>
          </a:p>
        </p:txBody>
      </p:sp>
      <p:sp>
        <p:nvSpPr>
          <p:cNvPr id="5127" name="Rectangle 4"/>
          <p:cNvSpPr>
            <a:spLocks noChangeArrowheads="1"/>
          </p:cNvSpPr>
          <p:nvPr/>
        </p:nvSpPr>
        <p:spPr bwMode="auto">
          <a:xfrm>
            <a:off x="304800" y="838200"/>
            <a:ext cx="3429000" cy="3429000"/>
          </a:xfrm>
          <a:prstGeom prst="rect">
            <a:avLst/>
          </a:prstGeom>
          <a:noFill/>
          <a:ln w="9525">
            <a:solidFill>
              <a:schemeClr val="tx1"/>
            </a:solidFill>
            <a:miter lim="800000"/>
            <a:headEnd/>
            <a:tailEnd/>
          </a:ln>
        </p:spPr>
        <p:txBody>
          <a:bodyPr wrap="none" anchor="ctr"/>
          <a:lstStyle/>
          <a:p>
            <a:endParaRPr lang="ja-JP" altLang="en-US"/>
          </a:p>
        </p:txBody>
      </p:sp>
      <p:sp>
        <p:nvSpPr>
          <p:cNvPr id="5128" name="Oval 5"/>
          <p:cNvSpPr>
            <a:spLocks noChangeArrowheads="1"/>
          </p:cNvSpPr>
          <p:nvPr/>
        </p:nvSpPr>
        <p:spPr bwMode="auto">
          <a:xfrm>
            <a:off x="1143000" y="144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29" name="Oval 6"/>
          <p:cNvSpPr>
            <a:spLocks noChangeArrowheads="1"/>
          </p:cNvSpPr>
          <p:nvPr/>
        </p:nvSpPr>
        <p:spPr bwMode="auto">
          <a:xfrm>
            <a:off x="2209800" y="144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0" name="Oval 7"/>
          <p:cNvSpPr>
            <a:spLocks noChangeArrowheads="1"/>
          </p:cNvSpPr>
          <p:nvPr/>
        </p:nvSpPr>
        <p:spPr bwMode="auto">
          <a:xfrm>
            <a:off x="1676400"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1" name="Oval 8"/>
          <p:cNvSpPr>
            <a:spLocks noChangeArrowheads="1"/>
          </p:cNvSpPr>
          <p:nvPr/>
        </p:nvSpPr>
        <p:spPr bwMode="auto">
          <a:xfrm>
            <a:off x="2895600"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2" name="Oval 9"/>
          <p:cNvSpPr>
            <a:spLocks noChangeArrowheads="1"/>
          </p:cNvSpPr>
          <p:nvPr/>
        </p:nvSpPr>
        <p:spPr bwMode="auto">
          <a:xfrm>
            <a:off x="762000" y="2895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3" name="Oval 10"/>
          <p:cNvSpPr>
            <a:spLocks noChangeArrowheads="1"/>
          </p:cNvSpPr>
          <p:nvPr/>
        </p:nvSpPr>
        <p:spPr bwMode="auto">
          <a:xfrm>
            <a:off x="2286000" y="3124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4" name="Rectangle 18"/>
          <p:cNvSpPr>
            <a:spLocks noChangeArrowheads="1"/>
          </p:cNvSpPr>
          <p:nvPr/>
        </p:nvSpPr>
        <p:spPr bwMode="auto">
          <a:xfrm>
            <a:off x="5105400" y="838200"/>
            <a:ext cx="3429000" cy="3429000"/>
          </a:xfrm>
          <a:prstGeom prst="rect">
            <a:avLst/>
          </a:prstGeom>
          <a:noFill/>
          <a:ln w="9525">
            <a:solidFill>
              <a:schemeClr val="tx1"/>
            </a:solidFill>
            <a:miter lim="800000"/>
            <a:headEnd/>
            <a:tailEnd/>
          </a:ln>
        </p:spPr>
        <p:txBody>
          <a:bodyPr wrap="none" anchor="ctr"/>
          <a:lstStyle/>
          <a:p>
            <a:endParaRPr lang="ja-JP" altLang="en-US"/>
          </a:p>
        </p:txBody>
      </p:sp>
      <p:sp>
        <p:nvSpPr>
          <p:cNvPr id="5135" name="Oval 19"/>
          <p:cNvSpPr>
            <a:spLocks noChangeArrowheads="1"/>
          </p:cNvSpPr>
          <p:nvPr/>
        </p:nvSpPr>
        <p:spPr bwMode="auto">
          <a:xfrm>
            <a:off x="5943600" y="144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6" name="Oval 20"/>
          <p:cNvSpPr>
            <a:spLocks noChangeArrowheads="1"/>
          </p:cNvSpPr>
          <p:nvPr/>
        </p:nvSpPr>
        <p:spPr bwMode="auto">
          <a:xfrm>
            <a:off x="7010400" y="144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7" name="Oval 21"/>
          <p:cNvSpPr>
            <a:spLocks noChangeArrowheads="1"/>
          </p:cNvSpPr>
          <p:nvPr/>
        </p:nvSpPr>
        <p:spPr bwMode="auto">
          <a:xfrm>
            <a:off x="6477000"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8" name="Oval 22"/>
          <p:cNvSpPr>
            <a:spLocks noChangeArrowheads="1"/>
          </p:cNvSpPr>
          <p:nvPr/>
        </p:nvSpPr>
        <p:spPr bwMode="auto">
          <a:xfrm>
            <a:off x="7696200"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9" name="Oval 23"/>
          <p:cNvSpPr>
            <a:spLocks noChangeArrowheads="1"/>
          </p:cNvSpPr>
          <p:nvPr/>
        </p:nvSpPr>
        <p:spPr bwMode="auto">
          <a:xfrm>
            <a:off x="5562600" y="2895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40" name="Oval 24"/>
          <p:cNvSpPr>
            <a:spLocks noChangeArrowheads="1"/>
          </p:cNvSpPr>
          <p:nvPr/>
        </p:nvSpPr>
        <p:spPr bwMode="auto">
          <a:xfrm>
            <a:off x="7086600" y="3124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41" name="AutoShape 26"/>
          <p:cNvSpPr>
            <a:spLocks noChangeArrowheads="1"/>
          </p:cNvSpPr>
          <p:nvPr/>
        </p:nvSpPr>
        <p:spPr bwMode="auto">
          <a:xfrm>
            <a:off x="3886200" y="2209800"/>
            <a:ext cx="990600" cy="609600"/>
          </a:xfrm>
          <a:prstGeom prst="rightArrow">
            <a:avLst>
              <a:gd name="adj1" fmla="val 50000"/>
              <a:gd name="adj2" fmla="val 40625"/>
            </a:avLst>
          </a:prstGeom>
          <a:solidFill>
            <a:schemeClr val="accent1"/>
          </a:solidFill>
          <a:ln w="9525">
            <a:solidFill>
              <a:schemeClr val="tx1"/>
            </a:solidFill>
            <a:miter lim="800000"/>
            <a:headEnd/>
            <a:tailEnd/>
          </a:ln>
        </p:spPr>
        <p:txBody>
          <a:bodyPr wrap="none" anchor="ctr"/>
          <a:lstStyle/>
          <a:p>
            <a:endParaRPr lang="ja-JP" altLang="en-US"/>
          </a:p>
        </p:txBody>
      </p:sp>
      <p:sp>
        <p:nvSpPr>
          <p:cNvPr id="5142" name="Text Box 27"/>
          <p:cNvSpPr txBox="1">
            <a:spLocks noChangeArrowheads="1"/>
          </p:cNvSpPr>
          <p:nvPr/>
        </p:nvSpPr>
        <p:spPr bwMode="auto">
          <a:xfrm>
            <a:off x="228600" y="4419600"/>
            <a:ext cx="8458200" cy="1552575"/>
          </a:xfrm>
          <a:prstGeom prst="rect">
            <a:avLst/>
          </a:prstGeom>
          <a:noFill/>
          <a:ln w="9525">
            <a:noFill/>
            <a:miter lim="800000"/>
            <a:headEnd/>
            <a:tailEnd/>
          </a:ln>
        </p:spPr>
        <p:txBody>
          <a:bodyPr>
            <a:spAutoFit/>
          </a:bodyPr>
          <a:lstStyle/>
          <a:p>
            <a:r>
              <a:rPr lang="ja-JP" altLang="en-US"/>
              <a:t>　実は、幾何巡回セールスマン問題には、定数近似アルゴリズム</a:t>
            </a:r>
          </a:p>
          <a:p>
            <a:r>
              <a:rPr lang="ja-JP" altLang="en-US"/>
              <a:t>が存在する。ネットワーク型と、幾何型での最大のちがいは、三角不等式が成り立つかどうかである。ここで三角不等式とは、任意の　　　　　対して、次が成り立つことである。</a:t>
            </a:r>
          </a:p>
        </p:txBody>
      </p:sp>
      <p:graphicFrame>
        <p:nvGraphicFramePr>
          <p:cNvPr id="5122" name="Object 28"/>
          <p:cNvGraphicFramePr>
            <a:graphicFrameLocks noChangeAspect="1"/>
          </p:cNvGraphicFramePr>
          <p:nvPr/>
        </p:nvGraphicFramePr>
        <p:xfrm>
          <a:off x="1981200" y="6019800"/>
          <a:ext cx="3657600" cy="471488"/>
        </p:xfrm>
        <a:graphic>
          <a:graphicData uri="http://schemas.openxmlformats.org/presentationml/2006/ole">
            <p:oleObj spid="_x0000_s5122" name="Equation" r:id="rId3" imgW="1574640" imgH="203040" progId="Equation.DSMT4">
              <p:embed/>
            </p:oleObj>
          </a:graphicData>
        </a:graphic>
      </p:graphicFrame>
      <p:graphicFrame>
        <p:nvGraphicFramePr>
          <p:cNvPr id="5123" name="Object 29"/>
          <p:cNvGraphicFramePr>
            <a:graphicFrameLocks noChangeAspect="1"/>
          </p:cNvGraphicFramePr>
          <p:nvPr/>
        </p:nvGraphicFramePr>
        <p:xfrm>
          <a:off x="914400" y="5486400"/>
          <a:ext cx="914400" cy="396875"/>
        </p:xfrm>
        <a:graphic>
          <a:graphicData uri="http://schemas.openxmlformats.org/presentationml/2006/ole">
            <p:oleObj spid="_x0000_s5123" name="Equation" r:id="rId4" imgW="380880" imgH="16488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番号プレースホルダ 4"/>
          <p:cNvSpPr>
            <a:spLocks noGrp="1"/>
          </p:cNvSpPr>
          <p:nvPr>
            <p:ph type="sldNum" sz="quarter" idx="12"/>
          </p:nvPr>
        </p:nvSpPr>
        <p:spPr>
          <a:noFill/>
        </p:spPr>
        <p:txBody>
          <a:bodyPr/>
          <a:lstStyle/>
          <a:p>
            <a:fld id="{353F3AC2-DE38-4196-BD74-D6F5CEF56FF5}" type="slidenum">
              <a:rPr lang="en-US" altLang="ja-JP" smtClean="0"/>
              <a:pPr/>
              <a:t>14</a:t>
            </a:fld>
            <a:endParaRPr lang="en-US" altLang="ja-JP" smtClean="0"/>
          </a:p>
        </p:txBody>
      </p:sp>
      <p:sp>
        <p:nvSpPr>
          <p:cNvPr id="35843" name="Text Box 3"/>
          <p:cNvSpPr txBox="1">
            <a:spLocks noChangeArrowheads="1"/>
          </p:cNvSpPr>
          <p:nvPr/>
        </p:nvSpPr>
        <p:spPr bwMode="auto">
          <a:xfrm>
            <a:off x="365125" y="269875"/>
            <a:ext cx="8245475" cy="822325"/>
          </a:xfrm>
          <a:prstGeom prst="rect">
            <a:avLst/>
          </a:prstGeom>
          <a:noFill/>
          <a:ln w="9525">
            <a:noFill/>
            <a:miter lim="800000"/>
            <a:headEnd/>
            <a:tailEnd/>
          </a:ln>
        </p:spPr>
        <p:txBody>
          <a:bodyPr>
            <a:spAutoFit/>
          </a:bodyPr>
          <a:lstStyle/>
          <a:p>
            <a:r>
              <a:rPr lang="ja-JP" altLang="en-US"/>
              <a:t>　</a:t>
            </a:r>
            <a:r>
              <a:rPr lang="en-US" altLang="ja-JP"/>
              <a:t>2</a:t>
            </a:r>
            <a:r>
              <a:rPr lang="ja-JP" altLang="en-US"/>
              <a:t>次元（ユークリッド）平面上の点集合を考えれば、</a:t>
            </a:r>
            <a:r>
              <a:rPr lang="en-US" altLang="ja-JP"/>
              <a:t>2</a:t>
            </a:r>
            <a:r>
              <a:rPr lang="ja-JP" altLang="en-US"/>
              <a:t>点間の距離は自動的に三角不等式を満たす。</a:t>
            </a:r>
          </a:p>
        </p:txBody>
      </p:sp>
      <p:sp>
        <p:nvSpPr>
          <p:cNvPr id="35844" name="Text Box 4"/>
          <p:cNvSpPr txBox="1">
            <a:spLocks noChangeArrowheads="1"/>
          </p:cNvSpPr>
          <p:nvPr/>
        </p:nvSpPr>
        <p:spPr bwMode="auto">
          <a:xfrm>
            <a:off x="609600" y="1600200"/>
            <a:ext cx="7102475" cy="2647950"/>
          </a:xfrm>
          <a:prstGeom prst="rect">
            <a:avLst/>
          </a:prstGeom>
          <a:noFill/>
          <a:ln w="9525">
            <a:noFill/>
            <a:miter lim="800000"/>
            <a:headEnd/>
            <a:tailEnd/>
          </a:ln>
        </p:spPr>
        <p:txBody>
          <a:bodyPr>
            <a:spAutoFit/>
          </a:bodyPr>
          <a:lstStyle/>
          <a:p>
            <a:r>
              <a:rPr lang="ja-JP" altLang="en-US"/>
              <a:t>　このことは、利用できる情報（三角不等式）が多くなったということであり、ネットワーク型よりも幾何型の方が問題が簡単であることを意味する</a:t>
            </a:r>
            <a:r>
              <a:rPr lang="en-US" altLang="ja-JP"/>
              <a:t>.</a:t>
            </a:r>
            <a:r>
              <a:rPr lang="ja-JP" altLang="en-US"/>
              <a:t>実際、幾何型の巡回セールスマン問題は、</a:t>
            </a:r>
            <a:r>
              <a:rPr lang="en-US" altLang="ja-JP"/>
              <a:t>FPTAS</a:t>
            </a:r>
            <a:r>
              <a:rPr lang="ja-JP" altLang="en-US"/>
              <a:t>を持つことが最近（１９９８年）に示された。このアルゴリズムは複雑なので、ここでは２近似アルゴリズムとそれを改善した１．５近似アルゴリズムを示す。</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 4"/>
          <p:cNvSpPr>
            <a:spLocks noGrp="1"/>
          </p:cNvSpPr>
          <p:nvPr>
            <p:ph type="sldNum" sz="quarter" idx="12"/>
          </p:nvPr>
        </p:nvSpPr>
        <p:spPr>
          <a:noFill/>
        </p:spPr>
        <p:txBody>
          <a:bodyPr/>
          <a:lstStyle/>
          <a:p>
            <a:fld id="{74F6BFC9-ADEF-473B-BB37-5F2B70137FAE}" type="slidenum">
              <a:rPr lang="en-US" altLang="ja-JP" smtClean="0"/>
              <a:pPr/>
              <a:t>15</a:t>
            </a:fld>
            <a:endParaRPr lang="en-US" altLang="ja-JP" smtClean="0"/>
          </a:p>
        </p:txBody>
      </p:sp>
      <p:sp>
        <p:nvSpPr>
          <p:cNvPr id="36867" name="Rectangle 2"/>
          <p:cNvSpPr>
            <a:spLocks noGrp="1" noChangeArrowheads="1"/>
          </p:cNvSpPr>
          <p:nvPr>
            <p:ph type="title"/>
          </p:nvPr>
        </p:nvSpPr>
        <p:spPr/>
        <p:txBody>
          <a:bodyPr/>
          <a:lstStyle/>
          <a:p>
            <a:pPr eaLnBrk="1" hangingPunct="1"/>
            <a:r>
              <a:rPr lang="en-US" altLang="ja-JP" smtClean="0"/>
              <a:t>NTSP</a:t>
            </a:r>
            <a:r>
              <a:rPr lang="ja-JP" altLang="en-US" smtClean="0"/>
              <a:t>と</a:t>
            </a:r>
            <a:r>
              <a:rPr lang="en-US" altLang="ja-JP" smtClean="0"/>
              <a:t>GTSP</a:t>
            </a:r>
          </a:p>
        </p:txBody>
      </p:sp>
      <p:sp>
        <p:nvSpPr>
          <p:cNvPr id="36868" name="Oval 3"/>
          <p:cNvSpPr>
            <a:spLocks noChangeArrowheads="1"/>
          </p:cNvSpPr>
          <p:nvPr/>
        </p:nvSpPr>
        <p:spPr bwMode="auto">
          <a:xfrm>
            <a:off x="990600" y="1295400"/>
            <a:ext cx="7086600" cy="4572000"/>
          </a:xfrm>
          <a:prstGeom prst="ellipse">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36869" name="Oval 4"/>
          <p:cNvSpPr>
            <a:spLocks noChangeArrowheads="1"/>
          </p:cNvSpPr>
          <p:nvPr/>
        </p:nvSpPr>
        <p:spPr bwMode="auto">
          <a:xfrm>
            <a:off x="1676400" y="1828800"/>
            <a:ext cx="5562600" cy="3733800"/>
          </a:xfrm>
          <a:prstGeom prst="ellipse">
            <a:avLst/>
          </a:prstGeom>
          <a:solidFill>
            <a:schemeClr val="hlink">
              <a:alpha val="50195"/>
            </a:schemeClr>
          </a:solidFill>
          <a:ln w="9525">
            <a:solidFill>
              <a:schemeClr val="tx1"/>
            </a:solidFill>
            <a:round/>
            <a:headEnd/>
            <a:tailEnd/>
          </a:ln>
        </p:spPr>
        <p:txBody>
          <a:bodyPr wrap="none" anchor="ctr"/>
          <a:lstStyle/>
          <a:p>
            <a:pPr algn="ctr"/>
            <a:endParaRPr lang="ja-JP" altLang="ja-JP"/>
          </a:p>
        </p:txBody>
      </p:sp>
      <p:sp>
        <p:nvSpPr>
          <p:cNvPr id="36870" name="Oval 5"/>
          <p:cNvSpPr>
            <a:spLocks noChangeArrowheads="1"/>
          </p:cNvSpPr>
          <p:nvPr/>
        </p:nvSpPr>
        <p:spPr bwMode="auto">
          <a:xfrm>
            <a:off x="2133600" y="2362200"/>
            <a:ext cx="4419600" cy="2590800"/>
          </a:xfrm>
          <a:prstGeom prst="ellipse">
            <a:avLst/>
          </a:prstGeom>
          <a:solidFill>
            <a:schemeClr val="accent2">
              <a:alpha val="50195"/>
            </a:schemeClr>
          </a:solidFill>
          <a:ln w="9525">
            <a:solidFill>
              <a:schemeClr val="tx1"/>
            </a:solidFill>
            <a:round/>
            <a:headEnd/>
            <a:tailEnd/>
          </a:ln>
        </p:spPr>
        <p:txBody>
          <a:bodyPr wrap="none" anchor="ctr"/>
          <a:lstStyle/>
          <a:p>
            <a:pPr algn="ctr"/>
            <a:endParaRPr lang="ja-JP" altLang="ja-JP"/>
          </a:p>
        </p:txBody>
      </p:sp>
      <p:sp>
        <p:nvSpPr>
          <p:cNvPr id="36871" name="Oval 6"/>
          <p:cNvSpPr>
            <a:spLocks noChangeArrowheads="1"/>
          </p:cNvSpPr>
          <p:nvPr/>
        </p:nvSpPr>
        <p:spPr bwMode="auto">
          <a:xfrm>
            <a:off x="2819400" y="2819400"/>
            <a:ext cx="2819400" cy="1600200"/>
          </a:xfrm>
          <a:prstGeom prst="ellipse">
            <a:avLst/>
          </a:prstGeom>
          <a:solidFill>
            <a:srgbClr val="008000">
              <a:alpha val="50195"/>
            </a:srgbClr>
          </a:solidFill>
          <a:ln w="9525">
            <a:solidFill>
              <a:schemeClr val="tx1"/>
            </a:solidFill>
            <a:round/>
            <a:headEnd/>
            <a:tailEnd/>
          </a:ln>
        </p:spPr>
        <p:txBody>
          <a:bodyPr wrap="none" anchor="ctr"/>
          <a:lstStyle/>
          <a:p>
            <a:pPr algn="ctr"/>
            <a:endParaRPr lang="ja-JP" altLang="ja-JP"/>
          </a:p>
        </p:txBody>
      </p:sp>
      <p:sp>
        <p:nvSpPr>
          <p:cNvPr id="36872" name="Text Box 7"/>
          <p:cNvSpPr txBox="1">
            <a:spLocks noChangeArrowheads="1"/>
          </p:cNvSpPr>
          <p:nvPr/>
        </p:nvSpPr>
        <p:spPr bwMode="auto">
          <a:xfrm>
            <a:off x="2362200" y="762000"/>
            <a:ext cx="4702175" cy="457200"/>
          </a:xfrm>
          <a:prstGeom prst="rect">
            <a:avLst/>
          </a:prstGeom>
          <a:noFill/>
          <a:ln w="9525">
            <a:noFill/>
            <a:miter lim="800000"/>
            <a:headEnd/>
            <a:tailEnd/>
          </a:ln>
        </p:spPr>
        <p:txBody>
          <a:bodyPr wrap="none">
            <a:spAutoFit/>
          </a:bodyPr>
          <a:lstStyle/>
          <a:p>
            <a:r>
              <a:rPr lang="ja-JP" altLang="en-US">
                <a:solidFill>
                  <a:srgbClr val="FF66CC"/>
                </a:solidFill>
              </a:rPr>
              <a:t>近似アルゴリズムが存在するクラス</a:t>
            </a:r>
          </a:p>
        </p:txBody>
      </p:sp>
      <p:sp>
        <p:nvSpPr>
          <p:cNvPr id="36873" name="Text Box 8"/>
          <p:cNvSpPr txBox="1">
            <a:spLocks noChangeArrowheads="1"/>
          </p:cNvSpPr>
          <p:nvPr/>
        </p:nvSpPr>
        <p:spPr bwMode="auto">
          <a:xfrm>
            <a:off x="2971800" y="1905000"/>
            <a:ext cx="3033713" cy="457200"/>
          </a:xfrm>
          <a:prstGeom prst="rect">
            <a:avLst/>
          </a:prstGeom>
          <a:noFill/>
          <a:ln w="9525">
            <a:noFill/>
            <a:miter lim="800000"/>
            <a:headEnd/>
            <a:tailEnd/>
          </a:ln>
        </p:spPr>
        <p:txBody>
          <a:bodyPr wrap="none">
            <a:spAutoFit/>
          </a:bodyPr>
          <a:lstStyle/>
          <a:p>
            <a:r>
              <a:rPr lang="en-US" altLang="ja-JP">
                <a:solidFill>
                  <a:schemeClr val="accent1"/>
                </a:solidFill>
              </a:rPr>
              <a:t>APX</a:t>
            </a:r>
            <a:r>
              <a:rPr lang="ja-JP" altLang="en-US">
                <a:solidFill>
                  <a:schemeClr val="accent1"/>
                </a:solidFill>
              </a:rPr>
              <a:t>が存在するクラス</a:t>
            </a:r>
          </a:p>
        </p:txBody>
      </p:sp>
      <p:sp>
        <p:nvSpPr>
          <p:cNvPr id="36874" name="Text Box 9"/>
          <p:cNvSpPr txBox="1">
            <a:spLocks noChangeArrowheads="1"/>
          </p:cNvSpPr>
          <p:nvPr/>
        </p:nvSpPr>
        <p:spPr bwMode="auto">
          <a:xfrm>
            <a:off x="2895600" y="2438400"/>
            <a:ext cx="3168650" cy="457200"/>
          </a:xfrm>
          <a:prstGeom prst="rect">
            <a:avLst/>
          </a:prstGeom>
          <a:noFill/>
          <a:ln w="9525">
            <a:noFill/>
            <a:miter lim="800000"/>
            <a:headEnd/>
            <a:tailEnd/>
          </a:ln>
        </p:spPr>
        <p:txBody>
          <a:bodyPr wrap="none">
            <a:spAutoFit/>
          </a:bodyPr>
          <a:lstStyle/>
          <a:p>
            <a:r>
              <a:rPr lang="en-US" altLang="ja-JP">
                <a:solidFill>
                  <a:schemeClr val="accent2"/>
                </a:solidFill>
              </a:rPr>
              <a:t>PTAS</a:t>
            </a:r>
            <a:r>
              <a:rPr lang="ja-JP" altLang="en-US">
                <a:solidFill>
                  <a:schemeClr val="accent2"/>
                </a:solidFill>
              </a:rPr>
              <a:t>が存在するクラス</a:t>
            </a:r>
          </a:p>
        </p:txBody>
      </p:sp>
      <p:sp>
        <p:nvSpPr>
          <p:cNvPr id="36875" name="Text Box 10"/>
          <p:cNvSpPr txBox="1">
            <a:spLocks noChangeArrowheads="1"/>
          </p:cNvSpPr>
          <p:nvPr/>
        </p:nvSpPr>
        <p:spPr bwMode="auto">
          <a:xfrm>
            <a:off x="3048000" y="3429000"/>
            <a:ext cx="3338513" cy="457200"/>
          </a:xfrm>
          <a:prstGeom prst="rect">
            <a:avLst/>
          </a:prstGeom>
          <a:noFill/>
          <a:ln w="9525">
            <a:noFill/>
            <a:miter lim="800000"/>
            <a:headEnd/>
            <a:tailEnd/>
          </a:ln>
        </p:spPr>
        <p:txBody>
          <a:bodyPr wrap="none">
            <a:spAutoFit/>
          </a:bodyPr>
          <a:lstStyle/>
          <a:p>
            <a:r>
              <a:rPr lang="en-US" altLang="ja-JP"/>
              <a:t>FPTAS</a:t>
            </a:r>
            <a:r>
              <a:rPr lang="ja-JP" altLang="en-US"/>
              <a:t>が存在するクラス</a:t>
            </a:r>
          </a:p>
        </p:txBody>
      </p:sp>
      <p:sp>
        <p:nvSpPr>
          <p:cNvPr id="36876" name="Oval 11"/>
          <p:cNvSpPr>
            <a:spLocks noChangeArrowheads="1"/>
          </p:cNvSpPr>
          <p:nvPr/>
        </p:nvSpPr>
        <p:spPr bwMode="auto">
          <a:xfrm>
            <a:off x="4876800" y="3200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6877" name="Oval 12"/>
          <p:cNvSpPr>
            <a:spLocks noChangeArrowheads="1"/>
          </p:cNvSpPr>
          <p:nvPr/>
        </p:nvSpPr>
        <p:spPr bwMode="auto">
          <a:xfrm>
            <a:off x="6248400" y="175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6878" name="Line 13"/>
          <p:cNvSpPr>
            <a:spLocks noChangeShapeType="1"/>
          </p:cNvSpPr>
          <p:nvPr/>
        </p:nvSpPr>
        <p:spPr bwMode="auto">
          <a:xfrm flipV="1">
            <a:off x="6400800" y="1600200"/>
            <a:ext cx="1371600" cy="304800"/>
          </a:xfrm>
          <a:prstGeom prst="line">
            <a:avLst/>
          </a:prstGeom>
          <a:noFill/>
          <a:ln w="9525">
            <a:solidFill>
              <a:schemeClr val="tx1"/>
            </a:solidFill>
            <a:round/>
            <a:headEnd/>
            <a:tailEnd type="triangle" w="med" len="med"/>
          </a:ln>
        </p:spPr>
        <p:txBody>
          <a:bodyPr/>
          <a:lstStyle/>
          <a:p>
            <a:endParaRPr lang="ja-JP" altLang="en-US"/>
          </a:p>
        </p:txBody>
      </p:sp>
      <p:sp>
        <p:nvSpPr>
          <p:cNvPr id="36879" name="Line 14"/>
          <p:cNvSpPr>
            <a:spLocks noChangeShapeType="1"/>
          </p:cNvSpPr>
          <p:nvPr/>
        </p:nvSpPr>
        <p:spPr bwMode="auto">
          <a:xfrm flipV="1">
            <a:off x="5029200" y="3048000"/>
            <a:ext cx="3276600" cy="228600"/>
          </a:xfrm>
          <a:prstGeom prst="line">
            <a:avLst/>
          </a:prstGeom>
          <a:noFill/>
          <a:ln w="9525">
            <a:solidFill>
              <a:schemeClr val="tx1"/>
            </a:solidFill>
            <a:round/>
            <a:headEnd/>
            <a:tailEnd type="triangle" w="med" len="med"/>
          </a:ln>
        </p:spPr>
        <p:txBody>
          <a:bodyPr/>
          <a:lstStyle/>
          <a:p>
            <a:endParaRPr lang="ja-JP" altLang="en-US"/>
          </a:p>
        </p:txBody>
      </p:sp>
      <p:sp>
        <p:nvSpPr>
          <p:cNvPr id="36880" name="Text Box 15"/>
          <p:cNvSpPr txBox="1">
            <a:spLocks noChangeArrowheads="1"/>
          </p:cNvSpPr>
          <p:nvPr/>
        </p:nvSpPr>
        <p:spPr bwMode="auto">
          <a:xfrm>
            <a:off x="7908925" y="1336675"/>
            <a:ext cx="930275" cy="457200"/>
          </a:xfrm>
          <a:prstGeom prst="rect">
            <a:avLst/>
          </a:prstGeom>
          <a:noFill/>
          <a:ln w="9525">
            <a:noFill/>
            <a:miter lim="800000"/>
            <a:headEnd/>
            <a:tailEnd/>
          </a:ln>
        </p:spPr>
        <p:txBody>
          <a:bodyPr wrap="none">
            <a:spAutoFit/>
          </a:bodyPr>
          <a:lstStyle/>
          <a:p>
            <a:r>
              <a:rPr lang="en-US" altLang="ja-JP"/>
              <a:t>NTSP</a:t>
            </a:r>
          </a:p>
        </p:txBody>
      </p:sp>
      <p:sp>
        <p:nvSpPr>
          <p:cNvPr id="36881" name="Text Box 16"/>
          <p:cNvSpPr txBox="1">
            <a:spLocks noChangeArrowheads="1"/>
          </p:cNvSpPr>
          <p:nvPr/>
        </p:nvSpPr>
        <p:spPr bwMode="auto">
          <a:xfrm>
            <a:off x="8001000" y="2514600"/>
            <a:ext cx="930275" cy="457200"/>
          </a:xfrm>
          <a:prstGeom prst="rect">
            <a:avLst/>
          </a:prstGeom>
          <a:noFill/>
          <a:ln w="9525">
            <a:noFill/>
            <a:miter lim="800000"/>
            <a:headEnd/>
            <a:tailEnd/>
          </a:ln>
        </p:spPr>
        <p:txBody>
          <a:bodyPr wrap="none">
            <a:spAutoFit/>
          </a:bodyPr>
          <a:lstStyle/>
          <a:p>
            <a:r>
              <a:rPr lang="en-US" altLang="ja-JP"/>
              <a:t>GTSP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スライド番号プレースホルダ 4"/>
          <p:cNvSpPr>
            <a:spLocks noGrp="1"/>
          </p:cNvSpPr>
          <p:nvPr>
            <p:ph type="sldNum" sz="quarter" idx="12"/>
          </p:nvPr>
        </p:nvSpPr>
        <p:spPr>
          <a:noFill/>
        </p:spPr>
        <p:txBody>
          <a:bodyPr/>
          <a:lstStyle/>
          <a:p>
            <a:fld id="{D1176DDB-2555-4B3E-80D5-88BB0AFD26CA}" type="slidenum">
              <a:rPr lang="en-US" altLang="ja-JP" smtClean="0"/>
              <a:pPr/>
              <a:t>16</a:t>
            </a:fld>
            <a:endParaRPr lang="en-US" altLang="ja-JP" smtClean="0"/>
          </a:p>
        </p:txBody>
      </p:sp>
      <p:sp>
        <p:nvSpPr>
          <p:cNvPr id="6150" name="Rectangle 2"/>
          <p:cNvSpPr>
            <a:spLocks noGrp="1" noChangeArrowheads="1"/>
          </p:cNvSpPr>
          <p:nvPr>
            <p:ph type="title"/>
          </p:nvPr>
        </p:nvSpPr>
        <p:spPr/>
        <p:txBody>
          <a:bodyPr/>
          <a:lstStyle/>
          <a:p>
            <a:pPr eaLnBrk="1" hangingPunct="1"/>
            <a:r>
              <a:rPr lang="ja-JP" altLang="en-US" smtClean="0"/>
              <a:t>２近似アルゴリズム</a:t>
            </a:r>
          </a:p>
        </p:txBody>
      </p:sp>
      <p:sp>
        <p:nvSpPr>
          <p:cNvPr id="6151" name="AutoShape 3"/>
          <p:cNvSpPr>
            <a:spLocks noChangeArrowheads="1"/>
          </p:cNvSpPr>
          <p:nvPr/>
        </p:nvSpPr>
        <p:spPr bwMode="auto">
          <a:xfrm>
            <a:off x="685800" y="990600"/>
            <a:ext cx="7239000" cy="3276600"/>
          </a:xfrm>
          <a:prstGeom prst="roundRect">
            <a:avLst>
              <a:gd name="adj" fmla="val 16667"/>
            </a:avLst>
          </a:prstGeom>
          <a:noFill/>
          <a:ln w="38100">
            <a:solidFill>
              <a:srgbClr val="FF66CC"/>
            </a:solidFill>
            <a:round/>
            <a:headEnd/>
            <a:tailEnd/>
          </a:ln>
        </p:spPr>
        <p:txBody>
          <a:bodyPr wrap="none" anchor="ctr"/>
          <a:lstStyle/>
          <a:p>
            <a:pPr algn="ctr"/>
            <a:endParaRPr lang="ja-JP" altLang="ja-JP"/>
          </a:p>
        </p:txBody>
      </p:sp>
      <p:sp>
        <p:nvSpPr>
          <p:cNvPr id="6152" name="Text Box 5"/>
          <p:cNvSpPr txBox="1">
            <a:spLocks noChangeArrowheads="1"/>
          </p:cNvSpPr>
          <p:nvPr/>
        </p:nvSpPr>
        <p:spPr bwMode="auto">
          <a:xfrm>
            <a:off x="1371600" y="762000"/>
            <a:ext cx="4567238" cy="457200"/>
          </a:xfrm>
          <a:prstGeom prst="rect">
            <a:avLst/>
          </a:prstGeom>
          <a:solidFill>
            <a:schemeClr val="bg1"/>
          </a:solidFill>
          <a:ln w="9525">
            <a:noFill/>
            <a:miter lim="800000"/>
            <a:headEnd/>
            <a:tailEnd/>
          </a:ln>
        </p:spPr>
        <p:txBody>
          <a:bodyPr wrap="none">
            <a:spAutoFit/>
          </a:bodyPr>
          <a:lstStyle/>
          <a:p>
            <a:r>
              <a:rPr lang="en-US" altLang="ja-JP">
                <a:solidFill>
                  <a:srgbClr val="FF66CC"/>
                </a:solidFill>
              </a:rPr>
              <a:t>GTSP</a:t>
            </a:r>
            <a:r>
              <a:rPr lang="ja-JP" altLang="en-US">
                <a:solidFill>
                  <a:srgbClr val="FF66CC"/>
                </a:solidFill>
              </a:rPr>
              <a:t>に対する２近似アルゴリズム</a:t>
            </a:r>
          </a:p>
        </p:txBody>
      </p:sp>
      <p:sp>
        <p:nvSpPr>
          <p:cNvPr id="6153" name="Text Box 6"/>
          <p:cNvSpPr txBox="1">
            <a:spLocks noChangeArrowheads="1"/>
          </p:cNvSpPr>
          <p:nvPr/>
        </p:nvSpPr>
        <p:spPr bwMode="auto">
          <a:xfrm>
            <a:off x="1203325" y="1717675"/>
            <a:ext cx="6797675" cy="2282825"/>
          </a:xfrm>
          <a:prstGeom prst="rect">
            <a:avLst/>
          </a:prstGeom>
          <a:noFill/>
          <a:ln w="9525">
            <a:noFill/>
            <a:miter lim="800000"/>
            <a:headEnd/>
            <a:tailEnd/>
          </a:ln>
        </p:spPr>
        <p:txBody>
          <a:bodyPr>
            <a:spAutoFit/>
          </a:bodyPr>
          <a:lstStyle/>
          <a:p>
            <a:r>
              <a:rPr lang="ja-JP" altLang="en-US"/>
              <a:t>１．点集合を連結する最小全域木</a:t>
            </a:r>
            <a:r>
              <a:rPr lang="en-US" altLang="ja-JP"/>
              <a:t>MST</a:t>
            </a:r>
            <a:r>
              <a:rPr lang="ja-JP" altLang="en-US"/>
              <a:t>　　</a:t>
            </a:r>
            <a:r>
              <a:rPr lang="en-US" altLang="ja-JP"/>
              <a:t>T</a:t>
            </a:r>
            <a:r>
              <a:rPr lang="ja-JP" altLang="en-US"/>
              <a:t>を</a:t>
            </a:r>
          </a:p>
          <a:p>
            <a:r>
              <a:rPr lang="ja-JP" altLang="en-US"/>
              <a:t>　　求める。</a:t>
            </a:r>
          </a:p>
          <a:p>
            <a:r>
              <a:rPr lang="ja-JP" altLang="en-US"/>
              <a:t>２．</a:t>
            </a:r>
            <a:r>
              <a:rPr lang="en-US" altLang="ja-JP"/>
              <a:t>T</a:t>
            </a:r>
            <a:r>
              <a:rPr lang="ja-JP" altLang="en-US"/>
              <a:t>の辺を辿りながら、全ての点を通る巡回路</a:t>
            </a:r>
          </a:p>
          <a:p>
            <a:r>
              <a:rPr lang="ja-JP" altLang="en-US"/>
              <a:t>　　　　を求める。（</a:t>
            </a:r>
            <a:r>
              <a:rPr lang="en-US" altLang="ja-JP"/>
              <a:t>T</a:t>
            </a:r>
            <a:r>
              <a:rPr lang="ja-JP" altLang="en-US"/>
              <a:t>の辺を全て２重化すればいい。）</a:t>
            </a:r>
          </a:p>
          <a:p>
            <a:r>
              <a:rPr lang="ja-JP" altLang="en-US"/>
              <a:t>３．　　で一度通過した点をショートカットする順回　　路　　　を求める。</a:t>
            </a:r>
          </a:p>
        </p:txBody>
      </p:sp>
      <p:graphicFrame>
        <p:nvGraphicFramePr>
          <p:cNvPr id="6146" name="Object 7"/>
          <p:cNvGraphicFramePr>
            <a:graphicFrameLocks noChangeAspect="1"/>
          </p:cNvGraphicFramePr>
          <p:nvPr/>
        </p:nvGraphicFramePr>
        <p:xfrm>
          <a:off x="1676400" y="2819400"/>
          <a:ext cx="381000" cy="381000"/>
        </p:xfrm>
        <a:graphic>
          <a:graphicData uri="http://schemas.openxmlformats.org/presentationml/2006/ole">
            <p:oleObj spid="_x0000_s6146" name="Equation" r:id="rId3" imgW="164880" imgH="164880" progId="Equation.DSMT4">
              <p:embed/>
            </p:oleObj>
          </a:graphicData>
        </a:graphic>
      </p:graphicFrame>
      <p:graphicFrame>
        <p:nvGraphicFramePr>
          <p:cNvPr id="6147" name="Object 8"/>
          <p:cNvGraphicFramePr>
            <a:graphicFrameLocks noChangeAspect="1"/>
          </p:cNvGraphicFramePr>
          <p:nvPr/>
        </p:nvGraphicFramePr>
        <p:xfrm>
          <a:off x="1676400" y="3200400"/>
          <a:ext cx="381000" cy="381000"/>
        </p:xfrm>
        <a:graphic>
          <a:graphicData uri="http://schemas.openxmlformats.org/presentationml/2006/ole">
            <p:oleObj spid="_x0000_s6147" name="Equation" r:id="rId4" imgW="164880" imgH="164880" progId="Equation.DSMT4">
              <p:embed/>
            </p:oleObj>
          </a:graphicData>
        </a:graphic>
      </p:graphicFrame>
      <p:graphicFrame>
        <p:nvGraphicFramePr>
          <p:cNvPr id="6148" name="Object 9"/>
          <p:cNvGraphicFramePr>
            <a:graphicFrameLocks noChangeAspect="1"/>
          </p:cNvGraphicFramePr>
          <p:nvPr/>
        </p:nvGraphicFramePr>
        <p:xfrm>
          <a:off x="1828800" y="3581400"/>
          <a:ext cx="469900" cy="381000"/>
        </p:xfrm>
        <a:graphic>
          <a:graphicData uri="http://schemas.openxmlformats.org/presentationml/2006/ole">
            <p:oleObj spid="_x0000_s6148" name="Equation" r:id="rId5" imgW="203040" imgH="164880" progId="Equation.DSMT4">
              <p:embed/>
            </p:oleObj>
          </a:graphicData>
        </a:graphic>
      </p:graphicFrame>
      <p:sp>
        <p:nvSpPr>
          <p:cNvPr id="6154" name="Text Box 10"/>
          <p:cNvSpPr txBox="1">
            <a:spLocks noChangeArrowheads="1"/>
          </p:cNvSpPr>
          <p:nvPr/>
        </p:nvSpPr>
        <p:spPr bwMode="auto">
          <a:xfrm>
            <a:off x="974725" y="4821238"/>
            <a:ext cx="4970463" cy="457200"/>
          </a:xfrm>
          <a:prstGeom prst="rect">
            <a:avLst/>
          </a:prstGeom>
          <a:noFill/>
          <a:ln w="9525">
            <a:noFill/>
            <a:miter lim="800000"/>
            <a:headEnd/>
            <a:tailEnd/>
          </a:ln>
        </p:spPr>
        <p:txBody>
          <a:bodyPr wrap="none">
            <a:spAutoFit/>
          </a:bodyPr>
          <a:lstStyle/>
          <a:p>
            <a:r>
              <a:rPr lang="ja-JP" altLang="en-US"/>
              <a:t>次にこのアルゴリズムの動作を示す。</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番号プレースホルダ 4"/>
          <p:cNvSpPr>
            <a:spLocks noGrp="1"/>
          </p:cNvSpPr>
          <p:nvPr>
            <p:ph type="sldNum" sz="quarter" idx="12"/>
          </p:nvPr>
        </p:nvSpPr>
        <p:spPr>
          <a:noFill/>
        </p:spPr>
        <p:txBody>
          <a:bodyPr/>
          <a:lstStyle/>
          <a:p>
            <a:fld id="{BFC7C67A-2D8D-4D23-99C2-A654F8798A69}" type="slidenum">
              <a:rPr lang="en-US" altLang="ja-JP" smtClean="0"/>
              <a:pPr/>
              <a:t>17</a:t>
            </a:fld>
            <a:endParaRPr lang="en-US" altLang="ja-JP" smtClean="0"/>
          </a:p>
        </p:txBody>
      </p:sp>
      <p:grpSp>
        <p:nvGrpSpPr>
          <p:cNvPr id="37891" name="Group 34"/>
          <p:cNvGrpSpPr>
            <a:grpSpLocks/>
          </p:cNvGrpSpPr>
          <p:nvPr/>
        </p:nvGrpSpPr>
        <p:grpSpPr bwMode="auto">
          <a:xfrm>
            <a:off x="5943600" y="914400"/>
            <a:ext cx="2590800" cy="1981200"/>
            <a:chOff x="3744" y="720"/>
            <a:chExt cx="1632" cy="1248"/>
          </a:xfrm>
        </p:grpSpPr>
        <p:sp>
          <p:nvSpPr>
            <p:cNvPr id="37961" name="Line 26"/>
            <p:cNvSpPr>
              <a:spLocks noChangeShapeType="1"/>
            </p:cNvSpPr>
            <p:nvPr/>
          </p:nvSpPr>
          <p:spPr bwMode="auto">
            <a:xfrm flipH="1">
              <a:off x="4128" y="816"/>
              <a:ext cx="96" cy="528"/>
            </a:xfrm>
            <a:prstGeom prst="line">
              <a:avLst/>
            </a:prstGeom>
            <a:noFill/>
            <a:ln w="9525">
              <a:solidFill>
                <a:schemeClr val="accent2"/>
              </a:solidFill>
              <a:round/>
              <a:headEnd/>
              <a:tailEnd/>
            </a:ln>
          </p:spPr>
          <p:txBody>
            <a:bodyPr/>
            <a:lstStyle/>
            <a:p>
              <a:endParaRPr lang="ja-JP" altLang="en-US"/>
            </a:p>
          </p:txBody>
        </p:sp>
        <p:sp>
          <p:nvSpPr>
            <p:cNvPr id="37962" name="Line 27"/>
            <p:cNvSpPr>
              <a:spLocks noChangeShapeType="1"/>
            </p:cNvSpPr>
            <p:nvPr/>
          </p:nvSpPr>
          <p:spPr bwMode="auto">
            <a:xfrm flipH="1">
              <a:off x="3744" y="1392"/>
              <a:ext cx="384" cy="240"/>
            </a:xfrm>
            <a:prstGeom prst="line">
              <a:avLst/>
            </a:prstGeom>
            <a:noFill/>
            <a:ln w="9525">
              <a:solidFill>
                <a:schemeClr val="accent2"/>
              </a:solidFill>
              <a:round/>
              <a:headEnd/>
              <a:tailEnd/>
            </a:ln>
          </p:spPr>
          <p:txBody>
            <a:bodyPr/>
            <a:lstStyle/>
            <a:p>
              <a:endParaRPr lang="ja-JP" altLang="en-US"/>
            </a:p>
          </p:txBody>
        </p:sp>
        <p:sp>
          <p:nvSpPr>
            <p:cNvPr id="37963" name="Line 28"/>
            <p:cNvSpPr>
              <a:spLocks noChangeShapeType="1"/>
            </p:cNvSpPr>
            <p:nvPr/>
          </p:nvSpPr>
          <p:spPr bwMode="auto">
            <a:xfrm>
              <a:off x="4128" y="1392"/>
              <a:ext cx="96" cy="384"/>
            </a:xfrm>
            <a:prstGeom prst="line">
              <a:avLst/>
            </a:prstGeom>
            <a:noFill/>
            <a:ln w="9525">
              <a:solidFill>
                <a:schemeClr val="accent2"/>
              </a:solidFill>
              <a:round/>
              <a:headEnd/>
              <a:tailEnd/>
            </a:ln>
          </p:spPr>
          <p:txBody>
            <a:bodyPr/>
            <a:lstStyle/>
            <a:p>
              <a:endParaRPr lang="ja-JP" altLang="en-US"/>
            </a:p>
          </p:txBody>
        </p:sp>
        <p:sp>
          <p:nvSpPr>
            <p:cNvPr id="37964" name="Line 29"/>
            <p:cNvSpPr>
              <a:spLocks noChangeShapeType="1"/>
            </p:cNvSpPr>
            <p:nvPr/>
          </p:nvSpPr>
          <p:spPr bwMode="auto">
            <a:xfrm>
              <a:off x="4224" y="1776"/>
              <a:ext cx="480" cy="192"/>
            </a:xfrm>
            <a:prstGeom prst="line">
              <a:avLst/>
            </a:prstGeom>
            <a:noFill/>
            <a:ln w="9525">
              <a:solidFill>
                <a:schemeClr val="accent2"/>
              </a:solidFill>
              <a:round/>
              <a:headEnd/>
              <a:tailEnd/>
            </a:ln>
          </p:spPr>
          <p:txBody>
            <a:bodyPr/>
            <a:lstStyle/>
            <a:p>
              <a:endParaRPr lang="ja-JP" altLang="en-US"/>
            </a:p>
          </p:txBody>
        </p:sp>
        <p:sp>
          <p:nvSpPr>
            <p:cNvPr id="37965" name="Line 30"/>
            <p:cNvSpPr>
              <a:spLocks noChangeShapeType="1"/>
            </p:cNvSpPr>
            <p:nvPr/>
          </p:nvSpPr>
          <p:spPr bwMode="auto">
            <a:xfrm flipV="1">
              <a:off x="4176" y="768"/>
              <a:ext cx="528" cy="48"/>
            </a:xfrm>
            <a:prstGeom prst="line">
              <a:avLst/>
            </a:prstGeom>
            <a:noFill/>
            <a:ln w="9525">
              <a:solidFill>
                <a:schemeClr val="accent2"/>
              </a:solidFill>
              <a:round/>
              <a:headEnd/>
              <a:tailEnd/>
            </a:ln>
          </p:spPr>
          <p:txBody>
            <a:bodyPr/>
            <a:lstStyle/>
            <a:p>
              <a:endParaRPr lang="ja-JP" altLang="en-US"/>
            </a:p>
          </p:txBody>
        </p:sp>
        <p:sp>
          <p:nvSpPr>
            <p:cNvPr id="37966" name="Line 31"/>
            <p:cNvSpPr>
              <a:spLocks noChangeShapeType="1"/>
            </p:cNvSpPr>
            <p:nvPr/>
          </p:nvSpPr>
          <p:spPr bwMode="auto">
            <a:xfrm>
              <a:off x="4704" y="720"/>
              <a:ext cx="240" cy="528"/>
            </a:xfrm>
            <a:prstGeom prst="line">
              <a:avLst/>
            </a:prstGeom>
            <a:noFill/>
            <a:ln w="9525">
              <a:solidFill>
                <a:schemeClr val="accent2"/>
              </a:solidFill>
              <a:round/>
              <a:headEnd/>
              <a:tailEnd/>
            </a:ln>
          </p:spPr>
          <p:txBody>
            <a:bodyPr/>
            <a:lstStyle/>
            <a:p>
              <a:endParaRPr lang="ja-JP" altLang="en-US"/>
            </a:p>
          </p:txBody>
        </p:sp>
        <p:sp>
          <p:nvSpPr>
            <p:cNvPr id="37967" name="Line 32"/>
            <p:cNvSpPr>
              <a:spLocks noChangeShapeType="1"/>
            </p:cNvSpPr>
            <p:nvPr/>
          </p:nvSpPr>
          <p:spPr bwMode="auto">
            <a:xfrm>
              <a:off x="4704" y="768"/>
              <a:ext cx="432" cy="96"/>
            </a:xfrm>
            <a:prstGeom prst="line">
              <a:avLst/>
            </a:prstGeom>
            <a:noFill/>
            <a:ln w="9525">
              <a:solidFill>
                <a:schemeClr val="accent2"/>
              </a:solidFill>
              <a:round/>
              <a:headEnd/>
              <a:tailEnd/>
            </a:ln>
          </p:spPr>
          <p:txBody>
            <a:bodyPr/>
            <a:lstStyle/>
            <a:p>
              <a:endParaRPr lang="ja-JP" altLang="en-US"/>
            </a:p>
          </p:txBody>
        </p:sp>
        <p:sp>
          <p:nvSpPr>
            <p:cNvPr id="37968" name="Line 33"/>
            <p:cNvSpPr>
              <a:spLocks noChangeShapeType="1"/>
            </p:cNvSpPr>
            <p:nvPr/>
          </p:nvSpPr>
          <p:spPr bwMode="auto">
            <a:xfrm>
              <a:off x="5136" y="864"/>
              <a:ext cx="240" cy="336"/>
            </a:xfrm>
            <a:prstGeom prst="line">
              <a:avLst/>
            </a:prstGeom>
            <a:noFill/>
            <a:ln w="9525">
              <a:solidFill>
                <a:schemeClr val="accent2"/>
              </a:solidFill>
              <a:round/>
              <a:headEnd/>
              <a:tailEnd/>
            </a:ln>
          </p:spPr>
          <p:txBody>
            <a:bodyPr/>
            <a:lstStyle/>
            <a:p>
              <a:endParaRPr lang="ja-JP" altLang="en-US"/>
            </a:p>
          </p:txBody>
        </p:sp>
      </p:grpSp>
      <p:sp>
        <p:nvSpPr>
          <p:cNvPr id="37892" name="Rectangle 2"/>
          <p:cNvSpPr>
            <a:spLocks noGrp="1" noChangeArrowheads="1"/>
          </p:cNvSpPr>
          <p:nvPr>
            <p:ph type="title"/>
          </p:nvPr>
        </p:nvSpPr>
        <p:spPr/>
        <p:txBody>
          <a:bodyPr/>
          <a:lstStyle/>
          <a:p>
            <a:pPr eaLnBrk="1" hangingPunct="1"/>
            <a:r>
              <a:rPr lang="ja-JP" altLang="en-US" smtClean="0"/>
              <a:t>２近似アルゴリズムの動作</a:t>
            </a:r>
          </a:p>
        </p:txBody>
      </p:sp>
      <p:sp>
        <p:nvSpPr>
          <p:cNvPr id="37893" name="AutoShape 3"/>
          <p:cNvSpPr>
            <a:spLocks noChangeArrowheads="1"/>
          </p:cNvSpPr>
          <p:nvPr/>
        </p:nvSpPr>
        <p:spPr bwMode="auto">
          <a:xfrm>
            <a:off x="914400" y="685800"/>
            <a:ext cx="3352800" cy="2667000"/>
          </a:xfrm>
          <a:prstGeom prst="roundRect">
            <a:avLst>
              <a:gd name="adj" fmla="val 16667"/>
            </a:avLst>
          </a:prstGeom>
          <a:noFill/>
          <a:ln w="9525">
            <a:solidFill>
              <a:schemeClr val="accent2"/>
            </a:solidFill>
            <a:round/>
            <a:headEnd/>
            <a:tailEnd/>
          </a:ln>
        </p:spPr>
        <p:txBody>
          <a:bodyPr wrap="none" anchor="ctr"/>
          <a:lstStyle/>
          <a:p>
            <a:endParaRPr lang="ja-JP" altLang="en-US"/>
          </a:p>
        </p:txBody>
      </p:sp>
      <p:sp>
        <p:nvSpPr>
          <p:cNvPr id="37894" name="Oval 4"/>
          <p:cNvSpPr>
            <a:spLocks noChangeArrowheads="1"/>
          </p:cNvSpPr>
          <p:nvPr/>
        </p:nvSpPr>
        <p:spPr bwMode="auto">
          <a:xfrm>
            <a:off x="2057400" y="990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895" name="Oval 5"/>
          <p:cNvSpPr>
            <a:spLocks noChangeArrowheads="1"/>
          </p:cNvSpPr>
          <p:nvPr/>
        </p:nvSpPr>
        <p:spPr bwMode="auto">
          <a:xfrm>
            <a:off x="1905000" y="1905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896" name="Oval 6"/>
          <p:cNvSpPr>
            <a:spLocks noChangeArrowheads="1"/>
          </p:cNvSpPr>
          <p:nvPr/>
        </p:nvSpPr>
        <p:spPr bwMode="auto">
          <a:xfrm>
            <a:off x="1371600"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897" name="Oval 7"/>
          <p:cNvSpPr>
            <a:spLocks noChangeArrowheads="1"/>
          </p:cNvSpPr>
          <p:nvPr/>
        </p:nvSpPr>
        <p:spPr bwMode="auto">
          <a:xfrm>
            <a:off x="2057400" y="2514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898" name="Oval 8"/>
          <p:cNvSpPr>
            <a:spLocks noChangeArrowheads="1"/>
          </p:cNvSpPr>
          <p:nvPr/>
        </p:nvSpPr>
        <p:spPr bwMode="auto">
          <a:xfrm>
            <a:off x="2819400" y="2819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899" name="Oval 9"/>
          <p:cNvSpPr>
            <a:spLocks noChangeArrowheads="1"/>
          </p:cNvSpPr>
          <p:nvPr/>
        </p:nvSpPr>
        <p:spPr bwMode="auto">
          <a:xfrm>
            <a:off x="2819400" y="914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00" name="Oval 10"/>
          <p:cNvSpPr>
            <a:spLocks noChangeArrowheads="1"/>
          </p:cNvSpPr>
          <p:nvPr/>
        </p:nvSpPr>
        <p:spPr bwMode="auto">
          <a:xfrm>
            <a:off x="3505200" y="1143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01" name="Oval 11"/>
          <p:cNvSpPr>
            <a:spLocks noChangeArrowheads="1"/>
          </p:cNvSpPr>
          <p:nvPr/>
        </p:nvSpPr>
        <p:spPr bwMode="auto">
          <a:xfrm>
            <a:off x="3200400" y="175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02" name="Oval 12"/>
          <p:cNvSpPr>
            <a:spLocks noChangeArrowheads="1"/>
          </p:cNvSpPr>
          <p:nvPr/>
        </p:nvSpPr>
        <p:spPr bwMode="auto">
          <a:xfrm>
            <a:off x="3886200" y="1600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03" name="AutoShape 13"/>
          <p:cNvSpPr>
            <a:spLocks noChangeArrowheads="1"/>
          </p:cNvSpPr>
          <p:nvPr/>
        </p:nvSpPr>
        <p:spPr bwMode="auto">
          <a:xfrm>
            <a:off x="5410200" y="609600"/>
            <a:ext cx="3352800" cy="2667000"/>
          </a:xfrm>
          <a:prstGeom prst="roundRect">
            <a:avLst>
              <a:gd name="adj" fmla="val 16667"/>
            </a:avLst>
          </a:prstGeom>
          <a:noFill/>
          <a:ln w="9525">
            <a:solidFill>
              <a:schemeClr val="accent2"/>
            </a:solidFill>
            <a:round/>
            <a:headEnd/>
            <a:tailEnd/>
          </a:ln>
        </p:spPr>
        <p:txBody>
          <a:bodyPr wrap="none" anchor="ctr"/>
          <a:lstStyle/>
          <a:p>
            <a:endParaRPr lang="ja-JP" altLang="en-US"/>
          </a:p>
        </p:txBody>
      </p:sp>
      <p:sp>
        <p:nvSpPr>
          <p:cNvPr id="37904" name="Oval 14"/>
          <p:cNvSpPr>
            <a:spLocks noChangeArrowheads="1"/>
          </p:cNvSpPr>
          <p:nvPr/>
        </p:nvSpPr>
        <p:spPr bwMode="auto">
          <a:xfrm>
            <a:off x="6553200" y="914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05" name="Oval 15"/>
          <p:cNvSpPr>
            <a:spLocks noChangeArrowheads="1"/>
          </p:cNvSpPr>
          <p:nvPr/>
        </p:nvSpPr>
        <p:spPr bwMode="auto">
          <a:xfrm>
            <a:off x="6400800" y="1828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06" name="Oval 16"/>
          <p:cNvSpPr>
            <a:spLocks noChangeArrowheads="1"/>
          </p:cNvSpPr>
          <p:nvPr/>
        </p:nvSpPr>
        <p:spPr bwMode="auto">
          <a:xfrm>
            <a:off x="5867400" y="2209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07" name="Oval 17"/>
          <p:cNvSpPr>
            <a:spLocks noChangeArrowheads="1"/>
          </p:cNvSpPr>
          <p:nvPr/>
        </p:nvSpPr>
        <p:spPr bwMode="auto">
          <a:xfrm>
            <a:off x="6553200" y="243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08" name="Oval 18"/>
          <p:cNvSpPr>
            <a:spLocks noChangeArrowheads="1"/>
          </p:cNvSpPr>
          <p:nvPr/>
        </p:nvSpPr>
        <p:spPr bwMode="auto">
          <a:xfrm>
            <a:off x="7315200" y="2743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09" name="Oval 19"/>
          <p:cNvSpPr>
            <a:spLocks noChangeArrowheads="1"/>
          </p:cNvSpPr>
          <p:nvPr/>
        </p:nvSpPr>
        <p:spPr bwMode="auto">
          <a:xfrm>
            <a:off x="7315200" y="838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10" name="Oval 20"/>
          <p:cNvSpPr>
            <a:spLocks noChangeArrowheads="1"/>
          </p:cNvSpPr>
          <p:nvPr/>
        </p:nvSpPr>
        <p:spPr bwMode="auto">
          <a:xfrm>
            <a:off x="8001000" y="106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11" name="Oval 21"/>
          <p:cNvSpPr>
            <a:spLocks noChangeArrowheads="1"/>
          </p:cNvSpPr>
          <p:nvPr/>
        </p:nvSpPr>
        <p:spPr bwMode="auto">
          <a:xfrm>
            <a:off x="7696200" y="167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12" name="Oval 22"/>
          <p:cNvSpPr>
            <a:spLocks noChangeArrowheads="1"/>
          </p:cNvSpPr>
          <p:nvPr/>
        </p:nvSpPr>
        <p:spPr bwMode="auto">
          <a:xfrm>
            <a:off x="8382000" y="1524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13" name="Text Box 24"/>
          <p:cNvSpPr txBox="1">
            <a:spLocks noChangeArrowheads="1"/>
          </p:cNvSpPr>
          <p:nvPr/>
        </p:nvSpPr>
        <p:spPr bwMode="auto">
          <a:xfrm>
            <a:off x="1524000" y="457200"/>
            <a:ext cx="201295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入力（点集合）</a:t>
            </a:r>
          </a:p>
        </p:txBody>
      </p:sp>
      <p:sp>
        <p:nvSpPr>
          <p:cNvPr id="37914" name="Line 35"/>
          <p:cNvSpPr>
            <a:spLocks noChangeShapeType="1"/>
          </p:cNvSpPr>
          <p:nvPr/>
        </p:nvSpPr>
        <p:spPr bwMode="auto">
          <a:xfrm flipH="1">
            <a:off x="3962400" y="3200400"/>
            <a:ext cx="1600200" cy="685800"/>
          </a:xfrm>
          <a:prstGeom prst="line">
            <a:avLst/>
          </a:prstGeom>
          <a:noFill/>
          <a:ln w="76200">
            <a:solidFill>
              <a:srgbClr val="FF0066"/>
            </a:solidFill>
            <a:round/>
            <a:headEnd/>
            <a:tailEnd type="triangle" w="med" len="med"/>
          </a:ln>
        </p:spPr>
        <p:txBody>
          <a:bodyPr/>
          <a:lstStyle/>
          <a:p>
            <a:endParaRPr lang="ja-JP" altLang="en-US"/>
          </a:p>
        </p:txBody>
      </p:sp>
      <p:sp>
        <p:nvSpPr>
          <p:cNvPr id="37915" name="Line 36"/>
          <p:cNvSpPr>
            <a:spLocks noChangeShapeType="1"/>
          </p:cNvSpPr>
          <p:nvPr/>
        </p:nvSpPr>
        <p:spPr bwMode="auto">
          <a:xfrm>
            <a:off x="4419600" y="2133600"/>
            <a:ext cx="838200" cy="0"/>
          </a:xfrm>
          <a:prstGeom prst="line">
            <a:avLst/>
          </a:prstGeom>
          <a:noFill/>
          <a:ln w="76200">
            <a:solidFill>
              <a:srgbClr val="FF0066"/>
            </a:solidFill>
            <a:round/>
            <a:headEnd/>
            <a:tailEnd type="triangle" w="med" len="med"/>
          </a:ln>
        </p:spPr>
        <p:txBody>
          <a:bodyPr/>
          <a:lstStyle/>
          <a:p>
            <a:endParaRPr lang="ja-JP" altLang="en-US"/>
          </a:p>
        </p:txBody>
      </p:sp>
      <p:grpSp>
        <p:nvGrpSpPr>
          <p:cNvPr id="37916" name="Group 37"/>
          <p:cNvGrpSpPr>
            <a:grpSpLocks/>
          </p:cNvGrpSpPr>
          <p:nvPr/>
        </p:nvGrpSpPr>
        <p:grpSpPr bwMode="auto">
          <a:xfrm>
            <a:off x="1295400" y="4267200"/>
            <a:ext cx="2590800" cy="1981200"/>
            <a:chOff x="3744" y="720"/>
            <a:chExt cx="1632" cy="1248"/>
          </a:xfrm>
        </p:grpSpPr>
        <p:sp>
          <p:nvSpPr>
            <p:cNvPr id="37953" name="Line 38"/>
            <p:cNvSpPr>
              <a:spLocks noChangeShapeType="1"/>
            </p:cNvSpPr>
            <p:nvPr/>
          </p:nvSpPr>
          <p:spPr bwMode="auto">
            <a:xfrm flipH="1">
              <a:off x="4128" y="816"/>
              <a:ext cx="96" cy="528"/>
            </a:xfrm>
            <a:prstGeom prst="line">
              <a:avLst/>
            </a:prstGeom>
            <a:noFill/>
            <a:ln w="9525">
              <a:solidFill>
                <a:schemeClr val="accent2"/>
              </a:solidFill>
              <a:round/>
              <a:headEnd/>
              <a:tailEnd/>
            </a:ln>
          </p:spPr>
          <p:txBody>
            <a:bodyPr/>
            <a:lstStyle/>
            <a:p>
              <a:endParaRPr lang="ja-JP" altLang="en-US"/>
            </a:p>
          </p:txBody>
        </p:sp>
        <p:sp>
          <p:nvSpPr>
            <p:cNvPr id="37954" name="Line 39"/>
            <p:cNvSpPr>
              <a:spLocks noChangeShapeType="1"/>
            </p:cNvSpPr>
            <p:nvPr/>
          </p:nvSpPr>
          <p:spPr bwMode="auto">
            <a:xfrm flipH="1">
              <a:off x="3744" y="1392"/>
              <a:ext cx="384" cy="240"/>
            </a:xfrm>
            <a:prstGeom prst="line">
              <a:avLst/>
            </a:prstGeom>
            <a:noFill/>
            <a:ln w="9525">
              <a:solidFill>
                <a:schemeClr val="accent2"/>
              </a:solidFill>
              <a:round/>
              <a:headEnd/>
              <a:tailEnd/>
            </a:ln>
          </p:spPr>
          <p:txBody>
            <a:bodyPr/>
            <a:lstStyle/>
            <a:p>
              <a:endParaRPr lang="ja-JP" altLang="en-US"/>
            </a:p>
          </p:txBody>
        </p:sp>
        <p:sp>
          <p:nvSpPr>
            <p:cNvPr id="37955" name="Line 40"/>
            <p:cNvSpPr>
              <a:spLocks noChangeShapeType="1"/>
            </p:cNvSpPr>
            <p:nvPr/>
          </p:nvSpPr>
          <p:spPr bwMode="auto">
            <a:xfrm>
              <a:off x="4128" y="1392"/>
              <a:ext cx="96" cy="384"/>
            </a:xfrm>
            <a:prstGeom prst="line">
              <a:avLst/>
            </a:prstGeom>
            <a:noFill/>
            <a:ln w="9525">
              <a:solidFill>
                <a:schemeClr val="accent2"/>
              </a:solidFill>
              <a:round/>
              <a:headEnd/>
              <a:tailEnd/>
            </a:ln>
          </p:spPr>
          <p:txBody>
            <a:bodyPr/>
            <a:lstStyle/>
            <a:p>
              <a:endParaRPr lang="ja-JP" altLang="en-US"/>
            </a:p>
          </p:txBody>
        </p:sp>
        <p:sp>
          <p:nvSpPr>
            <p:cNvPr id="37956" name="Line 41"/>
            <p:cNvSpPr>
              <a:spLocks noChangeShapeType="1"/>
            </p:cNvSpPr>
            <p:nvPr/>
          </p:nvSpPr>
          <p:spPr bwMode="auto">
            <a:xfrm>
              <a:off x="4224" y="1776"/>
              <a:ext cx="480" cy="192"/>
            </a:xfrm>
            <a:prstGeom prst="line">
              <a:avLst/>
            </a:prstGeom>
            <a:noFill/>
            <a:ln w="9525">
              <a:solidFill>
                <a:schemeClr val="accent2"/>
              </a:solidFill>
              <a:round/>
              <a:headEnd/>
              <a:tailEnd/>
            </a:ln>
          </p:spPr>
          <p:txBody>
            <a:bodyPr/>
            <a:lstStyle/>
            <a:p>
              <a:endParaRPr lang="ja-JP" altLang="en-US"/>
            </a:p>
          </p:txBody>
        </p:sp>
        <p:sp>
          <p:nvSpPr>
            <p:cNvPr id="37957" name="Line 42"/>
            <p:cNvSpPr>
              <a:spLocks noChangeShapeType="1"/>
            </p:cNvSpPr>
            <p:nvPr/>
          </p:nvSpPr>
          <p:spPr bwMode="auto">
            <a:xfrm flipV="1">
              <a:off x="4176" y="768"/>
              <a:ext cx="528" cy="48"/>
            </a:xfrm>
            <a:prstGeom prst="line">
              <a:avLst/>
            </a:prstGeom>
            <a:noFill/>
            <a:ln w="9525">
              <a:solidFill>
                <a:schemeClr val="accent2"/>
              </a:solidFill>
              <a:round/>
              <a:headEnd/>
              <a:tailEnd/>
            </a:ln>
          </p:spPr>
          <p:txBody>
            <a:bodyPr/>
            <a:lstStyle/>
            <a:p>
              <a:endParaRPr lang="ja-JP" altLang="en-US"/>
            </a:p>
          </p:txBody>
        </p:sp>
        <p:sp>
          <p:nvSpPr>
            <p:cNvPr id="37958" name="Line 43"/>
            <p:cNvSpPr>
              <a:spLocks noChangeShapeType="1"/>
            </p:cNvSpPr>
            <p:nvPr/>
          </p:nvSpPr>
          <p:spPr bwMode="auto">
            <a:xfrm>
              <a:off x="4704" y="720"/>
              <a:ext cx="240" cy="528"/>
            </a:xfrm>
            <a:prstGeom prst="line">
              <a:avLst/>
            </a:prstGeom>
            <a:noFill/>
            <a:ln w="9525">
              <a:solidFill>
                <a:schemeClr val="accent2"/>
              </a:solidFill>
              <a:round/>
              <a:headEnd/>
              <a:tailEnd/>
            </a:ln>
          </p:spPr>
          <p:txBody>
            <a:bodyPr/>
            <a:lstStyle/>
            <a:p>
              <a:endParaRPr lang="ja-JP" altLang="en-US"/>
            </a:p>
          </p:txBody>
        </p:sp>
        <p:sp>
          <p:nvSpPr>
            <p:cNvPr id="37959" name="Line 44"/>
            <p:cNvSpPr>
              <a:spLocks noChangeShapeType="1"/>
            </p:cNvSpPr>
            <p:nvPr/>
          </p:nvSpPr>
          <p:spPr bwMode="auto">
            <a:xfrm>
              <a:off x="4704" y="768"/>
              <a:ext cx="432" cy="96"/>
            </a:xfrm>
            <a:prstGeom prst="line">
              <a:avLst/>
            </a:prstGeom>
            <a:noFill/>
            <a:ln w="9525">
              <a:solidFill>
                <a:schemeClr val="accent2"/>
              </a:solidFill>
              <a:round/>
              <a:headEnd/>
              <a:tailEnd/>
            </a:ln>
          </p:spPr>
          <p:txBody>
            <a:bodyPr/>
            <a:lstStyle/>
            <a:p>
              <a:endParaRPr lang="ja-JP" altLang="en-US"/>
            </a:p>
          </p:txBody>
        </p:sp>
        <p:sp>
          <p:nvSpPr>
            <p:cNvPr id="37960" name="Line 45"/>
            <p:cNvSpPr>
              <a:spLocks noChangeShapeType="1"/>
            </p:cNvSpPr>
            <p:nvPr/>
          </p:nvSpPr>
          <p:spPr bwMode="auto">
            <a:xfrm>
              <a:off x="5136" y="864"/>
              <a:ext cx="240" cy="336"/>
            </a:xfrm>
            <a:prstGeom prst="line">
              <a:avLst/>
            </a:prstGeom>
            <a:noFill/>
            <a:ln w="9525">
              <a:solidFill>
                <a:schemeClr val="accent2"/>
              </a:solidFill>
              <a:round/>
              <a:headEnd/>
              <a:tailEnd/>
            </a:ln>
          </p:spPr>
          <p:txBody>
            <a:bodyPr/>
            <a:lstStyle/>
            <a:p>
              <a:endParaRPr lang="ja-JP" altLang="en-US"/>
            </a:p>
          </p:txBody>
        </p:sp>
      </p:grpSp>
      <p:sp>
        <p:nvSpPr>
          <p:cNvPr id="37917" name="AutoShape 46"/>
          <p:cNvSpPr>
            <a:spLocks noChangeArrowheads="1"/>
          </p:cNvSpPr>
          <p:nvPr/>
        </p:nvSpPr>
        <p:spPr bwMode="auto">
          <a:xfrm>
            <a:off x="762000" y="3962400"/>
            <a:ext cx="3352800" cy="2667000"/>
          </a:xfrm>
          <a:prstGeom prst="roundRect">
            <a:avLst>
              <a:gd name="adj" fmla="val 16667"/>
            </a:avLst>
          </a:prstGeom>
          <a:noFill/>
          <a:ln w="9525">
            <a:solidFill>
              <a:schemeClr val="accent2"/>
            </a:solidFill>
            <a:round/>
            <a:headEnd/>
            <a:tailEnd/>
          </a:ln>
        </p:spPr>
        <p:txBody>
          <a:bodyPr wrap="none" anchor="ctr"/>
          <a:lstStyle/>
          <a:p>
            <a:endParaRPr lang="ja-JP" altLang="en-US"/>
          </a:p>
        </p:txBody>
      </p:sp>
      <p:sp>
        <p:nvSpPr>
          <p:cNvPr id="37918" name="Oval 47"/>
          <p:cNvSpPr>
            <a:spLocks noChangeArrowheads="1"/>
          </p:cNvSpPr>
          <p:nvPr/>
        </p:nvSpPr>
        <p:spPr bwMode="auto">
          <a:xfrm>
            <a:off x="1905000" y="4267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19" name="Oval 48"/>
          <p:cNvSpPr>
            <a:spLocks noChangeArrowheads="1"/>
          </p:cNvSpPr>
          <p:nvPr/>
        </p:nvSpPr>
        <p:spPr bwMode="auto">
          <a:xfrm>
            <a:off x="1752600" y="5181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20" name="Oval 49"/>
          <p:cNvSpPr>
            <a:spLocks noChangeArrowheads="1"/>
          </p:cNvSpPr>
          <p:nvPr/>
        </p:nvSpPr>
        <p:spPr bwMode="auto">
          <a:xfrm>
            <a:off x="1219200" y="556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21" name="Oval 50"/>
          <p:cNvSpPr>
            <a:spLocks noChangeArrowheads="1"/>
          </p:cNvSpPr>
          <p:nvPr/>
        </p:nvSpPr>
        <p:spPr bwMode="auto">
          <a:xfrm>
            <a:off x="1905000" y="579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22" name="Oval 51"/>
          <p:cNvSpPr>
            <a:spLocks noChangeArrowheads="1"/>
          </p:cNvSpPr>
          <p:nvPr/>
        </p:nvSpPr>
        <p:spPr bwMode="auto">
          <a:xfrm>
            <a:off x="2667000" y="609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23" name="Oval 52"/>
          <p:cNvSpPr>
            <a:spLocks noChangeArrowheads="1"/>
          </p:cNvSpPr>
          <p:nvPr/>
        </p:nvSpPr>
        <p:spPr bwMode="auto">
          <a:xfrm>
            <a:off x="2667000" y="4191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24" name="Oval 53"/>
          <p:cNvSpPr>
            <a:spLocks noChangeArrowheads="1"/>
          </p:cNvSpPr>
          <p:nvPr/>
        </p:nvSpPr>
        <p:spPr bwMode="auto">
          <a:xfrm>
            <a:off x="3352800" y="4419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25" name="Oval 54"/>
          <p:cNvSpPr>
            <a:spLocks noChangeArrowheads="1"/>
          </p:cNvSpPr>
          <p:nvPr/>
        </p:nvSpPr>
        <p:spPr bwMode="auto">
          <a:xfrm>
            <a:off x="3048000" y="502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26" name="Oval 55"/>
          <p:cNvSpPr>
            <a:spLocks noChangeArrowheads="1"/>
          </p:cNvSpPr>
          <p:nvPr/>
        </p:nvSpPr>
        <p:spPr bwMode="auto">
          <a:xfrm>
            <a:off x="3733800" y="487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27" name="Text Box 56"/>
          <p:cNvSpPr txBox="1">
            <a:spLocks noChangeArrowheads="1"/>
          </p:cNvSpPr>
          <p:nvPr/>
        </p:nvSpPr>
        <p:spPr bwMode="auto">
          <a:xfrm>
            <a:off x="1524000" y="3581400"/>
            <a:ext cx="946150" cy="457200"/>
          </a:xfrm>
          <a:prstGeom prst="rect">
            <a:avLst/>
          </a:prstGeom>
          <a:solidFill>
            <a:schemeClr val="bg1"/>
          </a:solidFill>
          <a:ln w="9525">
            <a:noFill/>
            <a:miter lim="800000"/>
            <a:headEnd/>
            <a:tailEnd/>
          </a:ln>
        </p:spPr>
        <p:txBody>
          <a:bodyPr wrap="none">
            <a:spAutoFit/>
          </a:bodyPr>
          <a:lstStyle/>
          <a:p>
            <a:r>
              <a:rPr lang="en-US" altLang="ja-JP">
                <a:solidFill>
                  <a:schemeClr val="accent2"/>
                </a:solidFill>
              </a:rPr>
              <a:t>2</a:t>
            </a:r>
            <a:r>
              <a:rPr lang="ja-JP" altLang="en-US">
                <a:solidFill>
                  <a:schemeClr val="accent2"/>
                </a:solidFill>
              </a:rPr>
              <a:t>重化</a:t>
            </a:r>
          </a:p>
        </p:txBody>
      </p:sp>
      <p:sp>
        <p:nvSpPr>
          <p:cNvPr id="37928" name="Text Box 57"/>
          <p:cNvSpPr txBox="1">
            <a:spLocks noChangeArrowheads="1"/>
          </p:cNvSpPr>
          <p:nvPr/>
        </p:nvSpPr>
        <p:spPr bwMode="auto">
          <a:xfrm>
            <a:off x="6553200" y="249238"/>
            <a:ext cx="1284288"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最小木</a:t>
            </a:r>
            <a:r>
              <a:rPr lang="en-US" altLang="ja-JP">
                <a:solidFill>
                  <a:schemeClr val="accent2"/>
                </a:solidFill>
              </a:rPr>
              <a:t>T</a:t>
            </a:r>
          </a:p>
        </p:txBody>
      </p:sp>
      <p:sp>
        <p:nvSpPr>
          <p:cNvPr id="37929" name="Freeform 59"/>
          <p:cNvSpPr>
            <a:spLocks/>
          </p:cNvSpPr>
          <p:nvPr/>
        </p:nvSpPr>
        <p:spPr bwMode="auto">
          <a:xfrm>
            <a:off x="952500" y="4102100"/>
            <a:ext cx="3200400" cy="2260600"/>
          </a:xfrm>
          <a:custGeom>
            <a:avLst/>
            <a:gdLst>
              <a:gd name="T0" fmla="*/ 1512093781 w 2016"/>
              <a:gd name="T1" fmla="*/ 624998734 h 1424"/>
              <a:gd name="T2" fmla="*/ 1391126310 w 2016"/>
              <a:gd name="T3" fmla="*/ 1592738601 h 1424"/>
              <a:gd name="T4" fmla="*/ 181451256 w 2016"/>
              <a:gd name="T5" fmla="*/ 2147483647 h 1424"/>
              <a:gd name="T6" fmla="*/ 302418776 w 2016"/>
              <a:gd name="T7" fmla="*/ 2147483647 h 1424"/>
              <a:gd name="T8" fmla="*/ 1391126310 w 2016"/>
              <a:gd name="T9" fmla="*/ 2147483647 h 1424"/>
              <a:gd name="T10" fmla="*/ 1512093781 w 2016"/>
              <a:gd name="T11" fmla="*/ 2147483647 h 1424"/>
              <a:gd name="T12" fmla="*/ 1754029119 w 2016"/>
              <a:gd name="T13" fmla="*/ 2147483647 h 1424"/>
              <a:gd name="T14" fmla="*/ 2147483647 w 2016"/>
              <a:gd name="T15" fmla="*/ 2147483647 h 1424"/>
              <a:gd name="T16" fmla="*/ 2147483647 w 2016"/>
              <a:gd name="T17" fmla="*/ 2147483647 h 1424"/>
              <a:gd name="T18" fmla="*/ 1995964060 w 2016"/>
              <a:gd name="T19" fmla="*/ 2147483647 h 1424"/>
              <a:gd name="T20" fmla="*/ 1754029119 w 2016"/>
              <a:gd name="T21" fmla="*/ 1592738601 h 1424"/>
              <a:gd name="T22" fmla="*/ 1995964060 w 2016"/>
              <a:gd name="T23" fmla="*/ 745966193 h 1424"/>
              <a:gd name="T24" fmla="*/ 2147483647 w 2016"/>
              <a:gd name="T25" fmla="*/ 624998734 h 1424"/>
              <a:gd name="T26" fmla="*/ 2147483647 w 2016"/>
              <a:gd name="T27" fmla="*/ 2076608832 h 1424"/>
              <a:gd name="T28" fmla="*/ 2147483647 w 2016"/>
              <a:gd name="T29" fmla="*/ 1834673915 h 1424"/>
              <a:gd name="T30" fmla="*/ 2147483647 w 2016"/>
              <a:gd name="T31" fmla="*/ 504031276 h 1424"/>
              <a:gd name="T32" fmla="*/ 2147483647 w 2016"/>
              <a:gd name="T33" fmla="*/ 987901308 h 1424"/>
              <a:gd name="T34" fmla="*/ 2147483647 w 2016"/>
              <a:gd name="T35" fmla="*/ 1834673915 h 1424"/>
              <a:gd name="T36" fmla="*/ 2147483647 w 2016"/>
              <a:gd name="T37" fmla="*/ 1229836225 h 1424"/>
              <a:gd name="T38" fmla="*/ 2147483647 w 2016"/>
              <a:gd name="T39" fmla="*/ 383063718 h 1424"/>
              <a:gd name="T40" fmla="*/ 2147483647 w 2016"/>
              <a:gd name="T41" fmla="*/ 20161249 h 1424"/>
              <a:gd name="T42" fmla="*/ 1391126310 w 2016"/>
              <a:gd name="T43" fmla="*/ 262096259 h 142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016"/>
              <a:gd name="T67" fmla="*/ 0 h 1424"/>
              <a:gd name="T68" fmla="*/ 2016 w 2016"/>
              <a:gd name="T69" fmla="*/ 1424 h 142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016" h="1424">
                <a:moveTo>
                  <a:pt x="600" y="248"/>
                </a:moveTo>
                <a:cubicBezTo>
                  <a:pt x="620" y="380"/>
                  <a:pt x="640" y="512"/>
                  <a:pt x="552" y="632"/>
                </a:cubicBezTo>
                <a:cubicBezTo>
                  <a:pt x="464" y="752"/>
                  <a:pt x="144" y="896"/>
                  <a:pt x="72" y="968"/>
                </a:cubicBezTo>
                <a:cubicBezTo>
                  <a:pt x="0" y="1040"/>
                  <a:pt x="40" y="1080"/>
                  <a:pt x="120" y="1064"/>
                </a:cubicBezTo>
                <a:cubicBezTo>
                  <a:pt x="200" y="1048"/>
                  <a:pt x="472" y="864"/>
                  <a:pt x="552" y="872"/>
                </a:cubicBezTo>
                <a:cubicBezTo>
                  <a:pt x="632" y="880"/>
                  <a:pt x="576" y="1040"/>
                  <a:pt x="600" y="1112"/>
                </a:cubicBezTo>
                <a:cubicBezTo>
                  <a:pt x="624" y="1184"/>
                  <a:pt x="584" y="1256"/>
                  <a:pt x="696" y="1304"/>
                </a:cubicBezTo>
                <a:cubicBezTo>
                  <a:pt x="808" y="1352"/>
                  <a:pt x="1184" y="1424"/>
                  <a:pt x="1272" y="1400"/>
                </a:cubicBezTo>
                <a:cubicBezTo>
                  <a:pt x="1360" y="1376"/>
                  <a:pt x="1304" y="1216"/>
                  <a:pt x="1224" y="1160"/>
                </a:cubicBezTo>
                <a:cubicBezTo>
                  <a:pt x="1144" y="1104"/>
                  <a:pt x="880" y="1152"/>
                  <a:pt x="792" y="1064"/>
                </a:cubicBezTo>
                <a:cubicBezTo>
                  <a:pt x="704" y="976"/>
                  <a:pt x="696" y="760"/>
                  <a:pt x="696" y="632"/>
                </a:cubicBezTo>
                <a:cubicBezTo>
                  <a:pt x="696" y="504"/>
                  <a:pt x="720" y="360"/>
                  <a:pt x="792" y="296"/>
                </a:cubicBezTo>
                <a:cubicBezTo>
                  <a:pt x="864" y="232"/>
                  <a:pt x="1032" y="160"/>
                  <a:pt x="1128" y="248"/>
                </a:cubicBezTo>
                <a:cubicBezTo>
                  <a:pt x="1224" y="336"/>
                  <a:pt x="1296" y="744"/>
                  <a:pt x="1368" y="824"/>
                </a:cubicBezTo>
                <a:cubicBezTo>
                  <a:pt x="1440" y="904"/>
                  <a:pt x="1576" y="832"/>
                  <a:pt x="1560" y="728"/>
                </a:cubicBezTo>
                <a:cubicBezTo>
                  <a:pt x="1544" y="624"/>
                  <a:pt x="1280" y="256"/>
                  <a:pt x="1272" y="200"/>
                </a:cubicBezTo>
                <a:cubicBezTo>
                  <a:pt x="1264" y="144"/>
                  <a:pt x="1416" y="304"/>
                  <a:pt x="1512" y="392"/>
                </a:cubicBezTo>
                <a:cubicBezTo>
                  <a:pt x="1608" y="480"/>
                  <a:pt x="1768" y="712"/>
                  <a:pt x="1848" y="728"/>
                </a:cubicBezTo>
                <a:cubicBezTo>
                  <a:pt x="1928" y="744"/>
                  <a:pt x="2016" y="584"/>
                  <a:pt x="1992" y="488"/>
                </a:cubicBezTo>
                <a:cubicBezTo>
                  <a:pt x="1968" y="392"/>
                  <a:pt x="1848" y="232"/>
                  <a:pt x="1704" y="152"/>
                </a:cubicBezTo>
                <a:cubicBezTo>
                  <a:pt x="1560" y="72"/>
                  <a:pt x="1320" y="16"/>
                  <a:pt x="1128" y="8"/>
                </a:cubicBezTo>
                <a:cubicBezTo>
                  <a:pt x="936" y="0"/>
                  <a:pt x="744" y="52"/>
                  <a:pt x="552" y="104"/>
                </a:cubicBezTo>
              </a:path>
            </a:pathLst>
          </a:custGeom>
          <a:noFill/>
          <a:ln w="9525">
            <a:solidFill>
              <a:srgbClr val="FF0066"/>
            </a:solidFill>
            <a:round/>
            <a:headEnd/>
            <a:tailEnd/>
          </a:ln>
        </p:spPr>
        <p:txBody>
          <a:bodyPr/>
          <a:lstStyle/>
          <a:p>
            <a:endParaRPr lang="ja-JP" altLang="en-US"/>
          </a:p>
        </p:txBody>
      </p:sp>
      <p:sp>
        <p:nvSpPr>
          <p:cNvPr id="37930" name="Line 60"/>
          <p:cNvSpPr>
            <a:spLocks noChangeShapeType="1"/>
          </p:cNvSpPr>
          <p:nvPr/>
        </p:nvSpPr>
        <p:spPr bwMode="auto">
          <a:xfrm>
            <a:off x="4343400" y="5334000"/>
            <a:ext cx="838200" cy="0"/>
          </a:xfrm>
          <a:prstGeom prst="line">
            <a:avLst/>
          </a:prstGeom>
          <a:noFill/>
          <a:ln w="76200">
            <a:solidFill>
              <a:srgbClr val="FF0066"/>
            </a:solidFill>
            <a:round/>
            <a:headEnd/>
            <a:tailEnd type="triangle" w="med" len="med"/>
          </a:ln>
        </p:spPr>
        <p:txBody>
          <a:bodyPr/>
          <a:lstStyle/>
          <a:p>
            <a:endParaRPr lang="ja-JP" altLang="en-US"/>
          </a:p>
        </p:txBody>
      </p:sp>
      <p:grpSp>
        <p:nvGrpSpPr>
          <p:cNvPr id="37931" name="Group 61"/>
          <p:cNvGrpSpPr>
            <a:grpSpLocks/>
          </p:cNvGrpSpPr>
          <p:nvPr/>
        </p:nvGrpSpPr>
        <p:grpSpPr bwMode="auto">
          <a:xfrm>
            <a:off x="5867400" y="4267200"/>
            <a:ext cx="2590800" cy="1981200"/>
            <a:chOff x="3744" y="720"/>
            <a:chExt cx="1632" cy="1248"/>
          </a:xfrm>
        </p:grpSpPr>
        <p:sp>
          <p:nvSpPr>
            <p:cNvPr id="37945" name="Line 62"/>
            <p:cNvSpPr>
              <a:spLocks noChangeShapeType="1"/>
            </p:cNvSpPr>
            <p:nvPr/>
          </p:nvSpPr>
          <p:spPr bwMode="auto">
            <a:xfrm flipH="1">
              <a:off x="4128" y="816"/>
              <a:ext cx="96" cy="528"/>
            </a:xfrm>
            <a:prstGeom prst="line">
              <a:avLst/>
            </a:prstGeom>
            <a:noFill/>
            <a:ln w="9525">
              <a:solidFill>
                <a:schemeClr val="accent2"/>
              </a:solidFill>
              <a:prstDash val="sysDot"/>
              <a:round/>
              <a:headEnd/>
              <a:tailEnd/>
            </a:ln>
          </p:spPr>
          <p:txBody>
            <a:bodyPr/>
            <a:lstStyle/>
            <a:p>
              <a:endParaRPr lang="ja-JP" altLang="en-US"/>
            </a:p>
          </p:txBody>
        </p:sp>
        <p:sp>
          <p:nvSpPr>
            <p:cNvPr id="37946" name="Line 63"/>
            <p:cNvSpPr>
              <a:spLocks noChangeShapeType="1"/>
            </p:cNvSpPr>
            <p:nvPr/>
          </p:nvSpPr>
          <p:spPr bwMode="auto">
            <a:xfrm flipH="1">
              <a:off x="3744" y="1392"/>
              <a:ext cx="384" cy="240"/>
            </a:xfrm>
            <a:prstGeom prst="line">
              <a:avLst/>
            </a:prstGeom>
            <a:noFill/>
            <a:ln w="9525">
              <a:solidFill>
                <a:schemeClr val="accent2"/>
              </a:solidFill>
              <a:prstDash val="sysDot"/>
              <a:round/>
              <a:headEnd/>
              <a:tailEnd/>
            </a:ln>
          </p:spPr>
          <p:txBody>
            <a:bodyPr/>
            <a:lstStyle/>
            <a:p>
              <a:endParaRPr lang="ja-JP" altLang="en-US"/>
            </a:p>
          </p:txBody>
        </p:sp>
        <p:sp>
          <p:nvSpPr>
            <p:cNvPr id="37947" name="Line 64"/>
            <p:cNvSpPr>
              <a:spLocks noChangeShapeType="1"/>
            </p:cNvSpPr>
            <p:nvPr/>
          </p:nvSpPr>
          <p:spPr bwMode="auto">
            <a:xfrm>
              <a:off x="4128" y="1392"/>
              <a:ext cx="96" cy="384"/>
            </a:xfrm>
            <a:prstGeom prst="line">
              <a:avLst/>
            </a:prstGeom>
            <a:noFill/>
            <a:ln w="9525">
              <a:solidFill>
                <a:schemeClr val="accent2"/>
              </a:solidFill>
              <a:prstDash val="sysDot"/>
              <a:round/>
              <a:headEnd/>
              <a:tailEnd/>
            </a:ln>
          </p:spPr>
          <p:txBody>
            <a:bodyPr/>
            <a:lstStyle/>
            <a:p>
              <a:endParaRPr lang="ja-JP" altLang="en-US"/>
            </a:p>
          </p:txBody>
        </p:sp>
        <p:sp>
          <p:nvSpPr>
            <p:cNvPr id="37948" name="Line 65"/>
            <p:cNvSpPr>
              <a:spLocks noChangeShapeType="1"/>
            </p:cNvSpPr>
            <p:nvPr/>
          </p:nvSpPr>
          <p:spPr bwMode="auto">
            <a:xfrm>
              <a:off x="4224" y="1776"/>
              <a:ext cx="480" cy="192"/>
            </a:xfrm>
            <a:prstGeom prst="line">
              <a:avLst/>
            </a:prstGeom>
            <a:noFill/>
            <a:ln w="9525">
              <a:solidFill>
                <a:schemeClr val="accent2"/>
              </a:solidFill>
              <a:prstDash val="sysDot"/>
              <a:round/>
              <a:headEnd/>
              <a:tailEnd/>
            </a:ln>
          </p:spPr>
          <p:txBody>
            <a:bodyPr/>
            <a:lstStyle/>
            <a:p>
              <a:endParaRPr lang="ja-JP" altLang="en-US"/>
            </a:p>
          </p:txBody>
        </p:sp>
        <p:sp>
          <p:nvSpPr>
            <p:cNvPr id="37949" name="Line 66"/>
            <p:cNvSpPr>
              <a:spLocks noChangeShapeType="1"/>
            </p:cNvSpPr>
            <p:nvPr/>
          </p:nvSpPr>
          <p:spPr bwMode="auto">
            <a:xfrm flipV="1">
              <a:off x="4176" y="768"/>
              <a:ext cx="528" cy="48"/>
            </a:xfrm>
            <a:prstGeom prst="line">
              <a:avLst/>
            </a:prstGeom>
            <a:noFill/>
            <a:ln w="9525">
              <a:solidFill>
                <a:schemeClr val="accent2"/>
              </a:solidFill>
              <a:prstDash val="sysDot"/>
              <a:round/>
              <a:headEnd/>
              <a:tailEnd/>
            </a:ln>
          </p:spPr>
          <p:txBody>
            <a:bodyPr/>
            <a:lstStyle/>
            <a:p>
              <a:endParaRPr lang="ja-JP" altLang="en-US"/>
            </a:p>
          </p:txBody>
        </p:sp>
        <p:sp>
          <p:nvSpPr>
            <p:cNvPr id="37950" name="Line 67"/>
            <p:cNvSpPr>
              <a:spLocks noChangeShapeType="1"/>
            </p:cNvSpPr>
            <p:nvPr/>
          </p:nvSpPr>
          <p:spPr bwMode="auto">
            <a:xfrm>
              <a:off x="4704" y="720"/>
              <a:ext cx="240" cy="528"/>
            </a:xfrm>
            <a:prstGeom prst="line">
              <a:avLst/>
            </a:prstGeom>
            <a:noFill/>
            <a:ln w="9525">
              <a:solidFill>
                <a:schemeClr val="accent2"/>
              </a:solidFill>
              <a:prstDash val="sysDot"/>
              <a:round/>
              <a:headEnd/>
              <a:tailEnd/>
            </a:ln>
          </p:spPr>
          <p:txBody>
            <a:bodyPr/>
            <a:lstStyle/>
            <a:p>
              <a:endParaRPr lang="ja-JP" altLang="en-US"/>
            </a:p>
          </p:txBody>
        </p:sp>
        <p:sp>
          <p:nvSpPr>
            <p:cNvPr id="37951" name="Line 68"/>
            <p:cNvSpPr>
              <a:spLocks noChangeShapeType="1"/>
            </p:cNvSpPr>
            <p:nvPr/>
          </p:nvSpPr>
          <p:spPr bwMode="auto">
            <a:xfrm>
              <a:off x="4704" y="768"/>
              <a:ext cx="432" cy="96"/>
            </a:xfrm>
            <a:prstGeom prst="line">
              <a:avLst/>
            </a:prstGeom>
            <a:noFill/>
            <a:ln w="9525">
              <a:solidFill>
                <a:schemeClr val="accent2"/>
              </a:solidFill>
              <a:prstDash val="sysDot"/>
              <a:round/>
              <a:headEnd/>
              <a:tailEnd/>
            </a:ln>
          </p:spPr>
          <p:txBody>
            <a:bodyPr/>
            <a:lstStyle/>
            <a:p>
              <a:endParaRPr lang="ja-JP" altLang="en-US"/>
            </a:p>
          </p:txBody>
        </p:sp>
        <p:sp>
          <p:nvSpPr>
            <p:cNvPr id="37952" name="Line 69"/>
            <p:cNvSpPr>
              <a:spLocks noChangeShapeType="1"/>
            </p:cNvSpPr>
            <p:nvPr/>
          </p:nvSpPr>
          <p:spPr bwMode="auto">
            <a:xfrm>
              <a:off x="5136" y="864"/>
              <a:ext cx="240" cy="336"/>
            </a:xfrm>
            <a:prstGeom prst="line">
              <a:avLst/>
            </a:prstGeom>
            <a:noFill/>
            <a:ln w="9525">
              <a:solidFill>
                <a:schemeClr val="accent2"/>
              </a:solidFill>
              <a:prstDash val="sysDot"/>
              <a:round/>
              <a:headEnd/>
              <a:tailEnd/>
            </a:ln>
          </p:spPr>
          <p:txBody>
            <a:bodyPr/>
            <a:lstStyle/>
            <a:p>
              <a:endParaRPr lang="ja-JP" altLang="en-US"/>
            </a:p>
          </p:txBody>
        </p:sp>
      </p:grpSp>
      <p:sp>
        <p:nvSpPr>
          <p:cNvPr id="37932" name="AutoShape 70"/>
          <p:cNvSpPr>
            <a:spLocks noChangeArrowheads="1"/>
          </p:cNvSpPr>
          <p:nvPr/>
        </p:nvSpPr>
        <p:spPr bwMode="auto">
          <a:xfrm>
            <a:off x="5334000" y="3962400"/>
            <a:ext cx="3352800" cy="2667000"/>
          </a:xfrm>
          <a:prstGeom prst="roundRect">
            <a:avLst>
              <a:gd name="adj" fmla="val 16667"/>
            </a:avLst>
          </a:prstGeom>
          <a:noFill/>
          <a:ln w="9525">
            <a:solidFill>
              <a:schemeClr val="accent2"/>
            </a:solidFill>
            <a:round/>
            <a:headEnd/>
            <a:tailEnd/>
          </a:ln>
        </p:spPr>
        <p:txBody>
          <a:bodyPr wrap="none" anchor="ctr"/>
          <a:lstStyle/>
          <a:p>
            <a:endParaRPr lang="ja-JP" altLang="en-US"/>
          </a:p>
        </p:txBody>
      </p:sp>
      <p:sp>
        <p:nvSpPr>
          <p:cNvPr id="37933" name="Oval 71"/>
          <p:cNvSpPr>
            <a:spLocks noChangeArrowheads="1"/>
          </p:cNvSpPr>
          <p:nvPr/>
        </p:nvSpPr>
        <p:spPr bwMode="auto">
          <a:xfrm>
            <a:off x="6477000" y="4267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34" name="Oval 72"/>
          <p:cNvSpPr>
            <a:spLocks noChangeArrowheads="1"/>
          </p:cNvSpPr>
          <p:nvPr/>
        </p:nvSpPr>
        <p:spPr bwMode="auto">
          <a:xfrm>
            <a:off x="6324600" y="5181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35" name="Oval 73"/>
          <p:cNvSpPr>
            <a:spLocks noChangeArrowheads="1"/>
          </p:cNvSpPr>
          <p:nvPr/>
        </p:nvSpPr>
        <p:spPr bwMode="auto">
          <a:xfrm>
            <a:off x="5791200" y="556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36" name="Oval 74"/>
          <p:cNvSpPr>
            <a:spLocks noChangeArrowheads="1"/>
          </p:cNvSpPr>
          <p:nvPr/>
        </p:nvSpPr>
        <p:spPr bwMode="auto">
          <a:xfrm>
            <a:off x="6477000" y="579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37" name="Oval 75"/>
          <p:cNvSpPr>
            <a:spLocks noChangeArrowheads="1"/>
          </p:cNvSpPr>
          <p:nvPr/>
        </p:nvSpPr>
        <p:spPr bwMode="auto">
          <a:xfrm>
            <a:off x="7239000" y="609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38" name="Oval 76"/>
          <p:cNvSpPr>
            <a:spLocks noChangeArrowheads="1"/>
          </p:cNvSpPr>
          <p:nvPr/>
        </p:nvSpPr>
        <p:spPr bwMode="auto">
          <a:xfrm>
            <a:off x="7239000" y="4191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39" name="Oval 77"/>
          <p:cNvSpPr>
            <a:spLocks noChangeArrowheads="1"/>
          </p:cNvSpPr>
          <p:nvPr/>
        </p:nvSpPr>
        <p:spPr bwMode="auto">
          <a:xfrm>
            <a:off x="7924800" y="4419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40" name="Oval 78"/>
          <p:cNvSpPr>
            <a:spLocks noChangeArrowheads="1"/>
          </p:cNvSpPr>
          <p:nvPr/>
        </p:nvSpPr>
        <p:spPr bwMode="auto">
          <a:xfrm>
            <a:off x="7620000" y="502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41" name="Oval 79"/>
          <p:cNvSpPr>
            <a:spLocks noChangeArrowheads="1"/>
          </p:cNvSpPr>
          <p:nvPr/>
        </p:nvSpPr>
        <p:spPr bwMode="auto">
          <a:xfrm>
            <a:off x="8305800" y="487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7942" name="Text Box 80"/>
          <p:cNvSpPr txBox="1">
            <a:spLocks noChangeArrowheads="1"/>
          </p:cNvSpPr>
          <p:nvPr/>
        </p:nvSpPr>
        <p:spPr bwMode="auto">
          <a:xfrm>
            <a:off x="6096000" y="3560763"/>
            <a:ext cx="181610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ショートカット</a:t>
            </a:r>
          </a:p>
        </p:txBody>
      </p:sp>
      <p:sp>
        <p:nvSpPr>
          <p:cNvPr id="37943" name="Freeform 81"/>
          <p:cNvSpPr>
            <a:spLocks/>
          </p:cNvSpPr>
          <p:nvPr/>
        </p:nvSpPr>
        <p:spPr bwMode="auto">
          <a:xfrm>
            <a:off x="5524500" y="4102100"/>
            <a:ext cx="3200400" cy="2260600"/>
          </a:xfrm>
          <a:custGeom>
            <a:avLst/>
            <a:gdLst>
              <a:gd name="T0" fmla="*/ 1512093781 w 2016"/>
              <a:gd name="T1" fmla="*/ 624998734 h 1424"/>
              <a:gd name="T2" fmla="*/ 1391126310 w 2016"/>
              <a:gd name="T3" fmla="*/ 1592738601 h 1424"/>
              <a:gd name="T4" fmla="*/ 181451256 w 2016"/>
              <a:gd name="T5" fmla="*/ 2147483647 h 1424"/>
              <a:gd name="T6" fmla="*/ 302418776 w 2016"/>
              <a:gd name="T7" fmla="*/ 2147483647 h 1424"/>
              <a:gd name="T8" fmla="*/ 1391126310 w 2016"/>
              <a:gd name="T9" fmla="*/ 2147483647 h 1424"/>
              <a:gd name="T10" fmla="*/ 1512093781 w 2016"/>
              <a:gd name="T11" fmla="*/ 2147483647 h 1424"/>
              <a:gd name="T12" fmla="*/ 1754029119 w 2016"/>
              <a:gd name="T13" fmla="*/ 2147483647 h 1424"/>
              <a:gd name="T14" fmla="*/ 2147483647 w 2016"/>
              <a:gd name="T15" fmla="*/ 2147483647 h 1424"/>
              <a:gd name="T16" fmla="*/ 2147483647 w 2016"/>
              <a:gd name="T17" fmla="*/ 2147483647 h 1424"/>
              <a:gd name="T18" fmla="*/ 1995964060 w 2016"/>
              <a:gd name="T19" fmla="*/ 2147483647 h 1424"/>
              <a:gd name="T20" fmla="*/ 1754029119 w 2016"/>
              <a:gd name="T21" fmla="*/ 1592738601 h 1424"/>
              <a:gd name="T22" fmla="*/ 1995964060 w 2016"/>
              <a:gd name="T23" fmla="*/ 745966193 h 1424"/>
              <a:gd name="T24" fmla="*/ 2147483647 w 2016"/>
              <a:gd name="T25" fmla="*/ 624998734 h 1424"/>
              <a:gd name="T26" fmla="*/ 2147483647 w 2016"/>
              <a:gd name="T27" fmla="*/ 2076608832 h 1424"/>
              <a:gd name="T28" fmla="*/ 2147483647 w 2016"/>
              <a:gd name="T29" fmla="*/ 1834673915 h 1424"/>
              <a:gd name="T30" fmla="*/ 2147483647 w 2016"/>
              <a:gd name="T31" fmla="*/ 504031276 h 1424"/>
              <a:gd name="T32" fmla="*/ 2147483647 w 2016"/>
              <a:gd name="T33" fmla="*/ 987901308 h 1424"/>
              <a:gd name="T34" fmla="*/ 2147483647 w 2016"/>
              <a:gd name="T35" fmla="*/ 1834673915 h 1424"/>
              <a:gd name="T36" fmla="*/ 2147483647 w 2016"/>
              <a:gd name="T37" fmla="*/ 1229836225 h 1424"/>
              <a:gd name="T38" fmla="*/ 2147483647 w 2016"/>
              <a:gd name="T39" fmla="*/ 383063718 h 1424"/>
              <a:gd name="T40" fmla="*/ 2147483647 w 2016"/>
              <a:gd name="T41" fmla="*/ 20161249 h 1424"/>
              <a:gd name="T42" fmla="*/ 1391126310 w 2016"/>
              <a:gd name="T43" fmla="*/ 262096259 h 142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016"/>
              <a:gd name="T67" fmla="*/ 0 h 1424"/>
              <a:gd name="T68" fmla="*/ 2016 w 2016"/>
              <a:gd name="T69" fmla="*/ 1424 h 142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016" h="1424">
                <a:moveTo>
                  <a:pt x="600" y="248"/>
                </a:moveTo>
                <a:cubicBezTo>
                  <a:pt x="620" y="380"/>
                  <a:pt x="640" y="512"/>
                  <a:pt x="552" y="632"/>
                </a:cubicBezTo>
                <a:cubicBezTo>
                  <a:pt x="464" y="752"/>
                  <a:pt x="144" y="896"/>
                  <a:pt x="72" y="968"/>
                </a:cubicBezTo>
                <a:cubicBezTo>
                  <a:pt x="0" y="1040"/>
                  <a:pt x="40" y="1080"/>
                  <a:pt x="120" y="1064"/>
                </a:cubicBezTo>
                <a:cubicBezTo>
                  <a:pt x="200" y="1048"/>
                  <a:pt x="472" y="864"/>
                  <a:pt x="552" y="872"/>
                </a:cubicBezTo>
                <a:cubicBezTo>
                  <a:pt x="632" y="880"/>
                  <a:pt x="576" y="1040"/>
                  <a:pt x="600" y="1112"/>
                </a:cubicBezTo>
                <a:cubicBezTo>
                  <a:pt x="624" y="1184"/>
                  <a:pt x="584" y="1256"/>
                  <a:pt x="696" y="1304"/>
                </a:cubicBezTo>
                <a:cubicBezTo>
                  <a:pt x="808" y="1352"/>
                  <a:pt x="1184" y="1424"/>
                  <a:pt x="1272" y="1400"/>
                </a:cubicBezTo>
                <a:cubicBezTo>
                  <a:pt x="1360" y="1376"/>
                  <a:pt x="1304" y="1216"/>
                  <a:pt x="1224" y="1160"/>
                </a:cubicBezTo>
                <a:cubicBezTo>
                  <a:pt x="1144" y="1104"/>
                  <a:pt x="880" y="1152"/>
                  <a:pt x="792" y="1064"/>
                </a:cubicBezTo>
                <a:cubicBezTo>
                  <a:pt x="704" y="976"/>
                  <a:pt x="696" y="760"/>
                  <a:pt x="696" y="632"/>
                </a:cubicBezTo>
                <a:cubicBezTo>
                  <a:pt x="696" y="504"/>
                  <a:pt x="720" y="360"/>
                  <a:pt x="792" y="296"/>
                </a:cubicBezTo>
                <a:cubicBezTo>
                  <a:pt x="864" y="232"/>
                  <a:pt x="1032" y="160"/>
                  <a:pt x="1128" y="248"/>
                </a:cubicBezTo>
                <a:cubicBezTo>
                  <a:pt x="1224" y="336"/>
                  <a:pt x="1296" y="744"/>
                  <a:pt x="1368" y="824"/>
                </a:cubicBezTo>
                <a:cubicBezTo>
                  <a:pt x="1440" y="904"/>
                  <a:pt x="1576" y="832"/>
                  <a:pt x="1560" y="728"/>
                </a:cubicBezTo>
                <a:cubicBezTo>
                  <a:pt x="1544" y="624"/>
                  <a:pt x="1280" y="256"/>
                  <a:pt x="1272" y="200"/>
                </a:cubicBezTo>
                <a:cubicBezTo>
                  <a:pt x="1264" y="144"/>
                  <a:pt x="1416" y="304"/>
                  <a:pt x="1512" y="392"/>
                </a:cubicBezTo>
                <a:cubicBezTo>
                  <a:pt x="1608" y="480"/>
                  <a:pt x="1768" y="712"/>
                  <a:pt x="1848" y="728"/>
                </a:cubicBezTo>
                <a:cubicBezTo>
                  <a:pt x="1928" y="744"/>
                  <a:pt x="2016" y="584"/>
                  <a:pt x="1992" y="488"/>
                </a:cubicBezTo>
                <a:cubicBezTo>
                  <a:pt x="1968" y="392"/>
                  <a:pt x="1848" y="232"/>
                  <a:pt x="1704" y="152"/>
                </a:cubicBezTo>
                <a:cubicBezTo>
                  <a:pt x="1560" y="72"/>
                  <a:pt x="1320" y="16"/>
                  <a:pt x="1128" y="8"/>
                </a:cubicBezTo>
                <a:cubicBezTo>
                  <a:pt x="936" y="0"/>
                  <a:pt x="744" y="52"/>
                  <a:pt x="552" y="104"/>
                </a:cubicBezTo>
              </a:path>
            </a:pathLst>
          </a:custGeom>
          <a:noFill/>
          <a:ln w="9525">
            <a:solidFill>
              <a:srgbClr val="FF0066"/>
            </a:solidFill>
            <a:prstDash val="sysDot"/>
            <a:round/>
            <a:headEnd/>
            <a:tailEnd/>
          </a:ln>
        </p:spPr>
        <p:txBody>
          <a:bodyPr/>
          <a:lstStyle/>
          <a:p>
            <a:endParaRPr lang="ja-JP" altLang="en-US"/>
          </a:p>
        </p:txBody>
      </p:sp>
      <p:sp>
        <p:nvSpPr>
          <p:cNvPr id="37944" name="Freeform 82"/>
          <p:cNvSpPr>
            <a:spLocks/>
          </p:cNvSpPr>
          <p:nvPr/>
        </p:nvSpPr>
        <p:spPr bwMode="auto">
          <a:xfrm>
            <a:off x="5791200" y="4267200"/>
            <a:ext cx="2667000" cy="1905000"/>
          </a:xfrm>
          <a:custGeom>
            <a:avLst/>
            <a:gdLst>
              <a:gd name="T0" fmla="*/ 1330642510 w 1680"/>
              <a:gd name="T1" fmla="*/ 241935001 h 1200"/>
              <a:gd name="T2" fmla="*/ 1088707580 w 1680"/>
              <a:gd name="T3" fmla="*/ 1693545105 h 1200"/>
              <a:gd name="T4" fmla="*/ 0 w 1680"/>
              <a:gd name="T5" fmla="*/ 2147483647 h 1200"/>
              <a:gd name="T6" fmla="*/ 1209675045 w 1680"/>
              <a:gd name="T7" fmla="*/ 2147483647 h 1200"/>
              <a:gd name="T8" fmla="*/ 2147483647 w 1680"/>
              <a:gd name="T9" fmla="*/ 2147483647 h 1200"/>
              <a:gd name="T10" fmla="*/ 2147483647 w 1680"/>
              <a:gd name="T11" fmla="*/ 0 h 1200"/>
              <a:gd name="T12" fmla="*/ 2147483647 w 1680"/>
              <a:gd name="T13" fmla="*/ 1330642355 h 1200"/>
              <a:gd name="T14" fmla="*/ 2147483647 w 1680"/>
              <a:gd name="T15" fmla="*/ 1088707454 h 1200"/>
              <a:gd name="T16" fmla="*/ 2147483647 w 1680"/>
              <a:gd name="T17" fmla="*/ 362902452 h 1200"/>
              <a:gd name="T18" fmla="*/ 1330642510 w 1680"/>
              <a:gd name="T19" fmla="*/ 241935001 h 12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80"/>
              <a:gd name="T31" fmla="*/ 0 h 1200"/>
              <a:gd name="T32" fmla="*/ 1680 w 1680"/>
              <a:gd name="T33" fmla="*/ 1200 h 12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80" h="1200">
                <a:moveTo>
                  <a:pt x="528" y="96"/>
                </a:moveTo>
                <a:lnTo>
                  <a:pt x="432" y="672"/>
                </a:lnTo>
                <a:lnTo>
                  <a:pt x="0" y="912"/>
                </a:lnTo>
                <a:lnTo>
                  <a:pt x="480" y="1056"/>
                </a:lnTo>
                <a:lnTo>
                  <a:pt x="1008" y="1200"/>
                </a:lnTo>
                <a:lnTo>
                  <a:pt x="1008" y="0"/>
                </a:lnTo>
                <a:lnTo>
                  <a:pt x="1200" y="528"/>
                </a:lnTo>
                <a:lnTo>
                  <a:pt x="1680" y="432"/>
                </a:lnTo>
                <a:lnTo>
                  <a:pt x="1440" y="144"/>
                </a:lnTo>
                <a:lnTo>
                  <a:pt x="528" y="96"/>
                </a:lnTo>
                <a:close/>
              </a:path>
            </a:pathLst>
          </a:custGeom>
          <a:noFill/>
          <a:ln w="9525">
            <a:solidFill>
              <a:schemeClr val="accent1"/>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スライド番号プレースホルダ 4"/>
          <p:cNvSpPr>
            <a:spLocks noGrp="1"/>
          </p:cNvSpPr>
          <p:nvPr>
            <p:ph type="sldNum" sz="quarter" idx="12"/>
          </p:nvPr>
        </p:nvSpPr>
        <p:spPr>
          <a:noFill/>
        </p:spPr>
        <p:txBody>
          <a:bodyPr/>
          <a:lstStyle/>
          <a:p>
            <a:fld id="{19E8C1E7-6E06-492D-AE2F-9AA89752CC1D}" type="slidenum">
              <a:rPr lang="en-US" altLang="ja-JP" smtClean="0"/>
              <a:pPr/>
              <a:t>18</a:t>
            </a:fld>
            <a:endParaRPr lang="en-US" altLang="ja-JP" smtClean="0"/>
          </a:p>
        </p:txBody>
      </p:sp>
      <p:sp>
        <p:nvSpPr>
          <p:cNvPr id="7177" name="Rectangle 2"/>
          <p:cNvSpPr>
            <a:spLocks noGrp="1" noChangeArrowheads="1"/>
          </p:cNvSpPr>
          <p:nvPr>
            <p:ph type="title"/>
          </p:nvPr>
        </p:nvSpPr>
        <p:spPr/>
        <p:txBody>
          <a:bodyPr/>
          <a:lstStyle/>
          <a:p>
            <a:pPr eaLnBrk="1" hangingPunct="1"/>
            <a:r>
              <a:rPr lang="ja-JP" altLang="en-US" smtClean="0"/>
              <a:t>近似率の解析</a:t>
            </a:r>
          </a:p>
        </p:txBody>
      </p:sp>
      <p:sp>
        <p:nvSpPr>
          <p:cNvPr id="7178" name="Text Box 3"/>
          <p:cNvSpPr txBox="1">
            <a:spLocks noChangeArrowheads="1"/>
          </p:cNvSpPr>
          <p:nvPr/>
        </p:nvSpPr>
        <p:spPr bwMode="auto">
          <a:xfrm>
            <a:off x="457200" y="762000"/>
            <a:ext cx="7407275" cy="1187450"/>
          </a:xfrm>
          <a:prstGeom prst="rect">
            <a:avLst/>
          </a:prstGeom>
          <a:noFill/>
          <a:ln w="9525">
            <a:noFill/>
            <a:miter lim="800000"/>
            <a:headEnd/>
            <a:tailEnd/>
          </a:ln>
        </p:spPr>
        <p:txBody>
          <a:bodyPr>
            <a:spAutoFit/>
          </a:bodyPr>
          <a:lstStyle/>
          <a:p>
            <a:r>
              <a:rPr lang="ja-JP" altLang="en-US"/>
              <a:t>　最適な順回路を　　　とし、アルゴリズムで得られる順回路を　　　とする。また、　　　　　　　でそれぞれの長さを表すものとする。</a:t>
            </a:r>
          </a:p>
        </p:txBody>
      </p:sp>
      <p:graphicFrame>
        <p:nvGraphicFramePr>
          <p:cNvPr id="7170" name="Object 4"/>
          <p:cNvGraphicFramePr>
            <a:graphicFrameLocks noChangeAspect="1"/>
          </p:cNvGraphicFramePr>
          <p:nvPr/>
        </p:nvGraphicFramePr>
        <p:xfrm>
          <a:off x="2743200" y="838200"/>
          <a:ext cx="609600" cy="361950"/>
        </p:xfrm>
        <a:graphic>
          <a:graphicData uri="http://schemas.openxmlformats.org/presentationml/2006/ole">
            <p:oleObj spid="_x0000_s7170" name="Equation" r:id="rId3" imgW="342720" imgH="203040" progId="Equation.DSMT4">
              <p:embed/>
            </p:oleObj>
          </a:graphicData>
        </a:graphic>
      </p:graphicFrame>
      <p:graphicFrame>
        <p:nvGraphicFramePr>
          <p:cNvPr id="7171" name="Object 5"/>
          <p:cNvGraphicFramePr>
            <a:graphicFrameLocks noChangeAspect="1"/>
          </p:cNvGraphicFramePr>
          <p:nvPr/>
        </p:nvGraphicFramePr>
        <p:xfrm>
          <a:off x="1066800" y="1219200"/>
          <a:ext cx="495300" cy="361950"/>
        </p:xfrm>
        <a:graphic>
          <a:graphicData uri="http://schemas.openxmlformats.org/presentationml/2006/ole">
            <p:oleObj spid="_x0000_s7171" name="Equation" r:id="rId4" imgW="279360" imgH="203040" progId="Equation.DSMT4">
              <p:embed/>
            </p:oleObj>
          </a:graphicData>
        </a:graphic>
      </p:graphicFrame>
      <p:graphicFrame>
        <p:nvGraphicFramePr>
          <p:cNvPr id="7172" name="Object 6"/>
          <p:cNvGraphicFramePr>
            <a:graphicFrameLocks noChangeAspect="1"/>
          </p:cNvGraphicFramePr>
          <p:nvPr/>
        </p:nvGraphicFramePr>
        <p:xfrm>
          <a:off x="3505200" y="1219200"/>
          <a:ext cx="1377950" cy="407988"/>
        </p:xfrm>
        <a:graphic>
          <a:graphicData uri="http://schemas.openxmlformats.org/presentationml/2006/ole">
            <p:oleObj spid="_x0000_s7172" name="Equation" r:id="rId5" imgW="774360" imgH="228600" progId="Equation.DSMT4">
              <p:embed/>
            </p:oleObj>
          </a:graphicData>
        </a:graphic>
      </p:graphicFrame>
      <p:graphicFrame>
        <p:nvGraphicFramePr>
          <p:cNvPr id="7173" name="Object 9"/>
          <p:cNvGraphicFramePr>
            <a:graphicFrameLocks noChangeAspect="1"/>
          </p:cNvGraphicFramePr>
          <p:nvPr/>
        </p:nvGraphicFramePr>
        <p:xfrm>
          <a:off x="1828800" y="2209800"/>
          <a:ext cx="609600" cy="361950"/>
        </p:xfrm>
        <a:graphic>
          <a:graphicData uri="http://schemas.openxmlformats.org/presentationml/2006/ole">
            <p:oleObj spid="_x0000_s7173" name="Equation" r:id="rId6" imgW="342720" imgH="203040" progId="Equation.DSMT4">
              <p:embed/>
            </p:oleObj>
          </a:graphicData>
        </a:graphic>
      </p:graphicFrame>
      <p:sp>
        <p:nvSpPr>
          <p:cNvPr id="7179" name="Text Box 10"/>
          <p:cNvSpPr txBox="1">
            <a:spLocks noChangeArrowheads="1"/>
          </p:cNvSpPr>
          <p:nvPr/>
        </p:nvSpPr>
        <p:spPr bwMode="auto">
          <a:xfrm>
            <a:off x="457200" y="2133600"/>
            <a:ext cx="7407275" cy="1552575"/>
          </a:xfrm>
          <a:prstGeom prst="rect">
            <a:avLst/>
          </a:prstGeom>
          <a:noFill/>
          <a:ln w="9525">
            <a:noFill/>
            <a:miter lim="800000"/>
            <a:headEnd/>
            <a:tailEnd/>
          </a:ln>
        </p:spPr>
        <p:txBody>
          <a:bodyPr>
            <a:spAutoFit/>
          </a:bodyPr>
          <a:lstStyle/>
          <a:p>
            <a:r>
              <a:rPr lang="ja-JP" altLang="en-US"/>
              <a:t>　順回路　　　　　　　から任意に一本辺を除去すると、全域木が得られる。よって、最小全域木　　　の方が辺の重み総和は小さい。（そもそも、頂点を連結するもののなかで、重みが最小なものが最小全域木であった。）</a:t>
            </a:r>
          </a:p>
        </p:txBody>
      </p:sp>
      <p:graphicFrame>
        <p:nvGraphicFramePr>
          <p:cNvPr id="7174" name="Object 11"/>
          <p:cNvGraphicFramePr>
            <a:graphicFrameLocks noChangeAspect="1"/>
          </p:cNvGraphicFramePr>
          <p:nvPr/>
        </p:nvGraphicFramePr>
        <p:xfrm>
          <a:off x="5334000" y="2514600"/>
          <a:ext cx="422275" cy="457200"/>
        </p:xfrm>
        <a:graphic>
          <a:graphicData uri="http://schemas.openxmlformats.org/presentationml/2006/ole">
            <p:oleObj spid="_x0000_s7174" name="Equation" r:id="rId7" imgW="152280" imgH="164880" progId="Equation.DSMT4">
              <p:embed/>
            </p:oleObj>
          </a:graphicData>
        </a:graphic>
      </p:graphicFrame>
      <p:graphicFrame>
        <p:nvGraphicFramePr>
          <p:cNvPr id="7175" name="Object 12"/>
          <p:cNvGraphicFramePr>
            <a:graphicFrameLocks noChangeAspect="1"/>
          </p:cNvGraphicFramePr>
          <p:nvPr/>
        </p:nvGraphicFramePr>
        <p:xfrm>
          <a:off x="2209800" y="4267200"/>
          <a:ext cx="2111375" cy="631825"/>
        </p:xfrm>
        <a:graphic>
          <a:graphicData uri="http://schemas.openxmlformats.org/presentationml/2006/ole">
            <p:oleObj spid="_x0000_s7175" name="Equation" r:id="rId8" imgW="761760" imgH="228600" progId="Equation.DSMT4">
              <p:embed/>
            </p:oleObj>
          </a:graphicData>
        </a:graphic>
      </p:graphicFrame>
      <p:sp>
        <p:nvSpPr>
          <p:cNvPr id="7180" name="Text Box 13"/>
          <p:cNvSpPr txBox="1">
            <a:spLocks noChangeArrowheads="1"/>
          </p:cNvSpPr>
          <p:nvPr/>
        </p:nvSpPr>
        <p:spPr bwMode="auto">
          <a:xfrm>
            <a:off x="1066800" y="3733800"/>
            <a:ext cx="3111500" cy="457200"/>
          </a:xfrm>
          <a:prstGeom prst="rect">
            <a:avLst/>
          </a:prstGeom>
          <a:noFill/>
          <a:ln w="9525">
            <a:noFill/>
            <a:miter lim="800000"/>
            <a:headEnd/>
            <a:tailEnd/>
          </a:ln>
        </p:spPr>
        <p:txBody>
          <a:bodyPr wrap="none">
            <a:spAutoFit/>
          </a:bodyPr>
          <a:lstStyle/>
          <a:p>
            <a:r>
              <a:rPr lang="ja-JP" altLang="en-US"/>
              <a:t>よって、次が成り立つ。</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 3"/>
          <p:cNvSpPr>
            <a:spLocks noGrp="1"/>
          </p:cNvSpPr>
          <p:nvPr>
            <p:ph type="sldNum" sz="quarter" idx="12"/>
          </p:nvPr>
        </p:nvSpPr>
        <p:spPr>
          <a:noFill/>
        </p:spPr>
        <p:txBody>
          <a:bodyPr/>
          <a:lstStyle/>
          <a:p>
            <a:fld id="{05EA46B2-B7E5-49ED-B44C-A33CC9016FEA}" type="slidenum">
              <a:rPr lang="en-US" altLang="ja-JP" smtClean="0"/>
              <a:pPr/>
              <a:t>19</a:t>
            </a:fld>
            <a:endParaRPr lang="en-US" altLang="ja-JP" smtClean="0"/>
          </a:p>
        </p:txBody>
      </p:sp>
      <p:sp>
        <p:nvSpPr>
          <p:cNvPr id="8197" name="Text Box 2"/>
          <p:cNvSpPr txBox="1">
            <a:spLocks noChangeArrowheads="1"/>
          </p:cNvSpPr>
          <p:nvPr/>
        </p:nvSpPr>
        <p:spPr bwMode="auto">
          <a:xfrm>
            <a:off x="685800" y="304800"/>
            <a:ext cx="6781800" cy="822325"/>
          </a:xfrm>
          <a:prstGeom prst="rect">
            <a:avLst/>
          </a:prstGeom>
          <a:noFill/>
          <a:ln w="9525">
            <a:noFill/>
            <a:miter lim="800000"/>
            <a:headEnd/>
            <a:tailEnd/>
          </a:ln>
        </p:spPr>
        <p:txBody>
          <a:bodyPr>
            <a:spAutoFit/>
          </a:bodyPr>
          <a:lstStyle/>
          <a:p>
            <a:r>
              <a:rPr lang="ja-JP" altLang="en-US"/>
              <a:t>また、アルゴリズムで得られる閉路では、最小木を</a:t>
            </a:r>
            <a:r>
              <a:rPr lang="en-US" altLang="ja-JP"/>
              <a:t>2</a:t>
            </a:r>
            <a:r>
              <a:rPr lang="ja-JP" altLang="en-US"/>
              <a:t>重化したものより小さいので、次が成り立つ。</a:t>
            </a:r>
          </a:p>
        </p:txBody>
      </p:sp>
      <p:graphicFrame>
        <p:nvGraphicFramePr>
          <p:cNvPr id="8194" name="Object 3"/>
          <p:cNvGraphicFramePr>
            <a:graphicFrameLocks noChangeAspect="1"/>
          </p:cNvGraphicFramePr>
          <p:nvPr/>
        </p:nvGraphicFramePr>
        <p:xfrm>
          <a:off x="1981200" y="1295400"/>
          <a:ext cx="2392363" cy="1895475"/>
        </p:xfrm>
        <a:graphic>
          <a:graphicData uri="http://schemas.openxmlformats.org/presentationml/2006/ole">
            <p:oleObj spid="_x0000_s8194" name="Equation" r:id="rId3" imgW="863280" imgH="685800" progId="Equation.DSMT4">
              <p:embed/>
            </p:oleObj>
          </a:graphicData>
        </a:graphic>
      </p:graphicFrame>
      <p:sp>
        <p:nvSpPr>
          <p:cNvPr id="8198" name="Text Box 4"/>
          <p:cNvSpPr txBox="1">
            <a:spLocks noChangeArrowheads="1"/>
          </p:cNvSpPr>
          <p:nvPr/>
        </p:nvSpPr>
        <p:spPr bwMode="auto">
          <a:xfrm>
            <a:off x="990600" y="3124200"/>
            <a:ext cx="1487488" cy="457200"/>
          </a:xfrm>
          <a:prstGeom prst="rect">
            <a:avLst/>
          </a:prstGeom>
          <a:noFill/>
          <a:ln w="9525">
            <a:noFill/>
            <a:miter lim="800000"/>
            <a:headEnd/>
            <a:tailEnd/>
          </a:ln>
        </p:spPr>
        <p:txBody>
          <a:bodyPr wrap="none">
            <a:spAutoFit/>
          </a:bodyPr>
          <a:lstStyle/>
          <a:p>
            <a:r>
              <a:rPr lang="ja-JP" altLang="en-US"/>
              <a:t>以上より、</a:t>
            </a:r>
          </a:p>
        </p:txBody>
      </p:sp>
      <p:graphicFrame>
        <p:nvGraphicFramePr>
          <p:cNvPr id="8195" name="Object 5"/>
          <p:cNvGraphicFramePr>
            <a:graphicFrameLocks noChangeAspect="1"/>
          </p:cNvGraphicFramePr>
          <p:nvPr/>
        </p:nvGraphicFramePr>
        <p:xfrm>
          <a:off x="2590800" y="3657600"/>
          <a:ext cx="2819400" cy="2309813"/>
        </p:xfrm>
        <a:graphic>
          <a:graphicData uri="http://schemas.openxmlformats.org/presentationml/2006/ole">
            <p:oleObj spid="_x0000_s8195" name="Equation" r:id="rId4" imgW="1422360" imgH="116820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 4"/>
          <p:cNvSpPr>
            <a:spLocks noGrp="1"/>
          </p:cNvSpPr>
          <p:nvPr>
            <p:ph type="sldNum" sz="quarter" idx="12"/>
          </p:nvPr>
        </p:nvSpPr>
        <p:spPr>
          <a:noFill/>
        </p:spPr>
        <p:txBody>
          <a:bodyPr/>
          <a:lstStyle/>
          <a:p>
            <a:fld id="{247C243F-05AC-4081-9B72-0B0E3BB61DCD}" type="slidenum">
              <a:rPr lang="en-US" altLang="ja-JP" smtClean="0"/>
              <a:pPr/>
              <a:t>2</a:t>
            </a:fld>
            <a:endParaRPr lang="en-US" altLang="ja-JP" smtClean="0"/>
          </a:p>
        </p:txBody>
      </p:sp>
      <p:sp>
        <p:nvSpPr>
          <p:cNvPr id="28675" name="Text Box 2"/>
          <p:cNvSpPr txBox="1">
            <a:spLocks noChangeArrowheads="1"/>
          </p:cNvSpPr>
          <p:nvPr/>
        </p:nvSpPr>
        <p:spPr bwMode="auto">
          <a:xfrm>
            <a:off x="685800" y="1600200"/>
            <a:ext cx="7467600" cy="1187450"/>
          </a:xfrm>
          <a:prstGeom prst="rect">
            <a:avLst/>
          </a:prstGeom>
          <a:noFill/>
          <a:ln w="9525">
            <a:noFill/>
            <a:miter lim="800000"/>
            <a:headEnd/>
            <a:tailEnd/>
          </a:ln>
        </p:spPr>
        <p:txBody>
          <a:bodyPr>
            <a:spAutoFit/>
          </a:bodyPr>
          <a:lstStyle/>
          <a:p>
            <a:r>
              <a:rPr lang="ja-JP" altLang="en-US"/>
              <a:t>　</a:t>
            </a:r>
            <a:r>
              <a:rPr lang="en-US" altLang="ja-JP"/>
              <a:t>NP</a:t>
            </a:r>
            <a:r>
              <a:rPr lang="ja-JP" altLang="en-US"/>
              <a:t>困難な問題に対しては多項式時間で最適解を求めることは困難であるので、最適解に近い近似解を求めるアルゴリズムが用いられることがある。</a:t>
            </a:r>
          </a:p>
        </p:txBody>
      </p:sp>
      <p:sp>
        <p:nvSpPr>
          <p:cNvPr id="28676" name="Rectangle 3"/>
          <p:cNvSpPr>
            <a:spLocks noGrp="1" noChangeArrowheads="1"/>
          </p:cNvSpPr>
          <p:nvPr>
            <p:ph type="title"/>
          </p:nvPr>
        </p:nvSpPr>
        <p:spPr>
          <a:xfrm>
            <a:off x="0" y="0"/>
            <a:ext cx="6781800" cy="609600"/>
          </a:xfrm>
        </p:spPr>
        <p:txBody>
          <a:bodyPr/>
          <a:lstStyle/>
          <a:p>
            <a:pPr eaLnBrk="1" hangingPunct="1"/>
            <a:r>
              <a:rPr lang="ja-JP" altLang="en-US" smtClean="0"/>
              <a:t>１３．１　　近似アルゴリズムの種類</a:t>
            </a:r>
          </a:p>
        </p:txBody>
      </p:sp>
      <p:sp>
        <p:nvSpPr>
          <p:cNvPr id="28677" name="Text Box 15"/>
          <p:cNvSpPr txBox="1">
            <a:spLocks noChangeArrowheads="1"/>
          </p:cNvSpPr>
          <p:nvPr/>
        </p:nvSpPr>
        <p:spPr bwMode="auto">
          <a:xfrm>
            <a:off x="685800" y="2895600"/>
            <a:ext cx="7710488" cy="822325"/>
          </a:xfrm>
          <a:prstGeom prst="rect">
            <a:avLst/>
          </a:prstGeom>
          <a:noFill/>
          <a:ln w="9525">
            <a:noFill/>
            <a:miter lim="800000"/>
            <a:headEnd/>
            <a:tailEnd/>
          </a:ln>
        </p:spPr>
        <p:txBody>
          <a:bodyPr wrap="none">
            <a:spAutoFit/>
          </a:bodyPr>
          <a:lstStyle/>
          <a:p>
            <a:r>
              <a:rPr lang="ja-JP" altLang="en-US"/>
              <a:t>　　このように、必ずしも厳密解を求めないアルゴリズムは、</a:t>
            </a:r>
          </a:p>
          <a:p>
            <a:r>
              <a:rPr lang="ja-JP" altLang="en-US"/>
              <a:t>大きく分けて２つの範疇に分けられる。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スライド番号プレースホルダ 4"/>
          <p:cNvSpPr>
            <a:spLocks noGrp="1"/>
          </p:cNvSpPr>
          <p:nvPr>
            <p:ph type="sldNum" sz="quarter" idx="12"/>
          </p:nvPr>
        </p:nvSpPr>
        <p:spPr>
          <a:noFill/>
        </p:spPr>
        <p:txBody>
          <a:bodyPr/>
          <a:lstStyle/>
          <a:p>
            <a:fld id="{2FD4E73A-3AA2-423E-8339-554C20F692C0}" type="slidenum">
              <a:rPr lang="en-US" altLang="ja-JP" smtClean="0"/>
              <a:pPr/>
              <a:t>20</a:t>
            </a:fld>
            <a:endParaRPr lang="en-US" altLang="ja-JP" smtClean="0"/>
          </a:p>
        </p:txBody>
      </p:sp>
      <p:sp>
        <p:nvSpPr>
          <p:cNvPr id="9220" name="Rectangle 2"/>
          <p:cNvSpPr>
            <a:spLocks noGrp="1" noChangeArrowheads="1"/>
          </p:cNvSpPr>
          <p:nvPr>
            <p:ph type="title"/>
          </p:nvPr>
        </p:nvSpPr>
        <p:spPr/>
        <p:txBody>
          <a:bodyPr/>
          <a:lstStyle/>
          <a:p>
            <a:pPr eaLnBrk="1" hangingPunct="1"/>
            <a:r>
              <a:rPr lang="ja-JP" altLang="en-US" smtClean="0"/>
              <a:t>１．５近似アルゴリズム</a:t>
            </a:r>
          </a:p>
        </p:txBody>
      </p:sp>
      <p:sp>
        <p:nvSpPr>
          <p:cNvPr id="9221" name="AutoShape 7"/>
          <p:cNvSpPr>
            <a:spLocks noChangeArrowheads="1"/>
          </p:cNvSpPr>
          <p:nvPr/>
        </p:nvSpPr>
        <p:spPr bwMode="auto">
          <a:xfrm>
            <a:off x="685800" y="990600"/>
            <a:ext cx="7239000" cy="4419600"/>
          </a:xfrm>
          <a:prstGeom prst="roundRect">
            <a:avLst>
              <a:gd name="adj" fmla="val 16667"/>
            </a:avLst>
          </a:prstGeom>
          <a:noFill/>
          <a:ln w="38100">
            <a:solidFill>
              <a:srgbClr val="FF66CC"/>
            </a:solidFill>
            <a:round/>
            <a:headEnd/>
            <a:tailEnd/>
          </a:ln>
        </p:spPr>
        <p:txBody>
          <a:bodyPr wrap="none" anchor="ctr"/>
          <a:lstStyle/>
          <a:p>
            <a:pPr algn="ctr"/>
            <a:endParaRPr lang="ja-JP" altLang="ja-JP"/>
          </a:p>
        </p:txBody>
      </p:sp>
      <p:sp>
        <p:nvSpPr>
          <p:cNvPr id="9222" name="Text Box 8"/>
          <p:cNvSpPr txBox="1">
            <a:spLocks noChangeArrowheads="1"/>
          </p:cNvSpPr>
          <p:nvPr/>
        </p:nvSpPr>
        <p:spPr bwMode="auto">
          <a:xfrm>
            <a:off x="1371600" y="762000"/>
            <a:ext cx="4867275" cy="457200"/>
          </a:xfrm>
          <a:prstGeom prst="rect">
            <a:avLst/>
          </a:prstGeom>
          <a:solidFill>
            <a:schemeClr val="bg1"/>
          </a:solidFill>
          <a:ln w="9525">
            <a:noFill/>
            <a:miter lim="800000"/>
            <a:headEnd/>
            <a:tailEnd/>
          </a:ln>
        </p:spPr>
        <p:txBody>
          <a:bodyPr wrap="none">
            <a:spAutoFit/>
          </a:bodyPr>
          <a:lstStyle/>
          <a:p>
            <a:r>
              <a:rPr lang="en-US" altLang="ja-JP">
                <a:solidFill>
                  <a:srgbClr val="FF66CC"/>
                </a:solidFill>
              </a:rPr>
              <a:t>GTSP</a:t>
            </a:r>
            <a:r>
              <a:rPr lang="ja-JP" altLang="en-US">
                <a:solidFill>
                  <a:srgbClr val="FF66CC"/>
                </a:solidFill>
              </a:rPr>
              <a:t>に対する</a:t>
            </a:r>
            <a:r>
              <a:rPr lang="en-US" altLang="ja-JP">
                <a:solidFill>
                  <a:srgbClr val="FF66CC"/>
                </a:solidFill>
              </a:rPr>
              <a:t>1</a:t>
            </a:r>
            <a:r>
              <a:rPr lang="ja-JP" altLang="en-US">
                <a:solidFill>
                  <a:srgbClr val="FF66CC"/>
                </a:solidFill>
              </a:rPr>
              <a:t>．</a:t>
            </a:r>
            <a:r>
              <a:rPr lang="en-US" altLang="ja-JP">
                <a:solidFill>
                  <a:srgbClr val="FF66CC"/>
                </a:solidFill>
              </a:rPr>
              <a:t>5</a:t>
            </a:r>
            <a:r>
              <a:rPr lang="ja-JP" altLang="en-US">
                <a:solidFill>
                  <a:srgbClr val="FF66CC"/>
                </a:solidFill>
              </a:rPr>
              <a:t>近似アルゴリズム</a:t>
            </a:r>
          </a:p>
        </p:txBody>
      </p:sp>
      <p:sp>
        <p:nvSpPr>
          <p:cNvPr id="9223" name="Text Box 9"/>
          <p:cNvSpPr txBox="1">
            <a:spLocks noChangeArrowheads="1"/>
          </p:cNvSpPr>
          <p:nvPr/>
        </p:nvSpPr>
        <p:spPr bwMode="auto">
          <a:xfrm>
            <a:off x="1203325" y="1717675"/>
            <a:ext cx="6492875" cy="3013075"/>
          </a:xfrm>
          <a:prstGeom prst="rect">
            <a:avLst/>
          </a:prstGeom>
          <a:noFill/>
          <a:ln w="9525">
            <a:noFill/>
            <a:miter lim="800000"/>
            <a:headEnd/>
            <a:tailEnd/>
          </a:ln>
        </p:spPr>
        <p:txBody>
          <a:bodyPr>
            <a:spAutoFit/>
          </a:bodyPr>
          <a:lstStyle/>
          <a:p>
            <a:r>
              <a:rPr lang="ja-JP" altLang="en-US"/>
              <a:t>１．点集合を連結する最小全域木</a:t>
            </a:r>
            <a:r>
              <a:rPr lang="en-US" altLang="ja-JP"/>
              <a:t>MST</a:t>
            </a:r>
            <a:r>
              <a:rPr lang="ja-JP" altLang="en-US"/>
              <a:t>　　</a:t>
            </a:r>
            <a:r>
              <a:rPr lang="en-US" altLang="ja-JP"/>
              <a:t>T</a:t>
            </a:r>
            <a:r>
              <a:rPr lang="ja-JP" altLang="en-US"/>
              <a:t>を</a:t>
            </a:r>
          </a:p>
          <a:p>
            <a:r>
              <a:rPr lang="ja-JP" altLang="en-US"/>
              <a:t>　　求める。</a:t>
            </a:r>
          </a:p>
          <a:p>
            <a:r>
              <a:rPr lang="ja-JP" altLang="en-US"/>
              <a:t>２．</a:t>
            </a:r>
            <a:r>
              <a:rPr lang="en-US" altLang="ja-JP"/>
              <a:t>T</a:t>
            </a:r>
            <a:r>
              <a:rPr lang="ja-JP" altLang="en-US"/>
              <a:t>において、次数が奇数の点からなる完全グラフを作り、最小重みマッチング</a:t>
            </a:r>
            <a:r>
              <a:rPr lang="en-US" altLang="ja-JP"/>
              <a:t>M</a:t>
            </a:r>
            <a:r>
              <a:rPr lang="ja-JP" altLang="en-US"/>
              <a:t>を求める。</a:t>
            </a:r>
          </a:p>
          <a:p>
            <a:r>
              <a:rPr lang="ja-JP" altLang="en-US"/>
              <a:t>３．</a:t>
            </a:r>
            <a:r>
              <a:rPr lang="en-US" altLang="ja-JP"/>
              <a:t>T+M</a:t>
            </a:r>
            <a:r>
              <a:rPr lang="ja-JP" altLang="en-US"/>
              <a:t>はオイラーグラフであるので、一筆書きに対応する順回路</a:t>
            </a:r>
            <a:r>
              <a:rPr lang="en-US" altLang="ja-JP"/>
              <a:t>C</a:t>
            </a:r>
            <a:r>
              <a:rPr lang="ja-JP" altLang="en-US"/>
              <a:t>を求める。</a:t>
            </a:r>
          </a:p>
          <a:p>
            <a:r>
              <a:rPr lang="ja-JP" altLang="en-US"/>
              <a:t>４．３の順回路</a:t>
            </a:r>
            <a:r>
              <a:rPr lang="en-US" altLang="ja-JP"/>
              <a:t>C</a:t>
            </a:r>
            <a:r>
              <a:rPr lang="ja-JP" altLang="en-US"/>
              <a:t>からできるだけショートかっとして、順回路　　を構成する。</a:t>
            </a:r>
          </a:p>
        </p:txBody>
      </p:sp>
      <p:graphicFrame>
        <p:nvGraphicFramePr>
          <p:cNvPr id="9218" name="Object 10"/>
          <p:cNvGraphicFramePr>
            <a:graphicFrameLocks noChangeAspect="1"/>
          </p:cNvGraphicFramePr>
          <p:nvPr/>
        </p:nvGraphicFramePr>
        <p:xfrm>
          <a:off x="2165350" y="4343400"/>
          <a:ext cx="469900" cy="381000"/>
        </p:xfrm>
        <a:graphic>
          <a:graphicData uri="http://schemas.openxmlformats.org/presentationml/2006/ole">
            <p:oleObj spid="_x0000_s9218" name="Equation" r:id="rId3" imgW="203040" imgH="164880" progId="Equation.DSMT4">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番号プレースホルダ 4"/>
          <p:cNvSpPr>
            <a:spLocks noGrp="1"/>
          </p:cNvSpPr>
          <p:nvPr>
            <p:ph type="sldNum" sz="quarter" idx="12"/>
          </p:nvPr>
        </p:nvSpPr>
        <p:spPr>
          <a:noFill/>
        </p:spPr>
        <p:txBody>
          <a:bodyPr/>
          <a:lstStyle/>
          <a:p>
            <a:fld id="{B99CA710-EFA3-46F4-8C26-C016BCAA460A}" type="slidenum">
              <a:rPr lang="en-US" altLang="ja-JP" smtClean="0"/>
              <a:pPr/>
              <a:t>21</a:t>
            </a:fld>
            <a:endParaRPr lang="en-US" altLang="ja-JP" smtClean="0"/>
          </a:p>
        </p:txBody>
      </p:sp>
      <p:sp>
        <p:nvSpPr>
          <p:cNvPr id="38915" name="Freeform 95"/>
          <p:cNvSpPr>
            <a:spLocks/>
          </p:cNvSpPr>
          <p:nvPr/>
        </p:nvSpPr>
        <p:spPr bwMode="auto">
          <a:xfrm>
            <a:off x="5943600" y="4343400"/>
            <a:ext cx="2438400" cy="1905000"/>
          </a:xfrm>
          <a:custGeom>
            <a:avLst/>
            <a:gdLst>
              <a:gd name="T0" fmla="*/ 1088707551 w 1536"/>
              <a:gd name="T1" fmla="*/ 120967500 h 1200"/>
              <a:gd name="T2" fmla="*/ 846772628 w 1536"/>
              <a:gd name="T3" fmla="*/ 1572577257 h 1200"/>
              <a:gd name="T4" fmla="*/ 0 w 1536"/>
              <a:gd name="T5" fmla="*/ 2056447457 h 1200"/>
              <a:gd name="T6" fmla="*/ 967740089 w 1536"/>
              <a:gd name="T7" fmla="*/ 2147483647 h 1200"/>
              <a:gd name="T8" fmla="*/ 2147483647 w 1536"/>
              <a:gd name="T9" fmla="*/ 2147483647 h 1200"/>
              <a:gd name="T10" fmla="*/ 2147483647 w 1536"/>
              <a:gd name="T11" fmla="*/ 1209674905 h 1200"/>
              <a:gd name="T12" fmla="*/ 2147483647 w 1536"/>
              <a:gd name="T13" fmla="*/ 1088707454 h 1200"/>
              <a:gd name="T14" fmla="*/ 2147483647 w 1536"/>
              <a:gd name="T15" fmla="*/ 362902452 h 1200"/>
              <a:gd name="T16" fmla="*/ 2147483647 w 1536"/>
              <a:gd name="T17" fmla="*/ 0 h 1200"/>
              <a:gd name="T18" fmla="*/ 1088707551 w 1536"/>
              <a:gd name="T19" fmla="*/ 120967500 h 12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36"/>
              <a:gd name="T31" fmla="*/ 0 h 1200"/>
              <a:gd name="T32" fmla="*/ 1536 w 1536"/>
              <a:gd name="T33" fmla="*/ 1200 h 12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36" h="1200">
                <a:moveTo>
                  <a:pt x="432" y="48"/>
                </a:moveTo>
                <a:lnTo>
                  <a:pt x="336" y="624"/>
                </a:lnTo>
                <a:lnTo>
                  <a:pt x="0" y="816"/>
                </a:lnTo>
                <a:lnTo>
                  <a:pt x="384" y="960"/>
                </a:lnTo>
                <a:lnTo>
                  <a:pt x="912" y="1200"/>
                </a:lnTo>
                <a:lnTo>
                  <a:pt x="1152" y="480"/>
                </a:lnTo>
                <a:lnTo>
                  <a:pt x="1536" y="432"/>
                </a:lnTo>
                <a:lnTo>
                  <a:pt x="1296" y="144"/>
                </a:lnTo>
                <a:lnTo>
                  <a:pt x="864" y="0"/>
                </a:lnTo>
                <a:lnTo>
                  <a:pt x="432" y="48"/>
                </a:lnTo>
                <a:close/>
              </a:path>
            </a:pathLst>
          </a:custGeom>
          <a:noFill/>
          <a:ln w="9525">
            <a:solidFill>
              <a:schemeClr val="tx1"/>
            </a:solidFill>
            <a:round/>
            <a:headEnd/>
            <a:tailEnd/>
          </a:ln>
        </p:spPr>
        <p:txBody>
          <a:bodyPr/>
          <a:lstStyle/>
          <a:p>
            <a:endParaRPr lang="ja-JP" altLang="en-US"/>
          </a:p>
        </p:txBody>
      </p:sp>
      <p:grpSp>
        <p:nvGrpSpPr>
          <p:cNvPr id="38916" name="Group 83"/>
          <p:cNvGrpSpPr>
            <a:grpSpLocks/>
          </p:cNvGrpSpPr>
          <p:nvPr/>
        </p:nvGrpSpPr>
        <p:grpSpPr bwMode="auto">
          <a:xfrm>
            <a:off x="5867400" y="4267200"/>
            <a:ext cx="2590800" cy="1981200"/>
            <a:chOff x="3744" y="720"/>
            <a:chExt cx="1632" cy="1248"/>
          </a:xfrm>
        </p:grpSpPr>
        <p:sp>
          <p:nvSpPr>
            <p:cNvPr id="38989" name="Line 84"/>
            <p:cNvSpPr>
              <a:spLocks noChangeShapeType="1"/>
            </p:cNvSpPr>
            <p:nvPr/>
          </p:nvSpPr>
          <p:spPr bwMode="auto">
            <a:xfrm flipH="1">
              <a:off x="4128" y="816"/>
              <a:ext cx="96" cy="528"/>
            </a:xfrm>
            <a:prstGeom prst="line">
              <a:avLst/>
            </a:prstGeom>
            <a:noFill/>
            <a:ln w="9525">
              <a:solidFill>
                <a:schemeClr val="accent2"/>
              </a:solidFill>
              <a:prstDash val="sysDot"/>
              <a:round/>
              <a:headEnd/>
              <a:tailEnd/>
            </a:ln>
          </p:spPr>
          <p:txBody>
            <a:bodyPr/>
            <a:lstStyle/>
            <a:p>
              <a:endParaRPr lang="ja-JP" altLang="en-US"/>
            </a:p>
          </p:txBody>
        </p:sp>
        <p:sp>
          <p:nvSpPr>
            <p:cNvPr id="38990" name="Line 85"/>
            <p:cNvSpPr>
              <a:spLocks noChangeShapeType="1"/>
            </p:cNvSpPr>
            <p:nvPr/>
          </p:nvSpPr>
          <p:spPr bwMode="auto">
            <a:xfrm flipH="1">
              <a:off x="3744" y="1392"/>
              <a:ext cx="384" cy="240"/>
            </a:xfrm>
            <a:prstGeom prst="line">
              <a:avLst/>
            </a:prstGeom>
            <a:noFill/>
            <a:ln w="9525">
              <a:solidFill>
                <a:schemeClr val="accent2"/>
              </a:solidFill>
              <a:prstDash val="sysDot"/>
              <a:round/>
              <a:headEnd/>
              <a:tailEnd/>
            </a:ln>
          </p:spPr>
          <p:txBody>
            <a:bodyPr/>
            <a:lstStyle/>
            <a:p>
              <a:endParaRPr lang="ja-JP" altLang="en-US"/>
            </a:p>
          </p:txBody>
        </p:sp>
        <p:sp>
          <p:nvSpPr>
            <p:cNvPr id="38991" name="Line 86"/>
            <p:cNvSpPr>
              <a:spLocks noChangeShapeType="1"/>
            </p:cNvSpPr>
            <p:nvPr/>
          </p:nvSpPr>
          <p:spPr bwMode="auto">
            <a:xfrm>
              <a:off x="4128" y="1392"/>
              <a:ext cx="96" cy="384"/>
            </a:xfrm>
            <a:prstGeom prst="line">
              <a:avLst/>
            </a:prstGeom>
            <a:noFill/>
            <a:ln w="9525">
              <a:solidFill>
                <a:schemeClr val="accent2"/>
              </a:solidFill>
              <a:prstDash val="sysDot"/>
              <a:round/>
              <a:headEnd/>
              <a:tailEnd/>
            </a:ln>
          </p:spPr>
          <p:txBody>
            <a:bodyPr/>
            <a:lstStyle/>
            <a:p>
              <a:endParaRPr lang="ja-JP" altLang="en-US"/>
            </a:p>
          </p:txBody>
        </p:sp>
        <p:sp>
          <p:nvSpPr>
            <p:cNvPr id="38992" name="Line 87"/>
            <p:cNvSpPr>
              <a:spLocks noChangeShapeType="1"/>
            </p:cNvSpPr>
            <p:nvPr/>
          </p:nvSpPr>
          <p:spPr bwMode="auto">
            <a:xfrm>
              <a:off x="4224" y="1776"/>
              <a:ext cx="480" cy="192"/>
            </a:xfrm>
            <a:prstGeom prst="line">
              <a:avLst/>
            </a:prstGeom>
            <a:noFill/>
            <a:ln w="9525">
              <a:solidFill>
                <a:schemeClr val="accent2"/>
              </a:solidFill>
              <a:prstDash val="sysDot"/>
              <a:round/>
              <a:headEnd/>
              <a:tailEnd/>
            </a:ln>
          </p:spPr>
          <p:txBody>
            <a:bodyPr/>
            <a:lstStyle/>
            <a:p>
              <a:endParaRPr lang="ja-JP" altLang="en-US"/>
            </a:p>
          </p:txBody>
        </p:sp>
        <p:sp>
          <p:nvSpPr>
            <p:cNvPr id="38993" name="Line 88"/>
            <p:cNvSpPr>
              <a:spLocks noChangeShapeType="1"/>
            </p:cNvSpPr>
            <p:nvPr/>
          </p:nvSpPr>
          <p:spPr bwMode="auto">
            <a:xfrm flipV="1">
              <a:off x="4176" y="768"/>
              <a:ext cx="528" cy="48"/>
            </a:xfrm>
            <a:prstGeom prst="line">
              <a:avLst/>
            </a:prstGeom>
            <a:noFill/>
            <a:ln w="9525">
              <a:solidFill>
                <a:schemeClr val="accent2"/>
              </a:solidFill>
              <a:prstDash val="sysDot"/>
              <a:round/>
              <a:headEnd/>
              <a:tailEnd/>
            </a:ln>
          </p:spPr>
          <p:txBody>
            <a:bodyPr/>
            <a:lstStyle/>
            <a:p>
              <a:endParaRPr lang="ja-JP" altLang="en-US"/>
            </a:p>
          </p:txBody>
        </p:sp>
        <p:sp>
          <p:nvSpPr>
            <p:cNvPr id="38994" name="Line 89"/>
            <p:cNvSpPr>
              <a:spLocks noChangeShapeType="1"/>
            </p:cNvSpPr>
            <p:nvPr/>
          </p:nvSpPr>
          <p:spPr bwMode="auto">
            <a:xfrm>
              <a:off x="4704" y="720"/>
              <a:ext cx="240" cy="528"/>
            </a:xfrm>
            <a:prstGeom prst="line">
              <a:avLst/>
            </a:prstGeom>
            <a:noFill/>
            <a:ln w="9525">
              <a:solidFill>
                <a:schemeClr val="accent2"/>
              </a:solidFill>
              <a:prstDash val="sysDot"/>
              <a:round/>
              <a:headEnd/>
              <a:tailEnd/>
            </a:ln>
          </p:spPr>
          <p:txBody>
            <a:bodyPr/>
            <a:lstStyle/>
            <a:p>
              <a:endParaRPr lang="ja-JP" altLang="en-US"/>
            </a:p>
          </p:txBody>
        </p:sp>
        <p:sp>
          <p:nvSpPr>
            <p:cNvPr id="38995" name="Line 90"/>
            <p:cNvSpPr>
              <a:spLocks noChangeShapeType="1"/>
            </p:cNvSpPr>
            <p:nvPr/>
          </p:nvSpPr>
          <p:spPr bwMode="auto">
            <a:xfrm>
              <a:off x="4704" y="768"/>
              <a:ext cx="432" cy="96"/>
            </a:xfrm>
            <a:prstGeom prst="line">
              <a:avLst/>
            </a:prstGeom>
            <a:noFill/>
            <a:ln w="9525">
              <a:solidFill>
                <a:schemeClr val="accent2"/>
              </a:solidFill>
              <a:prstDash val="sysDot"/>
              <a:round/>
              <a:headEnd/>
              <a:tailEnd/>
            </a:ln>
          </p:spPr>
          <p:txBody>
            <a:bodyPr/>
            <a:lstStyle/>
            <a:p>
              <a:endParaRPr lang="ja-JP" altLang="en-US"/>
            </a:p>
          </p:txBody>
        </p:sp>
        <p:sp>
          <p:nvSpPr>
            <p:cNvPr id="38996" name="Line 91"/>
            <p:cNvSpPr>
              <a:spLocks noChangeShapeType="1"/>
            </p:cNvSpPr>
            <p:nvPr/>
          </p:nvSpPr>
          <p:spPr bwMode="auto">
            <a:xfrm>
              <a:off x="5136" y="864"/>
              <a:ext cx="240" cy="336"/>
            </a:xfrm>
            <a:prstGeom prst="line">
              <a:avLst/>
            </a:prstGeom>
            <a:noFill/>
            <a:ln w="9525">
              <a:solidFill>
                <a:schemeClr val="accent2"/>
              </a:solidFill>
              <a:prstDash val="sysDot"/>
              <a:round/>
              <a:headEnd/>
              <a:tailEnd/>
            </a:ln>
          </p:spPr>
          <p:txBody>
            <a:bodyPr/>
            <a:lstStyle/>
            <a:p>
              <a:endParaRPr lang="ja-JP" altLang="en-US"/>
            </a:p>
          </p:txBody>
        </p:sp>
      </p:grpSp>
      <p:grpSp>
        <p:nvGrpSpPr>
          <p:cNvPr id="38917" name="Group 2"/>
          <p:cNvGrpSpPr>
            <a:grpSpLocks/>
          </p:cNvGrpSpPr>
          <p:nvPr/>
        </p:nvGrpSpPr>
        <p:grpSpPr bwMode="auto">
          <a:xfrm>
            <a:off x="5943600" y="914400"/>
            <a:ext cx="2590800" cy="1981200"/>
            <a:chOff x="3744" y="720"/>
            <a:chExt cx="1632" cy="1248"/>
          </a:xfrm>
        </p:grpSpPr>
        <p:sp>
          <p:nvSpPr>
            <p:cNvPr id="38981" name="Line 3"/>
            <p:cNvSpPr>
              <a:spLocks noChangeShapeType="1"/>
            </p:cNvSpPr>
            <p:nvPr/>
          </p:nvSpPr>
          <p:spPr bwMode="auto">
            <a:xfrm flipH="1">
              <a:off x="4128" y="816"/>
              <a:ext cx="96" cy="528"/>
            </a:xfrm>
            <a:prstGeom prst="line">
              <a:avLst/>
            </a:prstGeom>
            <a:noFill/>
            <a:ln w="9525">
              <a:solidFill>
                <a:schemeClr val="accent2"/>
              </a:solidFill>
              <a:round/>
              <a:headEnd/>
              <a:tailEnd/>
            </a:ln>
          </p:spPr>
          <p:txBody>
            <a:bodyPr/>
            <a:lstStyle/>
            <a:p>
              <a:endParaRPr lang="ja-JP" altLang="en-US"/>
            </a:p>
          </p:txBody>
        </p:sp>
        <p:sp>
          <p:nvSpPr>
            <p:cNvPr id="38982" name="Line 4"/>
            <p:cNvSpPr>
              <a:spLocks noChangeShapeType="1"/>
            </p:cNvSpPr>
            <p:nvPr/>
          </p:nvSpPr>
          <p:spPr bwMode="auto">
            <a:xfrm flipH="1">
              <a:off x="3744" y="1392"/>
              <a:ext cx="384" cy="240"/>
            </a:xfrm>
            <a:prstGeom prst="line">
              <a:avLst/>
            </a:prstGeom>
            <a:noFill/>
            <a:ln w="9525">
              <a:solidFill>
                <a:schemeClr val="accent2"/>
              </a:solidFill>
              <a:round/>
              <a:headEnd/>
              <a:tailEnd/>
            </a:ln>
          </p:spPr>
          <p:txBody>
            <a:bodyPr/>
            <a:lstStyle/>
            <a:p>
              <a:endParaRPr lang="ja-JP" altLang="en-US"/>
            </a:p>
          </p:txBody>
        </p:sp>
        <p:sp>
          <p:nvSpPr>
            <p:cNvPr id="38983" name="Line 5"/>
            <p:cNvSpPr>
              <a:spLocks noChangeShapeType="1"/>
            </p:cNvSpPr>
            <p:nvPr/>
          </p:nvSpPr>
          <p:spPr bwMode="auto">
            <a:xfrm>
              <a:off x="4128" y="1392"/>
              <a:ext cx="96" cy="384"/>
            </a:xfrm>
            <a:prstGeom prst="line">
              <a:avLst/>
            </a:prstGeom>
            <a:noFill/>
            <a:ln w="9525">
              <a:solidFill>
                <a:schemeClr val="accent2"/>
              </a:solidFill>
              <a:round/>
              <a:headEnd/>
              <a:tailEnd/>
            </a:ln>
          </p:spPr>
          <p:txBody>
            <a:bodyPr/>
            <a:lstStyle/>
            <a:p>
              <a:endParaRPr lang="ja-JP" altLang="en-US"/>
            </a:p>
          </p:txBody>
        </p:sp>
        <p:sp>
          <p:nvSpPr>
            <p:cNvPr id="38984" name="Line 6"/>
            <p:cNvSpPr>
              <a:spLocks noChangeShapeType="1"/>
            </p:cNvSpPr>
            <p:nvPr/>
          </p:nvSpPr>
          <p:spPr bwMode="auto">
            <a:xfrm>
              <a:off x="4224" y="1776"/>
              <a:ext cx="480" cy="192"/>
            </a:xfrm>
            <a:prstGeom prst="line">
              <a:avLst/>
            </a:prstGeom>
            <a:noFill/>
            <a:ln w="9525">
              <a:solidFill>
                <a:schemeClr val="accent2"/>
              </a:solidFill>
              <a:round/>
              <a:headEnd/>
              <a:tailEnd/>
            </a:ln>
          </p:spPr>
          <p:txBody>
            <a:bodyPr/>
            <a:lstStyle/>
            <a:p>
              <a:endParaRPr lang="ja-JP" altLang="en-US"/>
            </a:p>
          </p:txBody>
        </p:sp>
        <p:sp>
          <p:nvSpPr>
            <p:cNvPr id="38985" name="Line 7"/>
            <p:cNvSpPr>
              <a:spLocks noChangeShapeType="1"/>
            </p:cNvSpPr>
            <p:nvPr/>
          </p:nvSpPr>
          <p:spPr bwMode="auto">
            <a:xfrm flipV="1">
              <a:off x="4176" y="768"/>
              <a:ext cx="528" cy="48"/>
            </a:xfrm>
            <a:prstGeom prst="line">
              <a:avLst/>
            </a:prstGeom>
            <a:noFill/>
            <a:ln w="9525">
              <a:solidFill>
                <a:schemeClr val="accent2"/>
              </a:solidFill>
              <a:round/>
              <a:headEnd/>
              <a:tailEnd/>
            </a:ln>
          </p:spPr>
          <p:txBody>
            <a:bodyPr/>
            <a:lstStyle/>
            <a:p>
              <a:endParaRPr lang="ja-JP" altLang="en-US"/>
            </a:p>
          </p:txBody>
        </p:sp>
        <p:sp>
          <p:nvSpPr>
            <p:cNvPr id="38986" name="Line 8"/>
            <p:cNvSpPr>
              <a:spLocks noChangeShapeType="1"/>
            </p:cNvSpPr>
            <p:nvPr/>
          </p:nvSpPr>
          <p:spPr bwMode="auto">
            <a:xfrm>
              <a:off x="4704" y="720"/>
              <a:ext cx="240" cy="528"/>
            </a:xfrm>
            <a:prstGeom prst="line">
              <a:avLst/>
            </a:prstGeom>
            <a:noFill/>
            <a:ln w="9525">
              <a:solidFill>
                <a:schemeClr val="accent2"/>
              </a:solidFill>
              <a:round/>
              <a:headEnd/>
              <a:tailEnd/>
            </a:ln>
          </p:spPr>
          <p:txBody>
            <a:bodyPr/>
            <a:lstStyle/>
            <a:p>
              <a:endParaRPr lang="ja-JP" altLang="en-US"/>
            </a:p>
          </p:txBody>
        </p:sp>
        <p:sp>
          <p:nvSpPr>
            <p:cNvPr id="38987" name="Line 9"/>
            <p:cNvSpPr>
              <a:spLocks noChangeShapeType="1"/>
            </p:cNvSpPr>
            <p:nvPr/>
          </p:nvSpPr>
          <p:spPr bwMode="auto">
            <a:xfrm>
              <a:off x="4704" y="768"/>
              <a:ext cx="432" cy="96"/>
            </a:xfrm>
            <a:prstGeom prst="line">
              <a:avLst/>
            </a:prstGeom>
            <a:noFill/>
            <a:ln w="9525">
              <a:solidFill>
                <a:schemeClr val="accent2"/>
              </a:solidFill>
              <a:round/>
              <a:headEnd/>
              <a:tailEnd/>
            </a:ln>
          </p:spPr>
          <p:txBody>
            <a:bodyPr/>
            <a:lstStyle/>
            <a:p>
              <a:endParaRPr lang="ja-JP" altLang="en-US"/>
            </a:p>
          </p:txBody>
        </p:sp>
        <p:sp>
          <p:nvSpPr>
            <p:cNvPr id="38988" name="Line 10"/>
            <p:cNvSpPr>
              <a:spLocks noChangeShapeType="1"/>
            </p:cNvSpPr>
            <p:nvPr/>
          </p:nvSpPr>
          <p:spPr bwMode="auto">
            <a:xfrm>
              <a:off x="5136" y="864"/>
              <a:ext cx="240" cy="336"/>
            </a:xfrm>
            <a:prstGeom prst="line">
              <a:avLst/>
            </a:prstGeom>
            <a:noFill/>
            <a:ln w="9525">
              <a:solidFill>
                <a:schemeClr val="accent2"/>
              </a:solidFill>
              <a:round/>
              <a:headEnd/>
              <a:tailEnd/>
            </a:ln>
          </p:spPr>
          <p:txBody>
            <a:bodyPr/>
            <a:lstStyle/>
            <a:p>
              <a:endParaRPr lang="ja-JP" altLang="en-US"/>
            </a:p>
          </p:txBody>
        </p:sp>
      </p:grpSp>
      <p:sp>
        <p:nvSpPr>
          <p:cNvPr id="38918" name="Rectangle 11"/>
          <p:cNvSpPr>
            <a:spLocks noGrp="1" noChangeArrowheads="1"/>
          </p:cNvSpPr>
          <p:nvPr>
            <p:ph type="title"/>
          </p:nvPr>
        </p:nvSpPr>
        <p:spPr>
          <a:xfrm>
            <a:off x="0" y="0"/>
            <a:ext cx="5929313" cy="609600"/>
          </a:xfrm>
        </p:spPr>
        <p:txBody>
          <a:bodyPr/>
          <a:lstStyle/>
          <a:p>
            <a:pPr eaLnBrk="1" hangingPunct="1"/>
            <a:r>
              <a:rPr lang="ja-JP" altLang="en-US" smtClean="0"/>
              <a:t>１．５近似アルゴリズムの動作</a:t>
            </a:r>
          </a:p>
        </p:txBody>
      </p:sp>
      <p:sp>
        <p:nvSpPr>
          <p:cNvPr id="38919" name="AutoShape 12"/>
          <p:cNvSpPr>
            <a:spLocks noChangeArrowheads="1"/>
          </p:cNvSpPr>
          <p:nvPr/>
        </p:nvSpPr>
        <p:spPr bwMode="auto">
          <a:xfrm>
            <a:off x="914400" y="685800"/>
            <a:ext cx="3352800" cy="2667000"/>
          </a:xfrm>
          <a:prstGeom prst="roundRect">
            <a:avLst>
              <a:gd name="adj" fmla="val 16667"/>
            </a:avLst>
          </a:prstGeom>
          <a:noFill/>
          <a:ln w="9525">
            <a:solidFill>
              <a:schemeClr val="accent2"/>
            </a:solidFill>
            <a:round/>
            <a:headEnd/>
            <a:tailEnd/>
          </a:ln>
        </p:spPr>
        <p:txBody>
          <a:bodyPr wrap="none" anchor="ctr"/>
          <a:lstStyle/>
          <a:p>
            <a:endParaRPr lang="ja-JP" altLang="en-US"/>
          </a:p>
        </p:txBody>
      </p:sp>
      <p:sp>
        <p:nvSpPr>
          <p:cNvPr id="38920" name="Oval 13"/>
          <p:cNvSpPr>
            <a:spLocks noChangeArrowheads="1"/>
          </p:cNvSpPr>
          <p:nvPr/>
        </p:nvSpPr>
        <p:spPr bwMode="auto">
          <a:xfrm>
            <a:off x="2057400" y="990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21" name="Oval 14"/>
          <p:cNvSpPr>
            <a:spLocks noChangeArrowheads="1"/>
          </p:cNvSpPr>
          <p:nvPr/>
        </p:nvSpPr>
        <p:spPr bwMode="auto">
          <a:xfrm>
            <a:off x="1905000" y="1905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22" name="Oval 15"/>
          <p:cNvSpPr>
            <a:spLocks noChangeArrowheads="1"/>
          </p:cNvSpPr>
          <p:nvPr/>
        </p:nvSpPr>
        <p:spPr bwMode="auto">
          <a:xfrm>
            <a:off x="1371600"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23" name="Oval 16"/>
          <p:cNvSpPr>
            <a:spLocks noChangeArrowheads="1"/>
          </p:cNvSpPr>
          <p:nvPr/>
        </p:nvSpPr>
        <p:spPr bwMode="auto">
          <a:xfrm>
            <a:off x="2057400" y="2514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24" name="Oval 17"/>
          <p:cNvSpPr>
            <a:spLocks noChangeArrowheads="1"/>
          </p:cNvSpPr>
          <p:nvPr/>
        </p:nvSpPr>
        <p:spPr bwMode="auto">
          <a:xfrm>
            <a:off x="2819400" y="2819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25" name="Oval 18"/>
          <p:cNvSpPr>
            <a:spLocks noChangeArrowheads="1"/>
          </p:cNvSpPr>
          <p:nvPr/>
        </p:nvSpPr>
        <p:spPr bwMode="auto">
          <a:xfrm>
            <a:off x="2819400" y="914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26" name="Oval 19"/>
          <p:cNvSpPr>
            <a:spLocks noChangeArrowheads="1"/>
          </p:cNvSpPr>
          <p:nvPr/>
        </p:nvSpPr>
        <p:spPr bwMode="auto">
          <a:xfrm>
            <a:off x="3505200" y="1143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27" name="Oval 20"/>
          <p:cNvSpPr>
            <a:spLocks noChangeArrowheads="1"/>
          </p:cNvSpPr>
          <p:nvPr/>
        </p:nvSpPr>
        <p:spPr bwMode="auto">
          <a:xfrm>
            <a:off x="3200400" y="175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28" name="Oval 21"/>
          <p:cNvSpPr>
            <a:spLocks noChangeArrowheads="1"/>
          </p:cNvSpPr>
          <p:nvPr/>
        </p:nvSpPr>
        <p:spPr bwMode="auto">
          <a:xfrm>
            <a:off x="3886200" y="1600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29" name="AutoShape 22"/>
          <p:cNvSpPr>
            <a:spLocks noChangeArrowheads="1"/>
          </p:cNvSpPr>
          <p:nvPr/>
        </p:nvSpPr>
        <p:spPr bwMode="auto">
          <a:xfrm>
            <a:off x="5410200" y="609600"/>
            <a:ext cx="3352800" cy="2667000"/>
          </a:xfrm>
          <a:prstGeom prst="roundRect">
            <a:avLst>
              <a:gd name="adj" fmla="val 16667"/>
            </a:avLst>
          </a:prstGeom>
          <a:noFill/>
          <a:ln w="9525">
            <a:solidFill>
              <a:schemeClr val="accent2"/>
            </a:solidFill>
            <a:round/>
            <a:headEnd/>
            <a:tailEnd/>
          </a:ln>
        </p:spPr>
        <p:txBody>
          <a:bodyPr wrap="none" anchor="ctr"/>
          <a:lstStyle/>
          <a:p>
            <a:endParaRPr lang="ja-JP" altLang="en-US"/>
          </a:p>
        </p:txBody>
      </p:sp>
      <p:sp>
        <p:nvSpPr>
          <p:cNvPr id="38930" name="Oval 23"/>
          <p:cNvSpPr>
            <a:spLocks noChangeArrowheads="1"/>
          </p:cNvSpPr>
          <p:nvPr/>
        </p:nvSpPr>
        <p:spPr bwMode="auto">
          <a:xfrm>
            <a:off x="6553200" y="914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31" name="Oval 24"/>
          <p:cNvSpPr>
            <a:spLocks noChangeArrowheads="1"/>
          </p:cNvSpPr>
          <p:nvPr/>
        </p:nvSpPr>
        <p:spPr bwMode="auto">
          <a:xfrm>
            <a:off x="6400800" y="18288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32" name="Oval 25"/>
          <p:cNvSpPr>
            <a:spLocks noChangeArrowheads="1"/>
          </p:cNvSpPr>
          <p:nvPr/>
        </p:nvSpPr>
        <p:spPr bwMode="auto">
          <a:xfrm>
            <a:off x="5867400" y="22098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33" name="Oval 26"/>
          <p:cNvSpPr>
            <a:spLocks noChangeArrowheads="1"/>
          </p:cNvSpPr>
          <p:nvPr/>
        </p:nvSpPr>
        <p:spPr bwMode="auto">
          <a:xfrm>
            <a:off x="6553200" y="243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34" name="Oval 27"/>
          <p:cNvSpPr>
            <a:spLocks noChangeArrowheads="1"/>
          </p:cNvSpPr>
          <p:nvPr/>
        </p:nvSpPr>
        <p:spPr bwMode="auto">
          <a:xfrm>
            <a:off x="7315200" y="27432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35" name="Oval 28"/>
          <p:cNvSpPr>
            <a:spLocks noChangeArrowheads="1"/>
          </p:cNvSpPr>
          <p:nvPr/>
        </p:nvSpPr>
        <p:spPr bwMode="auto">
          <a:xfrm>
            <a:off x="7315200" y="8382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36" name="Oval 29"/>
          <p:cNvSpPr>
            <a:spLocks noChangeArrowheads="1"/>
          </p:cNvSpPr>
          <p:nvPr/>
        </p:nvSpPr>
        <p:spPr bwMode="auto">
          <a:xfrm>
            <a:off x="8001000" y="106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37" name="Oval 30"/>
          <p:cNvSpPr>
            <a:spLocks noChangeArrowheads="1"/>
          </p:cNvSpPr>
          <p:nvPr/>
        </p:nvSpPr>
        <p:spPr bwMode="auto">
          <a:xfrm>
            <a:off x="7696200" y="16764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38" name="Oval 31"/>
          <p:cNvSpPr>
            <a:spLocks noChangeArrowheads="1"/>
          </p:cNvSpPr>
          <p:nvPr/>
        </p:nvSpPr>
        <p:spPr bwMode="auto">
          <a:xfrm>
            <a:off x="8382000" y="15240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39" name="Text Box 32"/>
          <p:cNvSpPr txBox="1">
            <a:spLocks noChangeArrowheads="1"/>
          </p:cNvSpPr>
          <p:nvPr/>
        </p:nvSpPr>
        <p:spPr bwMode="auto">
          <a:xfrm>
            <a:off x="1524000" y="457200"/>
            <a:ext cx="201295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入力（点集合）</a:t>
            </a:r>
          </a:p>
        </p:txBody>
      </p:sp>
      <p:sp>
        <p:nvSpPr>
          <p:cNvPr id="38940" name="Line 33"/>
          <p:cNvSpPr>
            <a:spLocks noChangeShapeType="1"/>
          </p:cNvSpPr>
          <p:nvPr/>
        </p:nvSpPr>
        <p:spPr bwMode="auto">
          <a:xfrm flipH="1">
            <a:off x="3962400" y="3200400"/>
            <a:ext cx="1600200" cy="685800"/>
          </a:xfrm>
          <a:prstGeom prst="line">
            <a:avLst/>
          </a:prstGeom>
          <a:noFill/>
          <a:ln w="76200">
            <a:solidFill>
              <a:srgbClr val="FF0066"/>
            </a:solidFill>
            <a:round/>
            <a:headEnd/>
            <a:tailEnd type="triangle" w="med" len="med"/>
          </a:ln>
        </p:spPr>
        <p:txBody>
          <a:bodyPr/>
          <a:lstStyle/>
          <a:p>
            <a:endParaRPr lang="ja-JP" altLang="en-US"/>
          </a:p>
        </p:txBody>
      </p:sp>
      <p:sp>
        <p:nvSpPr>
          <p:cNvPr id="38941" name="Line 34"/>
          <p:cNvSpPr>
            <a:spLocks noChangeShapeType="1"/>
          </p:cNvSpPr>
          <p:nvPr/>
        </p:nvSpPr>
        <p:spPr bwMode="auto">
          <a:xfrm>
            <a:off x="4419600" y="2133600"/>
            <a:ext cx="838200" cy="0"/>
          </a:xfrm>
          <a:prstGeom prst="line">
            <a:avLst/>
          </a:prstGeom>
          <a:noFill/>
          <a:ln w="76200">
            <a:solidFill>
              <a:srgbClr val="FF0066"/>
            </a:solidFill>
            <a:round/>
            <a:headEnd/>
            <a:tailEnd type="triangle" w="med" len="med"/>
          </a:ln>
        </p:spPr>
        <p:txBody>
          <a:bodyPr/>
          <a:lstStyle/>
          <a:p>
            <a:endParaRPr lang="ja-JP" altLang="en-US"/>
          </a:p>
        </p:txBody>
      </p:sp>
      <p:grpSp>
        <p:nvGrpSpPr>
          <p:cNvPr id="38942" name="Group 35"/>
          <p:cNvGrpSpPr>
            <a:grpSpLocks/>
          </p:cNvGrpSpPr>
          <p:nvPr/>
        </p:nvGrpSpPr>
        <p:grpSpPr bwMode="auto">
          <a:xfrm>
            <a:off x="1295400" y="4267200"/>
            <a:ext cx="2590800" cy="1981200"/>
            <a:chOff x="3744" y="720"/>
            <a:chExt cx="1632" cy="1248"/>
          </a:xfrm>
        </p:grpSpPr>
        <p:sp>
          <p:nvSpPr>
            <p:cNvPr id="38973" name="Line 36"/>
            <p:cNvSpPr>
              <a:spLocks noChangeShapeType="1"/>
            </p:cNvSpPr>
            <p:nvPr/>
          </p:nvSpPr>
          <p:spPr bwMode="auto">
            <a:xfrm flipH="1">
              <a:off x="4128" y="816"/>
              <a:ext cx="96" cy="528"/>
            </a:xfrm>
            <a:prstGeom prst="line">
              <a:avLst/>
            </a:prstGeom>
            <a:noFill/>
            <a:ln w="9525">
              <a:solidFill>
                <a:schemeClr val="accent2"/>
              </a:solidFill>
              <a:round/>
              <a:headEnd/>
              <a:tailEnd/>
            </a:ln>
          </p:spPr>
          <p:txBody>
            <a:bodyPr/>
            <a:lstStyle/>
            <a:p>
              <a:endParaRPr lang="ja-JP" altLang="en-US"/>
            </a:p>
          </p:txBody>
        </p:sp>
        <p:sp>
          <p:nvSpPr>
            <p:cNvPr id="38974" name="Line 37"/>
            <p:cNvSpPr>
              <a:spLocks noChangeShapeType="1"/>
            </p:cNvSpPr>
            <p:nvPr/>
          </p:nvSpPr>
          <p:spPr bwMode="auto">
            <a:xfrm flipH="1">
              <a:off x="3744" y="1392"/>
              <a:ext cx="384" cy="240"/>
            </a:xfrm>
            <a:prstGeom prst="line">
              <a:avLst/>
            </a:prstGeom>
            <a:noFill/>
            <a:ln w="9525">
              <a:solidFill>
                <a:schemeClr val="accent2"/>
              </a:solidFill>
              <a:round/>
              <a:headEnd/>
              <a:tailEnd/>
            </a:ln>
          </p:spPr>
          <p:txBody>
            <a:bodyPr/>
            <a:lstStyle/>
            <a:p>
              <a:endParaRPr lang="ja-JP" altLang="en-US"/>
            </a:p>
          </p:txBody>
        </p:sp>
        <p:sp>
          <p:nvSpPr>
            <p:cNvPr id="38975" name="Line 38"/>
            <p:cNvSpPr>
              <a:spLocks noChangeShapeType="1"/>
            </p:cNvSpPr>
            <p:nvPr/>
          </p:nvSpPr>
          <p:spPr bwMode="auto">
            <a:xfrm>
              <a:off x="4128" y="1392"/>
              <a:ext cx="96" cy="384"/>
            </a:xfrm>
            <a:prstGeom prst="line">
              <a:avLst/>
            </a:prstGeom>
            <a:noFill/>
            <a:ln w="9525">
              <a:solidFill>
                <a:schemeClr val="accent2"/>
              </a:solidFill>
              <a:round/>
              <a:headEnd/>
              <a:tailEnd/>
            </a:ln>
          </p:spPr>
          <p:txBody>
            <a:bodyPr/>
            <a:lstStyle/>
            <a:p>
              <a:endParaRPr lang="ja-JP" altLang="en-US"/>
            </a:p>
          </p:txBody>
        </p:sp>
        <p:sp>
          <p:nvSpPr>
            <p:cNvPr id="38976" name="Line 39"/>
            <p:cNvSpPr>
              <a:spLocks noChangeShapeType="1"/>
            </p:cNvSpPr>
            <p:nvPr/>
          </p:nvSpPr>
          <p:spPr bwMode="auto">
            <a:xfrm>
              <a:off x="4224" y="1776"/>
              <a:ext cx="480" cy="192"/>
            </a:xfrm>
            <a:prstGeom prst="line">
              <a:avLst/>
            </a:prstGeom>
            <a:noFill/>
            <a:ln w="9525">
              <a:solidFill>
                <a:schemeClr val="accent2"/>
              </a:solidFill>
              <a:round/>
              <a:headEnd/>
              <a:tailEnd/>
            </a:ln>
          </p:spPr>
          <p:txBody>
            <a:bodyPr/>
            <a:lstStyle/>
            <a:p>
              <a:endParaRPr lang="ja-JP" altLang="en-US"/>
            </a:p>
          </p:txBody>
        </p:sp>
        <p:sp>
          <p:nvSpPr>
            <p:cNvPr id="38977" name="Line 40"/>
            <p:cNvSpPr>
              <a:spLocks noChangeShapeType="1"/>
            </p:cNvSpPr>
            <p:nvPr/>
          </p:nvSpPr>
          <p:spPr bwMode="auto">
            <a:xfrm flipV="1">
              <a:off x="4176" y="768"/>
              <a:ext cx="528" cy="48"/>
            </a:xfrm>
            <a:prstGeom prst="line">
              <a:avLst/>
            </a:prstGeom>
            <a:noFill/>
            <a:ln w="9525">
              <a:solidFill>
                <a:schemeClr val="accent2"/>
              </a:solidFill>
              <a:round/>
              <a:headEnd/>
              <a:tailEnd/>
            </a:ln>
          </p:spPr>
          <p:txBody>
            <a:bodyPr/>
            <a:lstStyle/>
            <a:p>
              <a:endParaRPr lang="ja-JP" altLang="en-US"/>
            </a:p>
          </p:txBody>
        </p:sp>
        <p:sp>
          <p:nvSpPr>
            <p:cNvPr id="38978" name="Line 41"/>
            <p:cNvSpPr>
              <a:spLocks noChangeShapeType="1"/>
            </p:cNvSpPr>
            <p:nvPr/>
          </p:nvSpPr>
          <p:spPr bwMode="auto">
            <a:xfrm>
              <a:off x="4704" y="720"/>
              <a:ext cx="240" cy="528"/>
            </a:xfrm>
            <a:prstGeom prst="line">
              <a:avLst/>
            </a:prstGeom>
            <a:noFill/>
            <a:ln w="9525">
              <a:solidFill>
                <a:schemeClr val="accent2"/>
              </a:solidFill>
              <a:round/>
              <a:headEnd/>
              <a:tailEnd/>
            </a:ln>
          </p:spPr>
          <p:txBody>
            <a:bodyPr/>
            <a:lstStyle/>
            <a:p>
              <a:endParaRPr lang="ja-JP" altLang="en-US"/>
            </a:p>
          </p:txBody>
        </p:sp>
        <p:sp>
          <p:nvSpPr>
            <p:cNvPr id="38979" name="Line 42"/>
            <p:cNvSpPr>
              <a:spLocks noChangeShapeType="1"/>
            </p:cNvSpPr>
            <p:nvPr/>
          </p:nvSpPr>
          <p:spPr bwMode="auto">
            <a:xfrm>
              <a:off x="4704" y="768"/>
              <a:ext cx="432" cy="96"/>
            </a:xfrm>
            <a:prstGeom prst="line">
              <a:avLst/>
            </a:prstGeom>
            <a:noFill/>
            <a:ln w="9525">
              <a:solidFill>
                <a:schemeClr val="accent2"/>
              </a:solidFill>
              <a:round/>
              <a:headEnd/>
              <a:tailEnd/>
            </a:ln>
          </p:spPr>
          <p:txBody>
            <a:bodyPr/>
            <a:lstStyle/>
            <a:p>
              <a:endParaRPr lang="ja-JP" altLang="en-US"/>
            </a:p>
          </p:txBody>
        </p:sp>
        <p:sp>
          <p:nvSpPr>
            <p:cNvPr id="38980" name="Line 43"/>
            <p:cNvSpPr>
              <a:spLocks noChangeShapeType="1"/>
            </p:cNvSpPr>
            <p:nvPr/>
          </p:nvSpPr>
          <p:spPr bwMode="auto">
            <a:xfrm>
              <a:off x="5136" y="864"/>
              <a:ext cx="240" cy="336"/>
            </a:xfrm>
            <a:prstGeom prst="line">
              <a:avLst/>
            </a:prstGeom>
            <a:noFill/>
            <a:ln w="9525">
              <a:solidFill>
                <a:schemeClr val="accent2"/>
              </a:solidFill>
              <a:round/>
              <a:headEnd/>
              <a:tailEnd/>
            </a:ln>
          </p:spPr>
          <p:txBody>
            <a:bodyPr/>
            <a:lstStyle/>
            <a:p>
              <a:endParaRPr lang="ja-JP" altLang="en-US"/>
            </a:p>
          </p:txBody>
        </p:sp>
      </p:grpSp>
      <p:sp>
        <p:nvSpPr>
          <p:cNvPr id="38943" name="AutoShape 44"/>
          <p:cNvSpPr>
            <a:spLocks noChangeArrowheads="1"/>
          </p:cNvSpPr>
          <p:nvPr/>
        </p:nvSpPr>
        <p:spPr bwMode="auto">
          <a:xfrm>
            <a:off x="762000" y="3962400"/>
            <a:ext cx="3352800" cy="2667000"/>
          </a:xfrm>
          <a:prstGeom prst="roundRect">
            <a:avLst>
              <a:gd name="adj" fmla="val 16667"/>
            </a:avLst>
          </a:prstGeom>
          <a:noFill/>
          <a:ln w="9525">
            <a:solidFill>
              <a:schemeClr val="accent2"/>
            </a:solidFill>
            <a:round/>
            <a:headEnd/>
            <a:tailEnd/>
          </a:ln>
        </p:spPr>
        <p:txBody>
          <a:bodyPr wrap="none" anchor="ctr"/>
          <a:lstStyle/>
          <a:p>
            <a:endParaRPr lang="ja-JP" altLang="en-US"/>
          </a:p>
        </p:txBody>
      </p:sp>
      <p:sp>
        <p:nvSpPr>
          <p:cNvPr id="38944" name="Oval 45"/>
          <p:cNvSpPr>
            <a:spLocks noChangeArrowheads="1"/>
          </p:cNvSpPr>
          <p:nvPr/>
        </p:nvSpPr>
        <p:spPr bwMode="auto">
          <a:xfrm>
            <a:off x="1905000" y="4267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45" name="Oval 46"/>
          <p:cNvSpPr>
            <a:spLocks noChangeArrowheads="1"/>
          </p:cNvSpPr>
          <p:nvPr/>
        </p:nvSpPr>
        <p:spPr bwMode="auto">
          <a:xfrm>
            <a:off x="1752600" y="51816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46" name="Oval 47"/>
          <p:cNvSpPr>
            <a:spLocks noChangeArrowheads="1"/>
          </p:cNvSpPr>
          <p:nvPr/>
        </p:nvSpPr>
        <p:spPr bwMode="auto">
          <a:xfrm>
            <a:off x="1219200" y="55626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47" name="Oval 48"/>
          <p:cNvSpPr>
            <a:spLocks noChangeArrowheads="1"/>
          </p:cNvSpPr>
          <p:nvPr/>
        </p:nvSpPr>
        <p:spPr bwMode="auto">
          <a:xfrm>
            <a:off x="1905000" y="579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48" name="Oval 49"/>
          <p:cNvSpPr>
            <a:spLocks noChangeArrowheads="1"/>
          </p:cNvSpPr>
          <p:nvPr/>
        </p:nvSpPr>
        <p:spPr bwMode="auto">
          <a:xfrm>
            <a:off x="2667000" y="60960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49" name="Oval 50"/>
          <p:cNvSpPr>
            <a:spLocks noChangeArrowheads="1"/>
          </p:cNvSpPr>
          <p:nvPr/>
        </p:nvSpPr>
        <p:spPr bwMode="auto">
          <a:xfrm>
            <a:off x="2667000" y="41910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50" name="Oval 51"/>
          <p:cNvSpPr>
            <a:spLocks noChangeArrowheads="1"/>
          </p:cNvSpPr>
          <p:nvPr/>
        </p:nvSpPr>
        <p:spPr bwMode="auto">
          <a:xfrm>
            <a:off x="3352800" y="4419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51" name="Oval 52"/>
          <p:cNvSpPr>
            <a:spLocks noChangeArrowheads="1"/>
          </p:cNvSpPr>
          <p:nvPr/>
        </p:nvSpPr>
        <p:spPr bwMode="auto">
          <a:xfrm>
            <a:off x="3048000" y="50292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52" name="Oval 53"/>
          <p:cNvSpPr>
            <a:spLocks noChangeArrowheads="1"/>
          </p:cNvSpPr>
          <p:nvPr/>
        </p:nvSpPr>
        <p:spPr bwMode="auto">
          <a:xfrm>
            <a:off x="3733800" y="48768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8953" name="Text Box 54"/>
          <p:cNvSpPr txBox="1">
            <a:spLocks noChangeArrowheads="1"/>
          </p:cNvSpPr>
          <p:nvPr/>
        </p:nvSpPr>
        <p:spPr bwMode="auto">
          <a:xfrm>
            <a:off x="1524000" y="3581400"/>
            <a:ext cx="1782763"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マッチング</a:t>
            </a:r>
            <a:r>
              <a:rPr lang="en-US" altLang="ja-JP">
                <a:solidFill>
                  <a:schemeClr val="accent2"/>
                </a:solidFill>
              </a:rPr>
              <a:t>M</a:t>
            </a:r>
          </a:p>
        </p:txBody>
      </p:sp>
      <p:sp>
        <p:nvSpPr>
          <p:cNvPr id="38954" name="Text Box 55"/>
          <p:cNvSpPr txBox="1">
            <a:spLocks noChangeArrowheads="1"/>
          </p:cNvSpPr>
          <p:nvPr/>
        </p:nvSpPr>
        <p:spPr bwMode="auto">
          <a:xfrm>
            <a:off x="6553200" y="249238"/>
            <a:ext cx="1284288"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最小木</a:t>
            </a:r>
            <a:r>
              <a:rPr lang="en-US" altLang="ja-JP">
                <a:solidFill>
                  <a:schemeClr val="accent2"/>
                </a:solidFill>
              </a:rPr>
              <a:t>T</a:t>
            </a:r>
          </a:p>
        </p:txBody>
      </p:sp>
      <p:sp>
        <p:nvSpPr>
          <p:cNvPr id="38955" name="Line 57"/>
          <p:cNvSpPr>
            <a:spLocks noChangeShapeType="1"/>
          </p:cNvSpPr>
          <p:nvPr/>
        </p:nvSpPr>
        <p:spPr bwMode="auto">
          <a:xfrm>
            <a:off x="4343400" y="5334000"/>
            <a:ext cx="838200" cy="0"/>
          </a:xfrm>
          <a:prstGeom prst="line">
            <a:avLst/>
          </a:prstGeom>
          <a:noFill/>
          <a:ln w="76200">
            <a:solidFill>
              <a:srgbClr val="FF0066"/>
            </a:solidFill>
            <a:round/>
            <a:headEnd/>
            <a:tailEnd type="triangle" w="med" len="med"/>
          </a:ln>
        </p:spPr>
        <p:txBody>
          <a:bodyPr/>
          <a:lstStyle/>
          <a:p>
            <a:endParaRPr lang="ja-JP" altLang="en-US"/>
          </a:p>
        </p:txBody>
      </p:sp>
      <p:sp>
        <p:nvSpPr>
          <p:cNvPr id="38956" name="AutoShape 67"/>
          <p:cNvSpPr>
            <a:spLocks noChangeArrowheads="1"/>
          </p:cNvSpPr>
          <p:nvPr/>
        </p:nvSpPr>
        <p:spPr bwMode="auto">
          <a:xfrm>
            <a:off x="5334000" y="3962400"/>
            <a:ext cx="3352800" cy="2667000"/>
          </a:xfrm>
          <a:prstGeom prst="roundRect">
            <a:avLst>
              <a:gd name="adj" fmla="val 16667"/>
            </a:avLst>
          </a:prstGeom>
          <a:noFill/>
          <a:ln w="9525">
            <a:solidFill>
              <a:schemeClr val="accent2"/>
            </a:solidFill>
            <a:round/>
            <a:headEnd/>
            <a:tailEnd/>
          </a:ln>
        </p:spPr>
        <p:txBody>
          <a:bodyPr wrap="none" anchor="ctr"/>
          <a:lstStyle/>
          <a:p>
            <a:endParaRPr lang="ja-JP" altLang="en-US"/>
          </a:p>
        </p:txBody>
      </p:sp>
      <p:sp>
        <p:nvSpPr>
          <p:cNvPr id="38957" name="Oval 68"/>
          <p:cNvSpPr>
            <a:spLocks noChangeArrowheads="1"/>
          </p:cNvSpPr>
          <p:nvPr/>
        </p:nvSpPr>
        <p:spPr bwMode="auto">
          <a:xfrm>
            <a:off x="6477000" y="4267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58" name="Oval 69"/>
          <p:cNvSpPr>
            <a:spLocks noChangeArrowheads="1"/>
          </p:cNvSpPr>
          <p:nvPr/>
        </p:nvSpPr>
        <p:spPr bwMode="auto">
          <a:xfrm>
            <a:off x="6324600" y="5181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59" name="Oval 70"/>
          <p:cNvSpPr>
            <a:spLocks noChangeArrowheads="1"/>
          </p:cNvSpPr>
          <p:nvPr/>
        </p:nvSpPr>
        <p:spPr bwMode="auto">
          <a:xfrm>
            <a:off x="5791200" y="556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60" name="Oval 71"/>
          <p:cNvSpPr>
            <a:spLocks noChangeArrowheads="1"/>
          </p:cNvSpPr>
          <p:nvPr/>
        </p:nvSpPr>
        <p:spPr bwMode="auto">
          <a:xfrm>
            <a:off x="6477000" y="579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61" name="Oval 72"/>
          <p:cNvSpPr>
            <a:spLocks noChangeArrowheads="1"/>
          </p:cNvSpPr>
          <p:nvPr/>
        </p:nvSpPr>
        <p:spPr bwMode="auto">
          <a:xfrm>
            <a:off x="7239000" y="609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62" name="Oval 73"/>
          <p:cNvSpPr>
            <a:spLocks noChangeArrowheads="1"/>
          </p:cNvSpPr>
          <p:nvPr/>
        </p:nvSpPr>
        <p:spPr bwMode="auto">
          <a:xfrm>
            <a:off x="7239000" y="4191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63" name="Oval 74"/>
          <p:cNvSpPr>
            <a:spLocks noChangeArrowheads="1"/>
          </p:cNvSpPr>
          <p:nvPr/>
        </p:nvSpPr>
        <p:spPr bwMode="auto">
          <a:xfrm>
            <a:off x="7924800" y="4419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64" name="Oval 75"/>
          <p:cNvSpPr>
            <a:spLocks noChangeArrowheads="1"/>
          </p:cNvSpPr>
          <p:nvPr/>
        </p:nvSpPr>
        <p:spPr bwMode="auto">
          <a:xfrm>
            <a:off x="7620000" y="502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65" name="Oval 76"/>
          <p:cNvSpPr>
            <a:spLocks noChangeArrowheads="1"/>
          </p:cNvSpPr>
          <p:nvPr/>
        </p:nvSpPr>
        <p:spPr bwMode="auto">
          <a:xfrm>
            <a:off x="8305800" y="487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8966" name="Text Box 77"/>
          <p:cNvSpPr txBox="1">
            <a:spLocks noChangeArrowheads="1"/>
          </p:cNvSpPr>
          <p:nvPr/>
        </p:nvSpPr>
        <p:spPr bwMode="auto">
          <a:xfrm>
            <a:off x="6096000" y="3560763"/>
            <a:ext cx="181610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ショートカット</a:t>
            </a:r>
          </a:p>
        </p:txBody>
      </p:sp>
      <p:sp>
        <p:nvSpPr>
          <p:cNvPr id="38967" name="Line 80"/>
          <p:cNvSpPr>
            <a:spLocks noChangeShapeType="1"/>
          </p:cNvSpPr>
          <p:nvPr/>
        </p:nvSpPr>
        <p:spPr bwMode="auto">
          <a:xfrm flipV="1">
            <a:off x="1371600" y="5257800"/>
            <a:ext cx="457200" cy="304800"/>
          </a:xfrm>
          <a:prstGeom prst="line">
            <a:avLst/>
          </a:prstGeom>
          <a:noFill/>
          <a:ln w="9525">
            <a:solidFill>
              <a:srgbClr val="FF0066"/>
            </a:solidFill>
            <a:round/>
            <a:headEnd/>
            <a:tailEnd/>
          </a:ln>
        </p:spPr>
        <p:txBody>
          <a:bodyPr/>
          <a:lstStyle/>
          <a:p>
            <a:endParaRPr lang="ja-JP" altLang="en-US"/>
          </a:p>
        </p:txBody>
      </p:sp>
      <p:sp>
        <p:nvSpPr>
          <p:cNvPr id="38968" name="Line 81"/>
          <p:cNvSpPr>
            <a:spLocks noChangeShapeType="1"/>
          </p:cNvSpPr>
          <p:nvPr/>
        </p:nvSpPr>
        <p:spPr bwMode="auto">
          <a:xfrm flipH="1">
            <a:off x="2819400" y="5181600"/>
            <a:ext cx="304800" cy="990600"/>
          </a:xfrm>
          <a:prstGeom prst="line">
            <a:avLst/>
          </a:prstGeom>
          <a:noFill/>
          <a:ln w="9525">
            <a:solidFill>
              <a:srgbClr val="FF0066"/>
            </a:solidFill>
            <a:round/>
            <a:headEnd/>
            <a:tailEnd/>
          </a:ln>
        </p:spPr>
        <p:txBody>
          <a:bodyPr/>
          <a:lstStyle/>
          <a:p>
            <a:endParaRPr lang="ja-JP" altLang="en-US"/>
          </a:p>
        </p:txBody>
      </p:sp>
      <p:sp>
        <p:nvSpPr>
          <p:cNvPr id="38969" name="Line 82"/>
          <p:cNvSpPr>
            <a:spLocks noChangeShapeType="1"/>
          </p:cNvSpPr>
          <p:nvPr/>
        </p:nvSpPr>
        <p:spPr bwMode="auto">
          <a:xfrm>
            <a:off x="2819400" y="4343400"/>
            <a:ext cx="1066800" cy="685800"/>
          </a:xfrm>
          <a:prstGeom prst="line">
            <a:avLst/>
          </a:prstGeom>
          <a:noFill/>
          <a:ln w="9525">
            <a:solidFill>
              <a:srgbClr val="FF0066"/>
            </a:solidFill>
            <a:round/>
            <a:headEnd/>
            <a:tailEnd/>
          </a:ln>
        </p:spPr>
        <p:txBody>
          <a:bodyPr/>
          <a:lstStyle/>
          <a:p>
            <a:endParaRPr lang="ja-JP" altLang="en-US"/>
          </a:p>
        </p:txBody>
      </p:sp>
      <p:sp>
        <p:nvSpPr>
          <p:cNvPr id="38970" name="Line 92"/>
          <p:cNvSpPr>
            <a:spLocks noChangeShapeType="1"/>
          </p:cNvSpPr>
          <p:nvPr/>
        </p:nvSpPr>
        <p:spPr bwMode="auto">
          <a:xfrm flipV="1">
            <a:off x="5943600" y="5334000"/>
            <a:ext cx="457200" cy="304800"/>
          </a:xfrm>
          <a:prstGeom prst="line">
            <a:avLst/>
          </a:prstGeom>
          <a:noFill/>
          <a:ln w="9525">
            <a:solidFill>
              <a:srgbClr val="FF0066"/>
            </a:solidFill>
            <a:prstDash val="sysDot"/>
            <a:round/>
            <a:headEnd/>
            <a:tailEnd/>
          </a:ln>
        </p:spPr>
        <p:txBody>
          <a:bodyPr/>
          <a:lstStyle/>
          <a:p>
            <a:endParaRPr lang="ja-JP" altLang="en-US"/>
          </a:p>
        </p:txBody>
      </p:sp>
      <p:sp>
        <p:nvSpPr>
          <p:cNvPr id="38971" name="Line 93"/>
          <p:cNvSpPr>
            <a:spLocks noChangeShapeType="1"/>
          </p:cNvSpPr>
          <p:nvPr/>
        </p:nvSpPr>
        <p:spPr bwMode="auto">
          <a:xfrm flipH="1">
            <a:off x="7391400" y="5257800"/>
            <a:ext cx="304800" cy="990600"/>
          </a:xfrm>
          <a:prstGeom prst="line">
            <a:avLst/>
          </a:prstGeom>
          <a:noFill/>
          <a:ln w="9525">
            <a:solidFill>
              <a:srgbClr val="FF0066"/>
            </a:solidFill>
            <a:prstDash val="sysDot"/>
            <a:round/>
            <a:headEnd/>
            <a:tailEnd/>
          </a:ln>
        </p:spPr>
        <p:txBody>
          <a:bodyPr/>
          <a:lstStyle/>
          <a:p>
            <a:endParaRPr lang="ja-JP" altLang="en-US"/>
          </a:p>
        </p:txBody>
      </p:sp>
      <p:sp>
        <p:nvSpPr>
          <p:cNvPr id="38972" name="Line 94"/>
          <p:cNvSpPr>
            <a:spLocks noChangeShapeType="1"/>
          </p:cNvSpPr>
          <p:nvPr/>
        </p:nvSpPr>
        <p:spPr bwMode="auto">
          <a:xfrm>
            <a:off x="7391400" y="4419600"/>
            <a:ext cx="1066800" cy="685800"/>
          </a:xfrm>
          <a:prstGeom prst="line">
            <a:avLst/>
          </a:prstGeom>
          <a:noFill/>
          <a:ln w="9525">
            <a:solidFill>
              <a:srgbClr val="FF0066"/>
            </a:solidFill>
            <a:prstDash val="sysDot"/>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9" name="スライド番号プレースホルダ 4"/>
          <p:cNvSpPr>
            <a:spLocks noGrp="1"/>
          </p:cNvSpPr>
          <p:nvPr>
            <p:ph type="sldNum" sz="quarter" idx="12"/>
          </p:nvPr>
        </p:nvSpPr>
        <p:spPr>
          <a:noFill/>
        </p:spPr>
        <p:txBody>
          <a:bodyPr/>
          <a:lstStyle/>
          <a:p>
            <a:fld id="{B705CEB4-C3C7-4BA6-AE67-CA71DE139EB7}" type="slidenum">
              <a:rPr lang="en-US" altLang="ja-JP" smtClean="0"/>
              <a:pPr/>
              <a:t>22</a:t>
            </a:fld>
            <a:endParaRPr lang="en-US" altLang="ja-JP" smtClean="0"/>
          </a:p>
        </p:txBody>
      </p:sp>
      <p:sp>
        <p:nvSpPr>
          <p:cNvPr id="10250" name="Rectangle 2"/>
          <p:cNvSpPr>
            <a:spLocks noGrp="1" noChangeArrowheads="1"/>
          </p:cNvSpPr>
          <p:nvPr>
            <p:ph type="title"/>
          </p:nvPr>
        </p:nvSpPr>
        <p:spPr/>
        <p:txBody>
          <a:bodyPr/>
          <a:lstStyle/>
          <a:p>
            <a:pPr eaLnBrk="1" hangingPunct="1"/>
            <a:r>
              <a:rPr lang="ja-JP" altLang="en-US" smtClean="0"/>
              <a:t>近似率の解析</a:t>
            </a:r>
          </a:p>
        </p:txBody>
      </p:sp>
      <p:sp>
        <p:nvSpPr>
          <p:cNvPr id="10251" name="Text Box 8"/>
          <p:cNvSpPr txBox="1">
            <a:spLocks noChangeArrowheads="1"/>
          </p:cNvSpPr>
          <p:nvPr/>
        </p:nvSpPr>
        <p:spPr bwMode="auto">
          <a:xfrm>
            <a:off x="457200" y="762000"/>
            <a:ext cx="7407275" cy="1187450"/>
          </a:xfrm>
          <a:prstGeom prst="rect">
            <a:avLst/>
          </a:prstGeom>
          <a:noFill/>
          <a:ln w="9525">
            <a:noFill/>
            <a:miter lim="800000"/>
            <a:headEnd/>
            <a:tailEnd/>
          </a:ln>
        </p:spPr>
        <p:txBody>
          <a:bodyPr>
            <a:spAutoFit/>
          </a:bodyPr>
          <a:lstStyle/>
          <a:p>
            <a:r>
              <a:rPr lang="ja-JP" altLang="en-US"/>
              <a:t>　最適な順回路を　　　とし、アルゴリズムで得られる順回路を　　　とする。また、　　　　　　　でそれぞれの長さを表すものとする。</a:t>
            </a:r>
          </a:p>
        </p:txBody>
      </p:sp>
      <p:graphicFrame>
        <p:nvGraphicFramePr>
          <p:cNvPr id="10242" name="Object 9"/>
          <p:cNvGraphicFramePr>
            <a:graphicFrameLocks noChangeAspect="1"/>
          </p:cNvGraphicFramePr>
          <p:nvPr/>
        </p:nvGraphicFramePr>
        <p:xfrm>
          <a:off x="2743200" y="838200"/>
          <a:ext cx="609600" cy="361950"/>
        </p:xfrm>
        <a:graphic>
          <a:graphicData uri="http://schemas.openxmlformats.org/presentationml/2006/ole">
            <p:oleObj spid="_x0000_s10242" name="Equation" r:id="rId3" imgW="342720" imgH="203040" progId="Equation.DSMT4">
              <p:embed/>
            </p:oleObj>
          </a:graphicData>
        </a:graphic>
      </p:graphicFrame>
      <p:graphicFrame>
        <p:nvGraphicFramePr>
          <p:cNvPr id="10243" name="Object 10"/>
          <p:cNvGraphicFramePr>
            <a:graphicFrameLocks noChangeAspect="1"/>
          </p:cNvGraphicFramePr>
          <p:nvPr/>
        </p:nvGraphicFramePr>
        <p:xfrm>
          <a:off x="1066800" y="1219200"/>
          <a:ext cx="495300" cy="361950"/>
        </p:xfrm>
        <a:graphic>
          <a:graphicData uri="http://schemas.openxmlformats.org/presentationml/2006/ole">
            <p:oleObj spid="_x0000_s10243" name="Equation" r:id="rId4" imgW="279360" imgH="203040" progId="Equation.DSMT4">
              <p:embed/>
            </p:oleObj>
          </a:graphicData>
        </a:graphic>
      </p:graphicFrame>
      <p:graphicFrame>
        <p:nvGraphicFramePr>
          <p:cNvPr id="10244" name="Object 11"/>
          <p:cNvGraphicFramePr>
            <a:graphicFrameLocks noChangeAspect="1"/>
          </p:cNvGraphicFramePr>
          <p:nvPr/>
        </p:nvGraphicFramePr>
        <p:xfrm>
          <a:off x="3505200" y="1219200"/>
          <a:ext cx="1377950" cy="407988"/>
        </p:xfrm>
        <a:graphic>
          <a:graphicData uri="http://schemas.openxmlformats.org/presentationml/2006/ole">
            <p:oleObj spid="_x0000_s10244" name="Equation" r:id="rId5" imgW="774360" imgH="228600" progId="Equation.DSMT4">
              <p:embed/>
            </p:oleObj>
          </a:graphicData>
        </a:graphic>
      </p:graphicFrame>
      <p:sp>
        <p:nvSpPr>
          <p:cNvPr id="10252" name="Text Box 12"/>
          <p:cNvSpPr txBox="1">
            <a:spLocks noChangeArrowheads="1"/>
          </p:cNvSpPr>
          <p:nvPr/>
        </p:nvSpPr>
        <p:spPr bwMode="auto">
          <a:xfrm>
            <a:off x="974725" y="2154238"/>
            <a:ext cx="5427663" cy="457200"/>
          </a:xfrm>
          <a:prstGeom prst="rect">
            <a:avLst/>
          </a:prstGeom>
          <a:noFill/>
          <a:ln w="9525">
            <a:noFill/>
            <a:miter lim="800000"/>
            <a:headEnd/>
            <a:tailEnd/>
          </a:ln>
        </p:spPr>
        <p:txBody>
          <a:bodyPr wrap="none">
            <a:spAutoFit/>
          </a:bodyPr>
          <a:lstStyle/>
          <a:p>
            <a:r>
              <a:rPr lang="ja-JP" altLang="en-US"/>
              <a:t>２近似アルゴリズムの解析と同様にして、</a:t>
            </a:r>
          </a:p>
        </p:txBody>
      </p:sp>
      <p:graphicFrame>
        <p:nvGraphicFramePr>
          <p:cNvPr id="10245" name="Object 13"/>
          <p:cNvGraphicFramePr>
            <a:graphicFrameLocks noChangeAspect="1"/>
          </p:cNvGraphicFramePr>
          <p:nvPr/>
        </p:nvGraphicFramePr>
        <p:xfrm>
          <a:off x="2667000" y="2895600"/>
          <a:ext cx="1355725" cy="407988"/>
        </p:xfrm>
        <a:graphic>
          <a:graphicData uri="http://schemas.openxmlformats.org/presentationml/2006/ole">
            <p:oleObj spid="_x0000_s10245" name="Equation" r:id="rId6" imgW="761760" imgH="228600" progId="Equation.DSMT4">
              <p:embed/>
            </p:oleObj>
          </a:graphicData>
        </a:graphic>
      </p:graphicFrame>
      <p:sp>
        <p:nvSpPr>
          <p:cNvPr id="10253" name="Text Box 14"/>
          <p:cNvSpPr txBox="1">
            <a:spLocks noChangeArrowheads="1"/>
          </p:cNvSpPr>
          <p:nvPr/>
        </p:nvSpPr>
        <p:spPr bwMode="auto">
          <a:xfrm>
            <a:off x="762000" y="3352800"/>
            <a:ext cx="1216025" cy="457200"/>
          </a:xfrm>
          <a:prstGeom prst="rect">
            <a:avLst/>
          </a:prstGeom>
          <a:noFill/>
          <a:ln w="9525">
            <a:noFill/>
            <a:miter lim="800000"/>
            <a:headEnd/>
            <a:tailEnd/>
          </a:ln>
        </p:spPr>
        <p:txBody>
          <a:bodyPr wrap="none">
            <a:spAutoFit/>
          </a:bodyPr>
          <a:lstStyle/>
          <a:p>
            <a:r>
              <a:rPr lang="ja-JP" altLang="en-US"/>
              <a:t>を得る。</a:t>
            </a:r>
          </a:p>
        </p:txBody>
      </p:sp>
      <p:sp>
        <p:nvSpPr>
          <p:cNvPr id="10254" name="Text Box 15"/>
          <p:cNvSpPr txBox="1">
            <a:spLocks noChangeArrowheads="1"/>
          </p:cNvSpPr>
          <p:nvPr/>
        </p:nvSpPr>
        <p:spPr bwMode="auto">
          <a:xfrm>
            <a:off x="914400" y="4038600"/>
            <a:ext cx="7772400" cy="1187450"/>
          </a:xfrm>
          <a:prstGeom prst="rect">
            <a:avLst/>
          </a:prstGeom>
          <a:noFill/>
          <a:ln w="9525">
            <a:noFill/>
            <a:miter lim="800000"/>
            <a:headEnd/>
            <a:tailEnd/>
          </a:ln>
        </p:spPr>
        <p:txBody>
          <a:bodyPr>
            <a:spAutoFit/>
          </a:bodyPr>
          <a:lstStyle/>
          <a:p>
            <a:r>
              <a:rPr lang="ja-JP" altLang="en-US"/>
              <a:t>　また、　　　　上で、次数が奇数の点（奇点）を結ぶパスを考える。　　　　上で、奇点を結ぶパスを交互に選ぶことにより、　　　　　上の辺集合を２つに分類する。</a:t>
            </a:r>
          </a:p>
        </p:txBody>
      </p:sp>
      <p:graphicFrame>
        <p:nvGraphicFramePr>
          <p:cNvPr id="10246" name="Object 16"/>
          <p:cNvGraphicFramePr>
            <a:graphicFrameLocks noChangeAspect="1"/>
          </p:cNvGraphicFramePr>
          <p:nvPr/>
        </p:nvGraphicFramePr>
        <p:xfrm>
          <a:off x="2057400" y="4114800"/>
          <a:ext cx="609600" cy="361950"/>
        </p:xfrm>
        <a:graphic>
          <a:graphicData uri="http://schemas.openxmlformats.org/presentationml/2006/ole">
            <p:oleObj spid="_x0000_s10246" name="Equation" r:id="rId7" imgW="342720" imgH="203040" progId="Equation.DSMT4">
              <p:embed/>
            </p:oleObj>
          </a:graphicData>
        </a:graphic>
      </p:graphicFrame>
      <p:graphicFrame>
        <p:nvGraphicFramePr>
          <p:cNvPr id="10247" name="Object 17"/>
          <p:cNvGraphicFramePr>
            <a:graphicFrameLocks noChangeAspect="1"/>
          </p:cNvGraphicFramePr>
          <p:nvPr/>
        </p:nvGraphicFramePr>
        <p:xfrm>
          <a:off x="2133600" y="4495800"/>
          <a:ext cx="609600" cy="361950"/>
        </p:xfrm>
        <a:graphic>
          <a:graphicData uri="http://schemas.openxmlformats.org/presentationml/2006/ole">
            <p:oleObj spid="_x0000_s10247" name="Equation" r:id="rId8" imgW="342720" imgH="203040" progId="Equation.DSMT4">
              <p:embed/>
            </p:oleObj>
          </a:graphicData>
        </a:graphic>
      </p:graphicFrame>
      <p:graphicFrame>
        <p:nvGraphicFramePr>
          <p:cNvPr id="10248" name="Object 18"/>
          <p:cNvGraphicFramePr>
            <a:graphicFrameLocks noChangeAspect="1"/>
          </p:cNvGraphicFramePr>
          <p:nvPr/>
        </p:nvGraphicFramePr>
        <p:xfrm>
          <a:off x="1752600" y="4876800"/>
          <a:ext cx="609600" cy="361950"/>
        </p:xfrm>
        <a:graphic>
          <a:graphicData uri="http://schemas.openxmlformats.org/presentationml/2006/ole">
            <p:oleObj spid="_x0000_s10248" name="Equation" r:id="rId9" imgW="342720" imgH="203040" progId="Equation.DSMT4">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2" name="スライド番号プレースホルダ 3"/>
          <p:cNvSpPr>
            <a:spLocks noGrp="1"/>
          </p:cNvSpPr>
          <p:nvPr>
            <p:ph type="sldNum" sz="quarter" idx="12"/>
          </p:nvPr>
        </p:nvSpPr>
        <p:spPr>
          <a:noFill/>
        </p:spPr>
        <p:txBody>
          <a:bodyPr/>
          <a:lstStyle/>
          <a:p>
            <a:fld id="{F7A758C4-05FA-460C-870D-96A50B430375}" type="slidenum">
              <a:rPr lang="en-US" altLang="ja-JP" smtClean="0"/>
              <a:pPr/>
              <a:t>23</a:t>
            </a:fld>
            <a:endParaRPr lang="en-US" altLang="ja-JP" smtClean="0"/>
          </a:p>
        </p:txBody>
      </p:sp>
      <p:sp>
        <p:nvSpPr>
          <p:cNvPr id="11273" name="Oval 2"/>
          <p:cNvSpPr>
            <a:spLocks noChangeArrowheads="1"/>
          </p:cNvSpPr>
          <p:nvPr/>
        </p:nvSpPr>
        <p:spPr bwMode="auto">
          <a:xfrm>
            <a:off x="2133600" y="2286000"/>
            <a:ext cx="3276600" cy="1905000"/>
          </a:xfrm>
          <a:prstGeom prst="ellipse">
            <a:avLst/>
          </a:prstGeom>
          <a:noFill/>
          <a:ln w="38100">
            <a:solidFill>
              <a:schemeClr val="accent2"/>
            </a:solidFill>
            <a:round/>
            <a:headEnd/>
            <a:tailEnd/>
          </a:ln>
        </p:spPr>
        <p:txBody>
          <a:bodyPr wrap="none" anchor="ctr"/>
          <a:lstStyle/>
          <a:p>
            <a:pPr algn="ctr"/>
            <a:endParaRPr lang="ja-JP" altLang="ja-JP"/>
          </a:p>
        </p:txBody>
      </p:sp>
      <p:sp>
        <p:nvSpPr>
          <p:cNvPr id="11274" name="Oval 3"/>
          <p:cNvSpPr>
            <a:spLocks noChangeArrowheads="1"/>
          </p:cNvSpPr>
          <p:nvPr/>
        </p:nvSpPr>
        <p:spPr bwMode="auto">
          <a:xfrm>
            <a:off x="2514600" y="2438400"/>
            <a:ext cx="228600" cy="228600"/>
          </a:xfrm>
          <a:prstGeom prst="ellipse">
            <a:avLst/>
          </a:prstGeom>
          <a:solidFill>
            <a:srgbClr val="FF0066"/>
          </a:solidFill>
          <a:ln w="9525">
            <a:solidFill>
              <a:schemeClr val="tx1"/>
            </a:solidFill>
            <a:round/>
            <a:headEnd/>
            <a:tailEnd/>
          </a:ln>
        </p:spPr>
        <p:txBody>
          <a:bodyPr wrap="none" anchor="ctr"/>
          <a:lstStyle/>
          <a:p>
            <a:pPr algn="ctr"/>
            <a:endParaRPr lang="ja-JP" altLang="ja-JP"/>
          </a:p>
        </p:txBody>
      </p:sp>
      <p:graphicFrame>
        <p:nvGraphicFramePr>
          <p:cNvPr id="11266" name="Object 4"/>
          <p:cNvGraphicFramePr>
            <a:graphicFrameLocks noChangeAspect="1"/>
          </p:cNvGraphicFramePr>
          <p:nvPr/>
        </p:nvGraphicFramePr>
        <p:xfrm>
          <a:off x="3276600" y="3048000"/>
          <a:ext cx="609600" cy="361950"/>
        </p:xfrm>
        <a:graphic>
          <a:graphicData uri="http://schemas.openxmlformats.org/presentationml/2006/ole">
            <p:oleObj spid="_x0000_s11266" name="Equation" r:id="rId3" imgW="342720" imgH="203040" progId="Equation.DSMT4">
              <p:embed/>
            </p:oleObj>
          </a:graphicData>
        </a:graphic>
      </p:graphicFrame>
      <p:sp>
        <p:nvSpPr>
          <p:cNvPr id="11275" name="Oval 5"/>
          <p:cNvSpPr>
            <a:spLocks noChangeArrowheads="1"/>
          </p:cNvSpPr>
          <p:nvPr/>
        </p:nvSpPr>
        <p:spPr bwMode="auto">
          <a:xfrm>
            <a:off x="3810000" y="2133600"/>
            <a:ext cx="228600" cy="228600"/>
          </a:xfrm>
          <a:prstGeom prst="ellipse">
            <a:avLst/>
          </a:prstGeom>
          <a:solidFill>
            <a:srgbClr val="FF0066"/>
          </a:solidFill>
          <a:ln w="9525">
            <a:solidFill>
              <a:schemeClr val="tx1"/>
            </a:solidFill>
            <a:round/>
            <a:headEnd/>
            <a:tailEnd/>
          </a:ln>
        </p:spPr>
        <p:txBody>
          <a:bodyPr wrap="none" anchor="ctr"/>
          <a:lstStyle/>
          <a:p>
            <a:pPr algn="ctr"/>
            <a:endParaRPr lang="ja-JP" altLang="ja-JP"/>
          </a:p>
        </p:txBody>
      </p:sp>
      <p:sp>
        <p:nvSpPr>
          <p:cNvPr id="11276" name="Oval 6"/>
          <p:cNvSpPr>
            <a:spLocks noChangeArrowheads="1"/>
          </p:cNvSpPr>
          <p:nvPr/>
        </p:nvSpPr>
        <p:spPr bwMode="auto">
          <a:xfrm>
            <a:off x="5105400" y="2743200"/>
            <a:ext cx="228600" cy="228600"/>
          </a:xfrm>
          <a:prstGeom prst="ellipse">
            <a:avLst/>
          </a:prstGeom>
          <a:solidFill>
            <a:srgbClr val="FF0066"/>
          </a:solidFill>
          <a:ln w="9525">
            <a:solidFill>
              <a:schemeClr val="tx1"/>
            </a:solidFill>
            <a:round/>
            <a:headEnd/>
            <a:tailEnd/>
          </a:ln>
        </p:spPr>
        <p:txBody>
          <a:bodyPr wrap="none" anchor="ctr"/>
          <a:lstStyle/>
          <a:p>
            <a:pPr algn="ctr"/>
            <a:endParaRPr lang="ja-JP" altLang="ja-JP"/>
          </a:p>
        </p:txBody>
      </p:sp>
      <p:sp>
        <p:nvSpPr>
          <p:cNvPr id="11277" name="Oval 7"/>
          <p:cNvSpPr>
            <a:spLocks noChangeArrowheads="1"/>
          </p:cNvSpPr>
          <p:nvPr/>
        </p:nvSpPr>
        <p:spPr bwMode="auto">
          <a:xfrm>
            <a:off x="4648200" y="3810000"/>
            <a:ext cx="228600" cy="228600"/>
          </a:xfrm>
          <a:prstGeom prst="ellipse">
            <a:avLst/>
          </a:prstGeom>
          <a:solidFill>
            <a:srgbClr val="FF0066"/>
          </a:solidFill>
          <a:ln w="9525">
            <a:solidFill>
              <a:schemeClr val="tx1"/>
            </a:solidFill>
            <a:round/>
            <a:headEnd/>
            <a:tailEnd/>
          </a:ln>
        </p:spPr>
        <p:txBody>
          <a:bodyPr wrap="none" anchor="ctr"/>
          <a:lstStyle/>
          <a:p>
            <a:pPr algn="ctr"/>
            <a:endParaRPr lang="ja-JP" altLang="ja-JP"/>
          </a:p>
        </p:txBody>
      </p:sp>
      <p:sp>
        <p:nvSpPr>
          <p:cNvPr id="11278" name="Oval 8"/>
          <p:cNvSpPr>
            <a:spLocks noChangeArrowheads="1"/>
          </p:cNvSpPr>
          <p:nvPr/>
        </p:nvSpPr>
        <p:spPr bwMode="auto">
          <a:xfrm>
            <a:off x="3657600" y="4038600"/>
            <a:ext cx="228600" cy="228600"/>
          </a:xfrm>
          <a:prstGeom prst="ellipse">
            <a:avLst/>
          </a:prstGeom>
          <a:solidFill>
            <a:srgbClr val="FF0066"/>
          </a:solidFill>
          <a:ln w="9525">
            <a:solidFill>
              <a:schemeClr val="tx1"/>
            </a:solidFill>
            <a:round/>
            <a:headEnd/>
            <a:tailEnd/>
          </a:ln>
        </p:spPr>
        <p:txBody>
          <a:bodyPr wrap="none" anchor="ctr"/>
          <a:lstStyle/>
          <a:p>
            <a:pPr algn="ctr"/>
            <a:endParaRPr lang="ja-JP" altLang="ja-JP"/>
          </a:p>
        </p:txBody>
      </p:sp>
      <p:sp>
        <p:nvSpPr>
          <p:cNvPr id="11279" name="Oval 9"/>
          <p:cNvSpPr>
            <a:spLocks noChangeArrowheads="1"/>
          </p:cNvSpPr>
          <p:nvPr/>
        </p:nvSpPr>
        <p:spPr bwMode="auto">
          <a:xfrm>
            <a:off x="2438400" y="3733800"/>
            <a:ext cx="228600" cy="228600"/>
          </a:xfrm>
          <a:prstGeom prst="ellipse">
            <a:avLst/>
          </a:prstGeom>
          <a:solidFill>
            <a:srgbClr val="FF0066"/>
          </a:solidFill>
          <a:ln w="9525">
            <a:solidFill>
              <a:schemeClr val="tx1"/>
            </a:solidFill>
            <a:round/>
            <a:headEnd/>
            <a:tailEnd/>
          </a:ln>
        </p:spPr>
        <p:txBody>
          <a:bodyPr wrap="none" anchor="ctr"/>
          <a:lstStyle/>
          <a:p>
            <a:pPr algn="ctr"/>
            <a:endParaRPr lang="ja-JP" altLang="ja-JP"/>
          </a:p>
        </p:txBody>
      </p:sp>
      <p:sp>
        <p:nvSpPr>
          <p:cNvPr id="11280" name="Oval 11"/>
          <p:cNvSpPr>
            <a:spLocks noChangeArrowheads="1"/>
          </p:cNvSpPr>
          <p:nvPr/>
        </p:nvSpPr>
        <p:spPr bwMode="auto">
          <a:xfrm>
            <a:off x="3048000" y="2286000"/>
            <a:ext cx="152400" cy="1524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11281" name="Oval 12"/>
          <p:cNvSpPr>
            <a:spLocks noChangeArrowheads="1"/>
          </p:cNvSpPr>
          <p:nvPr/>
        </p:nvSpPr>
        <p:spPr bwMode="auto">
          <a:xfrm>
            <a:off x="4267200" y="2286000"/>
            <a:ext cx="152400" cy="1524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11282" name="Oval 13"/>
          <p:cNvSpPr>
            <a:spLocks noChangeArrowheads="1"/>
          </p:cNvSpPr>
          <p:nvPr/>
        </p:nvSpPr>
        <p:spPr bwMode="auto">
          <a:xfrm>
            <a:off x="4724400" y="2438400"/>
            <a:ext cx="152400" cy="1524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11283" name="Oval 14"/>
          <p:cNvSpPr>
            <a:spLocks noChangeArrowheads="1"/>
          </p:cNvSpPr>
          <p:nvPr/>
        </p:nvSpPr>
        <p:spPr bwMode="auto">
          <a:xfrm>
            <a:off x="4191000" y="4038600"/>
            <a:ext cx="152400" cy="1524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11284" name="Oval 15"/>
          <p:cNvSpPr>
            <a:spLocks noChangeArrowheads="1"/>
          </p:cNvSpPr>
          <p:nvPr/>
        </p:nvSpPr>
        <p:spPr bwMode="auto">
          <a:xfrm>
            <a:off x="2895600" y="3962400"/>
            <a:ext cx="152400" cy="1524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11285" name="Text Box 16"/>
          <p:cNvSpPr txBox="1">
            <a:spLocks noChangeArrowheads="1"/>
          </p:cNvSpPr>
          <p:nvPr/>
        </p:nvSpPr>
        <p:spPr bwMode="auto">
          <a:xfrm>
            <a:off x="685800" y="228600"/>
            <a:ext cx="6477000" cy="822325"/>
          </a:xfrm>
          <a:prstGeom prst="rect">
            <a:avLst/>
          </a:prstGeom>
          <a:noFill/>
          <a:ln w="9525">
            <a:noFill/>
            <a:miter lim="800000"/>
            <a:headEnd/>
            <a:tailEnd/>
          </a:ln>
        </p:spPr>
        <p:txBody>
          <a:bodyPr>
            <a:spAutoFit/>
          </a:bodyPr>
          <a:lstStyle/>
          <a:p>
            <a:r>
              <a:rPr lang="ja-JP" altLang="en-US"/>
              <a:t>　奇点が偶数個しかないことに注意すると、いつもきちんと２分割することができることがわかる。</a:t>
            </a:r>
          </a:p>
        </p:txBody>
      </p:sp>
      <p:sp>
        <p:nvSpPr>
          <p:cNvPr id="11286" name="Freeform 17"/>
          <p:cNvSpPr>
            <a:spLocks/>
          </p:cNvSpPr>
          <p:nvPr/>
        </p:nvSpPr>
        <p:spPr bwMode="auto">
          <a:xfrm>
            <a:off x="2743200" y="2209800"/>
            <a:ext cx="1219200" cy="228600"/>
          </a:xfrm>
          <a:custGeom>
            <a:avLst/>
            <a:gdLst>
              <a:gd name="T0" fmla="*/ 0 w 768"/>
              <a:gd name="T1" fmla="*/ 362902445 h 144"/>
              <a:gd name="T2" fmla="*/ 846772628 w 768"/>
              <a:gd name="T3" fmla="*/ 120967498 h 144"/>
              <a:gd name="T4" fmla="*/ 1935480178 w 768"/>
              <a:gd name="T5" fmla="*/ 0 h 144"/>
              <a:gd name="T6" fmla="*/ 0 60000 65536"/>
              <a:gd name="T7" fmla="*/ 0 60000 65536"/>
              <a:gd name="T8" fmla="*/ 0 60000 65536"/>
              <a:gd name="T9" fmla="*/ 0 w 768"/>
              <a:gd name="T10" fmla="*/ 0 h 144"/>
              <a:gd name="T11" fmla="*/ 768 w 768"/>
              <a:gd name="T12" fmla="*/ 144 h 144"/>
            </a:gdLst>
            <a:ahLst/>
            <a:cxnLst>
              <a:cxn ang="T6">
                <a:pos x="T0" y="T1"/>
              </a:cxn>
              <a:cxn ang="T7">
                <a:pos x="T2" y="T3"/>
              </a:cxn>
              <a:cxn ang="T8">
                <a:pos x="T4" y="T5"/>
              </a:cxn>
            </a:cxnLst>
            <a:rect l="T9" t="T10" r="T11" b="T12"/>
            <a:pathLst>
              <a:path w="768" h="144">
                <a:moveTo>
                  <a:pt x="0" y="144"/>
                </a:moveTo>
                <a:cubicBezTo>
                  <a:pt x="104" y="108"/>
                  <a:pt x="208" y="72"/>
                  <a:pt x="336" y="48"/>
                </a:cubicBezTo>
                <a:cubicBezTo>
                  <a:pt x="464" y="24"/>
                  <a:pt x="616" y="12"/>
                  <a:pt x="768" y="0"/>
                </a:cubicBezTo>
              </a:path>
            </a:pathLst>
          </a:custGeom>
          <a:noFill/>
          <a:ln w="38100">
            <a:solidFill>
              <a:srgbClr val="FF0000"/>
            </a:solidFill>
            <a:round/>
            <a:headEnd/>
            <a:tailEnd/>
          </a:ln>
        </p:spPr>
        <p:txBody>
          <a:bodyPr/>
          <a:lstStyle/>
          <a:p>
            <a:endParaRPr lang="ja-JP" altLang="en-US"/>
          </a:p>
        </p:txBody>
      </p:sp>
      <p:sp>
        <p:nvSpPr>
          <p:cNvPr id="11287" name="Freeform 18"/>
          <p:cNvSpPr>
            <a:spLocks/>
          </p:cNvSpPr>
          <p:nvPr/>
        </p:nvSpPr>
        <p:spPr bwMode="auto">
          <a:xfrm>
            <a:off x="4800600" y="2971800"/>
            <a:ext cx="698500" cy="1066800"/>
          </a:xfrm>
          <a:custGeom>
            <a:avLst/>
            <a:gdLst>
              <a:gd name="T0" fmla="*/ 846772662 w 440"/>
              <a:gd name="T1" fmla="*/ 0 h 672"/>
              <a:gd name="T2" fmla="*/ 1088707595 w 440"/>
              <a:gd name="T3" fmla="*/ 483870023 h 672"/>
              <a:gd name="T4" fmla="*/ 725804997 w 440"/>
              <a:gd name="T5" fmla="*/ 1209674957 h 672"/>
              <a:gd name="T6" fmla="*/ 0 w 440"/>
              <a:gd name="T7" fmla="*/ 1693545178 h 672"/>
              <a:gd name="T8" fmla="*/ 0 60000 65536"/>
              <a:gd name="T9" fmla="*/ 0 60000 65536"/>
              <a:gd name="T10" fmla="*/ 0 60000 65536"/>
              <a:gd name="T11" fmla="*/ 0 60000 65536"/>
              <a:gd name="T12" fmla="*/ 0 w 440"/>
              <a:gd name="T13" fmla="*/ 0 h 672"/>
              <a:gd name="T14" fmla="*/ 440 w 440"/>
              <a:gd name="T15" fmla="*/ 672 h 672"/>
            </a:gdLst>
            <a:ahLst/>
            <a:cxnLst>
              <a:cxn ang="T8">
                <a:pos x="T0" y="T1"/>
              </a:cxn>
              <a:cxn ang="T9">
                <a:pos x="T2" y="T3"/>
              </a:cxn>
              <a:cxn ang="T10">
                <a:pos x="T4" y="T5"/>
              </a:cxn>
              <a:cxn ang="T11">
                <a:pos x="T6" y="T7"/>
              </a:cxn>
            </a:cxnLst>
            <a:rect l="T12" t="T13" r="T14" b="T15"/>
            <a:pathLst>
              <a:path w="440" h="672">
                <a:moveTo>
                  <a:pt x="336" y="0"/>
                </a:moveTo>
                <a:cubicBezTo>
                  <a:pt x="388" y="56"/>
                  <a:pt x="440" y="112"/>
                  <a:pt x="432" y="192"/>
                </a:cubicBezTo>
                <a:cubicBezTo>
                  <a:pt x="424" y="272"/>
                  <a:pt x="360" y="400"/>
                  <a:pt x="288" y="480"/>
                </a:cubicBezTo>
                <a:cubicBezTo>
                  <a:pt x="216" y="560"/>
                  <a:pt x="108" y="616"/>
                  <a:pt x="0" y="672"/>
                </a:cubicBezTo>
              </a:path>
            </a:pathLst>
          </a:custGeom>
          <a:noFill/>
          <a:ln w="38100">
            <a:solidFill>
              <a:srgbClr val="FF0000"/>
            </a:solidFill>
            <a:round/>
            <a:headEnd/>
            <a:tailEnd/>
          </a:ln>
        </p:spPr>
        <p:txBody>
          <a:bodyPr/>
          <a:lstStyle/>
          <a:p>
            <a:endParaRPr lang="ja-JP" altLang="en-US"/>
          </a:p>
        </p:txBody>
      </p:sp>
      <p:sp>
        <p:nvSpPr>
          <p:cNvPr id="11288" name="Freeform 20"/>
          <p:cNvSpPr>
            <a:spLocks/>
          </p:cNvSpPr>
          <p:nvPr/>
        </p:nvSpPr>
        <p:spPr bwMode="auto">
          <a:xfrm>
            <a:off x="2514600" y="3886200"/>
            <a:ext cx="1295400" cy="355600"/>
          </a:xfrm>
          <a:custGeom>
            <a:avLst/>
            <a:gdLst>
              <a:gd name="T0" fmla="*/ 2056447678 w 816"/>
              <a:gd name="T1" fmla="*/ 483870067 h 224"/>
              <a:gd name="T2" fmla="*/ 725804981 w 816"/>
              <a:gd name="T3" fmla="*/ 483870067 h 224"/>
              <a:gd name="T4" fmla="*/ 0 w 816"/>
              <a:gd name="T5" fmla="*/ 0 h 224"/>
              <a:gd name="T6" fmla="*/ 0 60000 65536"/>
              <a:gd name="T7" fmla="*/ 0 60000 65536"/>
              <a:gd name="T8" fmla="*/ 0 60000 65536"/>
              <a:gd name="T9" fmla="*/ 0 w 816"/>
              <a:gd name="T10" fmla="*/ 0 h 224"/>
              <a:gd name="T11" fmla="*/ 816 w 816"/>
              <a:gd name="T12" fmla="*/ 224 h 224"/>
            </a:gdLst>
            <a:ahLst/>
            <a:cxnLst>
              <a:cxn ang="T6">
                <a:pos x="T0" y="T1"/>
              </a:cxn>
              <a:cxn ang="T7">
                <a:pos x="T2" y="T3"/>
              </a:cxn>
              <a:cxn ang="T8">
                <a:pos x="T4" y="T5"/>
              </a:cxn>
            </a:cxnLst>
            <a:rect l="T9" t="T10" r="T11" b="T12"/>
            <a:pathLst>
              <a:path w="816" h="224">
                <a:moveTo>
                  <a:pt x="816" y="192"/>
                </a:moveTo>
                <a:cubicBezTo>
                  <a:pt x="620" y="208"/>
                  <a:pt x="424" y="224"/>
                  <a:pt x="288" y="192"/>
                </a:cubicBezTo>
                <a:cubicBezTo>
                  <a:pt x="152" y="160"/>
                  <a:pt x="76" y="80"/>
                  <a:pt x="0" y="0"/>
                </a:cubicBezTo>
              </a:path>
            </a:pathLst>
          </a:custGeom>
          <a:noFill/>
          <a:ln w="38100">
            <a:solidFill>
              <a:srgbClr val="FF0000"/>
            </a:solidFill>
            <a:round/>
            <a:headEnd/>
            <a:tailEnd/>
          </a:ln>
        </p:spPr>
        <p:txBody>
          <a:bodyPr/>
          <a:lstStyle/>
          <a:p>
            <a:endParaRPr lang="ja-JP" altLang="en-US"/>
          </a:p>
        </p:txBody>
      </p:sp>
      <p:sp>
        <p:nvSpPr>
          <p:cNvPr id="11289" name="Text Box 21"/>
          <p:cNvSpPr txBox="1">
            <a:spLocks noChangeArrowheads="1"/>
          </p:cNvSpPr>
          <p:nvPr/>
        </p:nvSpPr>
        <p:spPr bwMode="auto">
          <a:xfrm>
            <a:off x="1203325" y="4668838"/>
            <a:ext cx="4711700" cy="822325"/>
          </a:xfrm>
          <a:prstGeom prst="rect">
            <a:avLst/>
          </a:prstGeom>
          <a:noFill/>
          <a:ln w="9525">
            <a:noFill/>
            <a:miter lim="800000"/>
            <a:headEnd/>
            <a:tailEnd/>
          </a:ln>
        </p:spPr>
        <p:txBody>
          <a:bodyPr wrap="none">
            <a:spAutoFit/>
          </a:bodyPr>
          <a:lstStyle/>
          <a:p>
            <a:r>
              <a:rPr lang="ja-JP" altLang="en-US"/>
              <a:t>このように、　　　　の辺集合を、</a:t>
            </a:r>
          </a:p>
          <a:p>
            <a:r>
              <a:rPr lang="ja-JP" altLang="en-US"/>
              <a:t>　　　　　　　と分割できる。もちろん、</a:t>
            </a:r>
          </a:p>
        </p:txBody>
      </p:sp>
      <p:graphicFrame>
        <p:nvGraphicFramePr>
          <p:cNvPr id="11267" name="Object 22"/>
          <p:cNvGraphicFramePr>
            <a:graphicFrameLocks noChangeAspect="1"/>
          </p:cNvGraphicFramePr>
          <p:nvPr/>
        </p:nvGraphicFramePr>
        <p:xfrm>
          <a:off x="2895600" y="4724400"/>
          <a:ext cx="609600" cy="361950"/>
        </p:xfrm>
        <a:graphic>
          <a:graphicData uri="http://schemas.openxmlformats.org/presentationml/2006/ole">
            <p:oleObj spid="_x0000_s11267" name="Equation" r:id="rId4" imgW="342720" imgH="203040" progId="Equation.DSMT4">
              <p:embed/>
            </p:oleObj>
          </a:graphicData>
        </a:graphic>
      </p:graphicFrame>
      <p:graphicFrame>
        <p:nvGraphicFramePr>
          <p:cNvPr id="11268" name="Object 23"/>
          <p:cNvGraphicFramePr>
            <a:graphicFrameLocks noChangeAspect="1"/>
          </p:cNvGraphicFramePr>
          <p:nvPr/>
        </p:nvGraphicFramePr>
        <p:xfrm>
          <a:off x="1371600" y="5105400"/>
          <a:ext cx="495300" cy="609600"/>
        </p:xfrm>
        <a:graphic>
          <a:graphicData uri="http://schemas.openxmlformats.org/presentationml/2006/ole">
            <p:oleObj spid="_x0000_s11268" name="Equation" r:id="rId5" imgW="164880" imgH="203040" progId="Equation.DSMT4">
              <p:embed/>
            </p:oleObj>
          </a:graphicData>
        </a:graphic>
      </p:graphicFrame>
      <p:graphicFrame>
        <p:nvGraphicFramePr>
          <p:cNvPr id="11269" name="Object 25"/>
          <p:cNvGraphicFramePr>
            <a:graphicFrameLocks noChangeAspect="1"/>
          </p:cNvGraphicFramePr>
          <p:nvPr/>
        </p:nvGraphicFramePr>
        <p:xfrm>
          <a:off x="1981200" y="5029200"/>
          <a:ext cx="533400" cy="609600"/>
        </p:xfrm>
        <a:graphic>
          <a:graphicData uri="http://schemas.openxmlformats.org/presentationml/2006/ole">
            <p:oleObj spid="_x0000_s11269" name="Equation" r:id="rId6" imgW="177480" imgH="203040" progId="Equation.DSMT4">
              <p:embed/>
            </p:oleObj>
          </a:graphicData>
        </a:graphic>
      </p:graphicFrame>
      <p:graphicFrame>
        <p:nvGraphicFramePr>
          <p:cNvPr id="11270" name="Object 26"/>
          <p:cNvGraphicFramePr>
            <a:graphicFrameLocks noChangeAspect="1"/>
          </p:cNvGraphicFramePr>
          <p:nvPr/>
        </p:nvGraphicFramePr>
        <p:xfrm>
          <a:off x="5943600" y="5105400"/>
          <a:ext cx="1760538" cy="361950"/>
        </p:xfrm>
        <a:graphic>
          <a:graphicData uri="http://schemas.openxmlformats.org/presentationml/2006/ole">
            <p:oleObj spid="_x0000_s11270" name="Equation" r:id="rId7" imgW="990360" imgH="203040" progId="Equation.DSMT4">
              <p:embed/>
            </p:oleObj>
          </a:graphicData>
        </a:graphic>
      </p:graphicFrame>
      <p:sp>
        <p:nvSpPr>
          <p:cNvPr id="11290" name="Text Box 27"/>
          <p:cNvSpPr txBox="1">
            <a:spLocks noChangeArrowheads="1"/>
          </p:cNvSpPr>
          <p:nvPr/>
        </p:nvSpPr>
        <p:spPr bwMode="auto">
          <a:xfrm>
            <a:off x="1127125" y="5964238"/>
            <a:ext cx="1171575" cy="457200"/>
          </a:xfrm>
          <a:prstGeom prst="rect">
            <a:avLst/>
          </a:prstGeom>
          <a:noFill/>
          <a:ln w="9525">
            <a:noFill/>
            <a:miter lim="800000"/>
            <a:headEnd/>
            <a:tailEnd/>
          </a:ln>
        </p:spPr>
        <p:txBody>
          <a:bodyPr wrap="none">
            <a:spAutoFit/>
          </a:bodyPr>
          <a:lstStyle/>
          <a:p>
            <a:r>
              <a:rPr lang="ja-JP" altLang="en-US"/>
              <a:t>よって、</a:t>
            </a:r>
          </a:p>
        </p:txBody>
      </p:sp>
      <p:graphicFrame>
        <p:nvGraphicFramePr>
          <p:cNvPr id="11271" name="Object 28"/>
          <p:cNvGraphicFramePr>
            <a:graphicFrameLocks noChangeAspect="1"/>
          </p:cNvGraphicFramePr>
          <p:nvPr/>
        </p:nvGraphicFramePr>
        <p:xfrm>
          <a:off x="2474913" y="5997575"/>
          <a:ext cx="2144712" cy="407988"/>
        </p:xfrm>
        <a:graphic>
          <a:graphicData uri="http://schemas.openxmlformats.org/presentationml/2006/ole">
            <p:oleObj spid="_x0000_s11271" name="Equation" r:id="rId8" imgW="1206360" imgH="228600" progId="Equation.DSMT4">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 3"/>
          <p:cNvSpPr>
            <a:spLocks noGrp="1"/>
          </p:cNvSpPr>
          <p:nvPr>
            <p:ph type="sldNum" sz="quarter" idx="12"/>
          </p:nvPr>
        </p:nvSpPr>
        <p:spPr>
          <a:noFill/>
        </p:spPr>
        <p:txBody>
          <a:bodyPr/>
          <a:lstStyle/>
          <a:p>
            <a:fld id="{6133D492-BF74-4FB7-9CE7-CB4F9E2D960C}" type="slidenum">
              <a:rPr lang="en-US" altLang="ja-JP" smtClean="0"/>
              <a:pPr/>
              <a:t>24</a:t>
            </a:fld>
            <a:endParaRPr lang="en-US" altLang="ja-JP" smtClean="0"/>
          </a:p>
        </p:txBody>
      </p:sp>
      <p:sp>
        <p:nvSpPr>
          <p:cNvPr id="12293" name="Text Box 2"/>
          <p:cNvSpPr txBox="1">
            <a:spLocks noChangeArrowheads="1"/>
          </p:cNvSpPr>
          <p:nvPr/>
        </p:nvSpPr>
        <p:spPr bwMode="auto">
          <a:xfrm>
            <a:off x="669925" y="554038"/>
            <a:ext cx="6027738" cy="822325"/>
          </a:xfrm>
          <a:prstGeom prst="rect">
            <a:avLst/>
          </a:prstGeom>
          <a:noFill/>
          <a:ln w="9525">
            <a:noFill/>
            <a:miter lim="800000"/>
            <a:headEnd/>
            <a:tailEnd/>
          </a:ln>
        </p:spPr>
        <p:txBody>
          <a:bodyPr wrap="none">
            <a:spAutoFit/>
          </a:bodyPr>
          <a:lstStyle/>
          <a:p>
            <a:r>
              <a:rPr lang="ja-JP" altLang="en-US"/>
              <a:t>　　また、三角不等式がなりたっているので、</a:t>
            </a:r>
          </a:p>
          <a:p>
            <a:r>
              <a:rPr lang="ja-JP" altLang="en-US"/>
              <a:t>パスで結ぶより直接辺でたどったほうが短い。</a:t>
            </a:r>
          </a:p>
        </p:txBody>
      </p:sp>
      <p:sp>
        <p:nvSpPr>
          <p:cNvPr id="12294" name="Line 4"/>
          <p:cNvSpPr>
            <a:spLocks noChangeShapeType="1"/>
          </p:cNvSpPr>
          <p:nvPr/>
        </p:nvSpPr>
        <p:spPr bwMode="auto">
          <a:xfrm flipV="1">
            <a:off x="1905000" y="1981200"/>
            <a:ext cx="1219200" cy="990600"/>
          </a:xfrm>
          <a:prstGeom prst="line">
            <a:avLst/>
          </a:prstGeom>
          <a:noFill/>
          <a:ln w="38100">
            <a:solidFill>
              <a:schemeClr val="accent2"/>
            </a:solidFill>
            <a:round/>
            <a:headEnd/>
            <a:tailEnd/>
          </a:ln>
        </p:spPr>
        <p:txBody>
          <a:bodyPr/>
          <a:lstStyle/>
          <a:p>
            <a:endParaRPr lang="ja-JP" altLang="en-US"/>
          </a:p>
        </p:txBody>
      </p:sp>
      <p:sp>
        <p:nvSpPr>
          <p:cNvPr id="12295" name="Line 5"/>
          <p:cNvSpPr>
            <a:spLocks noChangeShapeType="1"/>
          </p:cNvSpPr>
          <p:nvPr/>
        </p:nvSpPr>
        <p:spPr bwMode="auto">
          <a:xfrm flipV="1">
            <a:off x="3124200" y="1752600"/>
            <a:ext cx="1905000" cy="228600"/>
          </a:xfrm>
          <a:prstGeom prst="line">
            <a:avLst/>
          </a:prstGeom>
          <a:noFill/>
          <a:ln w="38100">
            <a:solidFill>
              <a:schemeClr val="accent2"/>
            </a:solidFill>
            <a:round/>
            <a:headEnd/>
            <a:tailEnd/>
          </a:ln>
        </p:spPr>
        <p:txBody>
          <a:bodyPr/>
          <a:lstStyle/>
          <a:p>
            <a:endParaRPr lang="ja-JP" altLang="en-US"/>
          </a:p>
        </p:txBody>
      </p:sp>
      <p:sp>
        <p:nvSpPr>
          <p:cNvPr id="12296" name="Line 6"/>
          <p:cNvSpPr>
            <a:spLocks noChangeShapeType="1"/>
          </p:cNvSpPr>
          <p:nvPr/>
        </p:nvSpPr>
        <p:spPr bwMode="auto">
          <a:xfrm>
            <a:off x="5105400" y="1752600"/>
            <a:ext cx="1828800" cy="609600"/>
          </a:xfrm>
          <a:prstGeom prst="line">
            <a:avLst/>
          </a:prstGeom>
          <a:noFill/>
          <a:ln w="38100">
            <a:solidFill>
              <a:schemeClr val="accent2"/>
            </a:solidFill>
            <a:round/>
            <a:headEnd/>
            <a:tailEnd/>
          </a:ln>
        </p:spPr>
        <p:txBody>
          <a:bodyPr/>
          <a:lstStyle/>
          <a:p>
            <a:endParaRPr lang="ja-JP" altLang="en-US"/>
          </a:p>
        </p:txBody>
      </p:sp>
      <p:sp>
        <p:nvSpPr>
          <p:cNvPr id="12297" name="Oval 7"/>
          <p:cNvSpPr>
            <a:spLocks noChangeArrowheads="1"/>
          </p:cNvSpPr>
          <p:nvPr/>
        </p:nvSpPr>
        <p:spPr bwMode="auto">
          <a:xfrm>
            <a:off x="3048000" y="1828800"/>
            <a:ext cx="228600" cy="3048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12298" name="Oval 8"/>
          <p:cNvSpPr>
            <a:spLocks noChangeArrowheads="1"/>
          </p:cNvSpPr>
          <p:nvPr/>
        </p:nvSpPr>
        <p:spPr bwMode="auto">
          <a:xfrm>
            <a:off x="4876800" y="1676400"/>
            <a:ext cx="228600" cy="3048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12299" name="Oval 9"/>
          <p:cNvSpPr>
            <a:spLocks noChangeArrowheads="1"/>
          </p:cNvSpPr>
          <p:nvPr/>
        </p:nvSpPr>
        <p:spPr bwMode="auto">
          <a:xfrm>
            <a:off x="6781800" y="2209800"/>
            <a:ext cx="228600" cy="304800"/>
          </a:xfrm>
          <a:prstGeom prst="ellipse">
            <a:avLst/>
          </a:prstGeom>
          <a:solidFill>
            <a:srgbClr val="FF0000"/>
          </a:solidFill>
          <a:ln w="9525">
            <a:solidFill>
              <a:schemeClr val="tx1"/>
            </a:solidFill>
            <a:round/>
            <a:headEnd/>
            <a:tailEnd/>
          </a:ln>
        </p:spPr>
        <p:txBody>
          <a:bodyPr wrap="none" anchor="ctr"/>
          <a:lstStyle/>
          <a:p>
            <a:pPr algn="ctr"/>
            <a:endParaRPr lang="ja-JP" altLang="ja-JP"/>
          </a:p>
        </p:txBody>
      </p:sp>
      <p:sp>
        <p:nvSpPr>
          <p:cNvPr id="12300" name="Oval 3"/>
          <p:cNvSpPr>
            <a:spLocks noChangeArrowheads="1"/>
          </p:cNvSpPr>
          <p:nvPr/>
        </p:nvSpPr>
        <p:spPr bwMode="auto">
          <a:xfrm>
            <a:off x="1828800" y="2819400"/>
            <a:ext cx="228600" cy="304800"/>
          </a:xfrm>
          <a:prstGeom prst="ellipse">
            <a:avLst/>
          </a:prstGeom>
          <a:solidFill>
            <a:srgbClr val="FF0000"/>
          </a:solidFill>
          <a:ln w="9525">
            <a:solidFill>
              <a:schemeClr val="tx1"/>
            </a:solidFill>
            <a:round/>
            <a:headEnd/>
            <a:tailEnd/>
          </a:ln>
        </p:spPr>
        <p:txBody>
          <a:bodyPr wrap="none" anchor="ctr"/>
          <a:lstStyle/>
          <a:p>
            <a:pPr algn="ctr"/>
            <a:endParaRPr lang="ja-JP" altLang="ja-JP"/>
          </a:p>
        </p:txBody>
      </p:sp>
      <p:sp>
        <p:nvSpPr>
          <p:cNvPr id="12301" name="Line 10"/>
          <p:cNvSpPr>
            <a:spLocks noChangeShapeType="1"/>
          </p:cNvSpPr>
          <p:nvPr/>
        </p:nvSpPr>
        <p:spPr bwMode="auto">
          <a:xfrm flipV="1">
            <a:off x="1981200" y="1905000"/>
            <a:ext cx="2971800" cy="1066800"/>
          </a:xfrm>
          <a:prstGeom prst="line">
            <a:avLst/>
          </a:prstGeom>
          <a:noFill/>
          <a:ln w="9525">
            <a:solidFill>
              <a:srgbClr val="FF0000"/>
            </a:solidFill>
            <a:round/>
            <a:headEnd/>
            <a:tailEnd/>
          </a:ln>
        </p:spPr>
        <p:txBody>
          <a:bodyPr/>
          <a:lstStyle/>
          <a:p>
            <a:endParaRPr lang="ja-JP" altLang="en-US"/>
          </a:p>
        </p:txBody>
      </p:sp>
      <p:sp>
        <p:nvSpPr>
          <p:cNvPr id="12302" name="Line 11"/>
          <p:cNvSpPr>
            <a:spLocks noChangeShapeType="1"/>
          </p:cNvSpPr>
          <p:nvPr/>
        </p:nvSpPr>
        <p:spPr bwMode="auto">
          <a:xfrm flipV="1">
            <a:off x="1905000" y="2362200"/>
            <a:ext cx="5029200" cy="685800"/>
          </a:xfrm>
          <a:prstGeom prst="line">
            <a:avLst/>
          </a:prstGeom>
          <a:noFill/>
          <a:ln w="9525">
            <a:solidFill>
              <a:srgbClr val="FF0000"/>
            </a:solidFill>
            <a:round/>
            <a:headEnd/>
            <a:tailEnd/>
          </a:ln>
        </p:spPr>
        <p:txBody>
          <a:bodyPr/>
          <a:lstStyle/>
          <a:p>
            <a:endParaRPr lang="ja-JP" altLang="en-US"/>
          </a:p>
        </p:txBody>
      </p:sp>
      <p:sp>
        <p:nvSpPr>
          <p:cNvPr id="12303" name="Text Box 12"/>
          <p:cNvSpPr txBox="1">
            <a:spLocks noChangeArrowheads="1"/>
          </p:cNvSpPr>
          <p:nvPr/>
        </p:nvSpPr>
        <p:spPr bwMode="auto">
          <a:xfrm>
            <a:off x="990600" y="3276600"/>
            <a:ext cx="6613525" cy="822325"/>
          </a:xfrm>
          <a:prstGeom prst="rect">
            <a:avLst/>
          </a:prstGeom>
          <a:noFill/>
          <a:ln w="9525">
            <a:noFill/>
            <a:miter lim="800000"/>
            <a:headEnd/>
            <a:tailEnd/>
          </a:ln>
        </p:spPr>
        <p:txBody>
          <a:bodyPr wrap="none">
            <a:spAutoFit/>
          </a:bodyPr>
          <a:lstStyle/>
          <a:p>
            <a:r>
              <a:rPr lang="ja-JP" altLang="en-US"/>
              <a:t>　　よって、最小マッチング</a:t>
            </a:r>
            <a:r>
              <a:rPr lang="en-US" altLang="ja-JP"/>
              <a:t>M</a:t>
            </a:r>
            <a:r>
              <a:rPr lang="ja-JP" altLang="en-US"/>
              <a:t>の重み総和に関して，</a:t>
            </a:r>
          </a:p>
          <a:p>
            <a:r>
              <a:rPr lang="ja-JP" altLang="en-US"/>
              <a:t>次が成り立つ。</a:t>
            </a:r>
          </a:p>
        </p:txBody>
      </p:sp>
      <p:graphicFrame>
        <p:nvGraphicFramePr>
          <p:cNvPr id="12290" name="Object 13"/>
          <p:cNvGraphicFramePr>
            <a:graphicFrameLocks noChangeAspect="1"/>
          </p:cNvGraphicFramePr>
          <p:nvPr/>
        </p:nvGraphicFramePr>
        <p:xfrm>
          <a:off x="2286000" y="4038600"/>
          <a:ext cx="3048000" cy="592138"/>
        </p:xfrm>
        <a:graphic>
          <a:graphicData uri="http://schemas.openxmlformats.org/presentationml/2006/ole">
            <p:oleObj spid="_x0000_s12290" name="Equation" r:id="rId3" imgW="1307880" imgH="253800" progId="Equation.DSMT4">
              <p:embed/>
            </p:oleObj>
          </a:graphicData>
        </a:graphic>
      </p:graphicFrame>
      <p:graphicFrame>
        <p:nvGraphicFramePr>
          <p:cNvPr id="12291" name="Object 14"/>
          <p:cNvGraphicFramePr>
            <a:graphicFrameLocks noChangeAspect="1"/>
          </p:cNvGraphicFramePr>
          <p:nvPr/>
        </p:nvGraphicFramePr>
        <p:xfrm>
          <a:off x="2125663" y="4724400"/>
          <a:ext cx="4111625" cy="1924050"/>
        </p:xfrm>
        <a:graphic>
          <a:graphicData uri="http://schemas.openxmlformats.org/presentationml/2006/ole">
            <p:oleObj spid="_x0000_s12291" name="Equation" r:id="rId4" imgW="1765080" imgH="825480" progId="Equation.DSMT4">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スライド番号プレースホルダ 3"/>
          <p:cNvSpPr>
            <a:spLocks noGrp="1"/>
          </p:cNvSpPr>
          <p:nvPr>
            <p:ph type="sldNum" sz="quarter" idx="12"/>
          </p:nvPr>
        </p:nvSpPr>
        <p:spPr>
          <a:noFill/>
        </p:spPr>
        <p:txBody>
          <a:bodyPr/>
          <a:lstStyle/>
          <a:p>
            <a:fld id="{50940BDD-AD20-4972-96D8-27BD1377685B}" type="slidenum">
              <a:rPr lang="en-US" altLang="ja-JP" smtClean="0"/>
              <a:pPr/>
              <a:t>25</a:t>
            </a:fld>
            <a:endParaRPr lang="en-US" altLang="ja-JP" smtClean="0"/>
          </a:p>
        </p:txBody>
      </p:sp>
      <p:sp>
        <p:nvSpPr>
          <p:cNvPr id="13317" name="Text Box 3"/>
          <p:cNvSpPr txBox="1">
            <a:spLocks noChangeArrowheads="1"/>
          </p:cNvSpPr>
          <p:nvPr/>
        </p:nvSpPr>
        <p:spPr bwMode="auto">
          <a:xfrm>
            <a:off x="441325" y="20638"/>
            <a:ext cx="3360738" cy="457200"/>
          </a:xfrm>
          <a:prstGeom prst="rect">
            <a:avLst/>
          </a:prstGeom>
          <a:noFill/>
          <a:ln w="9525">
            <a:noFill/>
            <a:miter lim="800000"/>
            <a:headEnd/>
            <a:tailEnd/>
          </a:ln>
        </p:spPr>
        <p:txBody>
          <a:bodyPr wrap="none">
            <a:spAutoFit/>
          </a:bodyPr>
          <a:lstStyle/>
          <a:p>
            <a:r>
              <a:rPr lang="ja-JP" altLang="en-US"/>
              <a:t>一方、アルゴリズムより、</a:t>
            </a:r>
          </a:p>
        </p:txBody>
      </p:sp>
      <p:graphicFrame>
        <p:nvGraphicFramePr>
          <p:cNvPr id="13314" name="Object 4"/>
          <p:cNvGraphicFramePr>
            <a:graphicFrameLocks noChangeAspect="1"/>
          </p:cNvGraphicFramePr>
          <p:nvPr/>
        </p:nvGraphicFramePr>
        <p:xfrm>
          <a:off x="1295400" y="533400"/>
          <a:ext cx="3124200" cy="641350"/>
        </p:xfrm>
        <a:graphic>
          <a:graphicData uri="http://schemas.openxmlformats.org/presentationml/2006/ole">
            <p:oleObj spid="_x0000_s13314" name="Equation" r:id="rId3" imgW="1079280" imgH="228600" progId="Equation.DSMT4">
              <p:embed/>
            </p:oleObj>
          </a:graphicData>
        </a:graphic>
      </p:graphicFrame>
      <p:sp>
        <p:nvSpPr>
          <p:cNvPr id="13318" name="Text Box 5"/>
          <p:cNvSpPr txBox="1">
            <a:spLocks noChangeArrowheads="1"/>
          </p:cNvSpPr>
          <p:nvPr/>
        </p:nvSpPr>
        <p:spPr bwMode="auto">
          <a:xfrm>
            <a:off x="898525" y="1468438"/>
            <a:ext cx="1487488" cy="457200"/>
          </a:xfrm>
          <a:prstGeom prst="rect">
            <a:avLst/>
          </a:prstGeom>
          <a:noFill/>
          <a:ln w="9525">
            <a:noFill/>
            <a:miter lim="800000"/>
            <a:headEnd/>
            <a:tailEnd/>
          </a:ln>
        </p:spPr>
        <p:txBody>
          <a:bodyPr wrap="none">
            <a:spAutoFit/>
          </a:bodyPr>
          <a:lstStyle/>
          <a:p>
            <a:r>
              <a:rPr lang="ja-JP" altLang="en-US"/>
              <a:t>以上より、</a:t>
            </a:r>
          </a:p>
        </p:txBody>
      </p:sp>
      <p:graphicFrame>
        <p:nvGraphicFramePr>
          <p:cNvPr id="13315" name="Object 6"/>
          <p:cNvGraphicFramePr>
            <a:graphicFrameLocks noChangeAspect="1"/>
          </p:cNvGraphicFramePr>
          <p:nvPr/>
        </p:nvGraphicFramePr>
        <p:xfrm>
          <a:off x="1981200" y="1905000"/>
          <a:ext cx="3363913" cy="3429000"/>
        </p:xfrm>
        <a:graphic>
          <a:graphicData uri="http://schemas.openxmlformats.org/presentationml/2006/ole">
            <p:oleObj spid="_x0000_s13315" name="Equation" r:id="rId4" imgW="1473120" imgH="1549080" progId="Equation.DSMT4">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 3"/>
          <p:cNvSpPr>
            <a:spLocks noGrp="1"/>
          </p:cNvSpPr>
          <p:nvPr>
            <p:ph type="sldNum" sz="quarter" idx="12"/>
          </p:nvPr>
        </p:nvSpPr>
        <p:spPr>
          <a:noFill/>
        </p:spPr>
        <p:txBody>
          <a:bodyPr/>
          <a:lstStyle/>
          <a:p>
            <a:fld id="{60015EF4-7F47-4A02-8280-8CEA5D9CBFDC}" type="slidenum">
              <a:rPr lang="en-US" altLang="ja-JP" smtClean="0"/>
              <a:pPr/>
              <a:t>26</a:t>
            </a:fld>
            <a:endParaRPr lang="en-US" altLang="ja-JP" smtClean="0"/>
          </a:p>
        </p:txBody>
      </p:sp>
      <p:sp>
        <p:nvSpPr>
          <p:cNvPr id="39939" name="Text Box 2"/>
          <p:cNvSpPr txBox="1">
            <a:spLocks noChangeArrowheads="1"/>
          </p:cNvSpPr>
          <p:nvPr/>
        </p:nvSpPr>
        <p:spPr bwMode="auto">
          <a:xfrm>
            <a:off x="609600" y="838200"/>
            <a:ext cx="8277225" cy="1917700"/>
          </a:xfrm>
          <a:prstGeom prst="rect">
            <a:avLst/>
          </a:prstGeom>
          <a:noFill/>
          <a:ln w="9525">
            <a:noFill/>
            <a:miter lim="800000"/>
            <a:headEnd/>
            <a:tailEnd/>
          </a:ln>
        </p:spPr>
        <p:txBody>
          <a:bodyPr wrap="none">
            <a:spAutoFit/>
          </a:bodyPr>
          <a:lstStyle/>
          <a:p>
            <a:r>
              <a:rPr lang="ja-JP" altLang="en-US"/>
              <a:t>　このように、いろいろな技法を組み合わせて、近似率の改善が</a:t>
            </a:r>
          </a:p>
          <a:p>
            <a:r>
              <a:rPr lang="ja-JP" altLang="en-US"/>
              <a:t>行われる。</a:t>
            </a:r>
          </a:p>
          <a:p>
            <a:endParaRPr lang="ja-JP" altLang="en-US"/>
          </a:p>
          <a:p>
            <a:r>
              <a:rPr lang="ja-JP" altLang="en-US"/>
              <a:t>　</a:t>
            </a:r>
            <a:r>
              <a:rPr lang="en-US" altLang="ja-JP"/>
              <a:t>NP</a:t>
            </a:r>
            <a:r>
              <a:rPr lang="ja-JP" altLang="en-US"/>
              <a:t>完全問題に対しても、厳密解でななくてもよければ、</a:t>
            </a:r>
          </a:p>
          <a:p>
            <a:r>
              <a:rPr lang="ja-JP" altLang="en-US"/>
              <a:t>近似アルゴリズムの適用を考えてみると良い。</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スライド番号プレースホルダ 4"/>
          <p:cNvSpPr>
            <a:spLocks noGrp="1"/>
          </p:cNvSpPr>
          <p:nvPr>
            <p:ph type="sldNum" sz="quarter" idx="12"/>
          </p:nvPr>
        </p:nvSpPr>
        <p:spPr>
          <a:noFill/>
        </p:spPr>
        <p:txBody>
          <a:bodyPr/>
          <a:lstStyle/>
          <a:p>
            <a:fld id="{5F80556E-53A9-4494-AEA8-9947D4D892DC}" type="slidenum">
              <a:rPr lang="en-US" altLang="ja-JP" smtClean="0"/>
              <a:pPr/>
              <a:t>27</a:t>
            </a:fld>
            <a:endParaRPr lang="en-US" altLang="ja-JP" smtClean="0"/>
          </a:p>
        </p:txBody>
      </p:sp>
      <p:sp>
        <p:nvSpPr>
          <p:cNvPr id="14343" name="Rectangle 2"/>
          <p:cNvSpPr>
            <a:spLocks noGrp="1" noChangeArrowheads="1"/>
          </p:cNvSpPr>
          <p:nvPr>
            <p:ph type="title"/>
          </p:nvPr>
        </p:nvSpPr>
        <p:spPr/>
        <p:txBody>
          <a:bodyPr/>
          <a:lstStyle/>
          <a:p>
            <a:pPr eaLnBrk="1" hangingPunct="1"/>
            <a:r>
              <a:rPr lang="ja-JP" altLang="en-US" smtClean="0"/>
              <a:t>１３－３．ナップザック問題</a:t>
            </a:r>
          </a:p>
        </p:txBody>
      </p:sp>
      <p:graphicFrame>
        <p:nvGraphicFramePr>
          <p:cNvPr id="14338" name="Object 3"/>
          <p:cNvGraphicFramePr>
            <a:graphicFrameLocks noChangeAspect="1"/>
          </p:cNvGraphicFramePr>
          <p:nvPr/>
        </p:nvGraphicFramePr>
        <p:xfrm>
          <a:off x="3352800" y="2149475"/>
          <a:ext cx="2895600" cy="515938"/>
        </p:xfrm>
        <a:graphic>
          <a:graphicData uri="http://schemas.openxmlformats.org/presentationml/2006/ole">
            <p:oleObj spid="_x0000_s14338" name="Equation" r:id="rId3" imgW="1206360" imgH="215640" progId="Equation.DSMT4">
              <p:embed/>
            </p:oleObj>
          </a:graphicData>
        </a:graphic>
      </p:graphicFrame>
      <p:sp>
        <p:nvSpPr>
          <p:cNvPr id="14344" name="AutoShape 4"/>
          <p:cNvSpPr>
            <a:spLocks noChangeArrowheads="1"/>
          </p:cNvSpPr>
          <p:nvPr/>
        </p:nvSpPr>
        <p:spPr bwMode="auto">
          <a:xfrm>
            <a:off x="381000" y="1905000"/>
            <a:ext cx="7391400" cy="3810000"/>
          </a:xfrm>
          <a:prstGeom prst="roundRect">
            <a:avLst>
              <a:gd name="adj" fmla="val 16667"/>
            </a:avLst>
          </a:prstGeom>
          <a:noFill/>
          <a:ln w="38100">
            <a:solidFill>
              <a:schemeClr val="accent2"/>
            </a:solidFill>
            <a:round/>
            <a:headEnd/>
            <a:tailEnd/>
          </a:ln>
        </p:spPr>
        <p:txBody>
          <a:bodyPr wrap="none" anchor="ctr"/>
          <a:lstStyle/>
          <a:p>
            <a:endParaRPr lang="ja-JP" altLang="en-US"/>
          </a:p>
        </p:txBody>
      </p:sp>
      <p:sp>
        <p:nvSpPr>
          <p:cNvPr id="14345" name="Text Box 5"/>
          <p:cNvSpPr txBox="1">
            <a:spLocks noChangeArrowheads="1"/>
          </p:cNvSpPr>
          <p:nvPr/>
        </p:nvSpPr>
        <p:spPr bwMode="auto">
          <a:xfrm>
            <a:off x="685800" y="2133600"/>
            <a:ext cx="3540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sp>
        <p:nvSpPr>
          <p:cNvPr id="14346" name="Text Box 6"/>
          <p:cNvSpPr txBox="1">
            <a:spLocks noChangeArrowheads="1"/>
          </p:cNvSpPr>
          <p:nvPr/>
        </p:nvSpPr>
        <p:spPr bwMode="auto">
          <a:xfrm>
            <a:off x="1143000" y="25908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14347" name="Text Box 7"/>
          <p:cNvSpPr txBox="1">
            <a:spLocks noChangeArrowheads="1"/>
          </p:cNvSpPr>
          <p:nvPr/>
        </p:nvSpPr>
        <p:spPr bwMode="auto">
          <a:xfrm>
            <a:off x="1143000" y="33528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14348" name="Text Box 8"/>
          <p:cNvSpPr txBox="1">
            <a:spLocks noChangeArrowheads="1"/>
          </p:cNvSpPr>
          <p:nvPr/>
        </p:nvSpPr>
        <p:spPr bwMode="auto">
          <a:xfrm>
            <a:off x="1066800" y="1676400"/>
            <a:ext cx="2730235" cy="461665"/>
          </a:xfrm>
          <a:prstGeom prst="rect">
            <a:avLst/>
          </a:prstGeom>
          <a:solidFill>
            <a:schemeClr val="bg1"/>
          </a:solidFill>
          <a:ln w="9525">
            <a:noFill/>
            <a:miter lim="800000"/>
            <a:headEnd/>
            <a:tailEnd/>
          </a:ln>
        </p:spPr>
        <p:txBody>
          <a:bodyPr wrap="none">
            <a:spAutoFit/>
          </a:bodyPr>
          <a:lstStyle/>
          <a:p>
            <a:r>
              <a:rPr lang="ja-JP" altLang="en-US" dirty="0" smtClean="0">
                <a:solidFill>
                  <a:schemeClr val="accent2"/>
                </a:solidFill>
              </a:rPr>
              <a:t>問題：　ナップザック</a:t>
            </a:r>
            <a:endParaRPr lang="ja-JP" altLang="en-US" dirty="0">
              <a:solidFill>
                <a:schemeClr val="accent2"/>
              </a:solidFill>
            </a:endParaRPr>
          </a:p>
        </p:txBody>
      </p:sp>
      <p:graphicFrame>
        <p:nvGraphicFramePr>
          <p:cNvPr id="14339" name="Object 9"/>
          <p:cNvGraphicFramePr>
            <a:graphicFrameLocks noChangeAspect="1"/>
          </p:cNvGraphicFramePr>
          <p:nvPr/>
        </p:nvGraphicFramePr>
        <p:xfrm>
          <a:off x="2438400" y="2743200"/>
          <a:ext cx="1871663" cy="806450"/>
        </p:xfrm>
        <a:graphic>
          <a:graphicData uri="http://schemas.openxmlformats.org/presentationml/2006/ole">
            <p:oleObj spid="_x0000_s14339" name="Equation" r:id="rId4" imgW="939600" imgH="406080" progId="Equation.DSMT4">
              <p:embed/>
            </p:oleObj>
          </a:graphicData>
        </a:graphic>
      </p:graphicFrame>
      <p:graphicFrame>
        <p:nvGraphicFramePr>
          <p:cNvPr id="14340" name="Object 10"/>
          <p:cNvGraphicFramePr>
            <a:graphicFrameLocks noChangeAspect="1"/>
          </p:cNvGraphicFramePr>
          <p:nvPr/>
        </p:nvGraphicFramePr>
        <p:xfrm>
          <a:off x="2590800" y="3886200"/>
          <a:ext cx="1466850" cy="808038"/>
        </p:xfrm>
        <a:graphic>
          <a:graphicData uri="http://schemas.openxmlformats.org/presentationml/2006/ole">
            <p:oleObj spid="_x0000_s14340" name="Equation" r:id="rId5" imgW="736560" imgH="406080" progId="Equation.DSMT4">
              <p:embed/>
            </p:oleObj>
          </a:graphicData>
        </a:graphic>
      </p:graphicFrame>
      <p:graphicFrame>
        <p:nvGraphicFramePr>
          <p:cNvPr id="14341" name="Object 11"/>
          <p:cNvGraphicFramePr>
            <a:graphicFrameLocks noChangeAspect="1"/>
          </p:cNvGraphicFramePr>
          <p:nvPr/>
        </p:nvGraphicFramePr>
        <p:xfrm>
          <a:off x="2438400" y="5105400"/>
          <a:ext cx="1316038" cy="404813"/>
        </p:xfrm>
        <a:graphic>
          <a:graphicData uri="http://schemas.openxmlformats.org/presentationml/2006/ole">
            <p:oleObj spid="_x0000_s14341" name="Equation" r:id="rId6" imgW="660240" imgH="203040" progId="Equation.DSMT4">
              <p:embed/>
            </p:oleObj>
          </a:graphicData>
        </a:graphic>
      </p:graphicFrame>
      <p:sp>
        <p:nvSpPr>
          <p:cNvPr id="14349" name="Text Box 12"/>
          <p:cNvSpPr txBox="1">
            <a:spLocks noChangeArrowheads="1"/>
          </p:cNvSpPr>
          <p:nvPr/>
        </p:nvSpPr>
        <p:spPr bwMode="auto">
          <a:xfrm>
            <a:off x="1143000" y="22098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sp>
        <p:nvSpPr>
          <p:cNvPr id="14350" name="Text Box 15"/>
          <p:cNvSpPr txBox="1">
            <a:spLocks noChangeArrowheads="1"/>
          </p:cNvSpPr>
          <p:nvPr/>
        </p:nvSpPr>
        <p:spPr bwMode="auto">
          <a:xfrm>
            <a:off x="593725" y="706438"/>
            <a:ext cx="6022975" cy="457200"/>
          </a:xfrm>
          <a:prstGeom prst="rect">
            <a:avLst/>
          </a:prstGeom>
          <a:noFill/>
          <a:ln w="9525">
            <a:noFill/>
            <a:miter lim="800000"/>
            <a:headEnd/>
            <a:tailEnd/>
          </a:ln>
        </p:spPr>
        <p:txBody>
          <a:bodyPr wrap="none">
            <a:spAutoFit/>
          </a:bodyPr>
          <a:lstStyle/>
          <a:p>
            <a:r>
              <a:rPr lang="ja-JP" altLang="en-US"/>
              <a:t>ナップザック問題の一般形は次のよう書ける。</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番号プレースホルダ 4"/>
          <p:cNvSpPr>
            <a:spLocks noGrp="1"/>
          </p:cNvSpPr>
          <p:nvPr>
            <p:ph type="sldNum" sz="quarter" idx="12"/>
          </p:nvPr>
        </p:nvSpPr>
        <p:spPr>
          <a:noFill/>
        </p:spPr>
        <p:txBody>
          <a:bodyPr/>
          <a:lstStyle/>
          <a:p>
            <a:fld id="{D9E4F54A-4E4B-4A42-A986-ED640840FFA8}" type="slidenum">
              <a:rPr lang="en-US" altLang="ja-JP" smtClean="0"/>
              <a:pPr/>
              <a:t>28</a:t>
            </a:fld>
            <a:endParaRPr lang="en-US" altLang="ja-JP" smtClean="0"/>
          </a:p>
        </p:txBody>
      </p:sp>
      <p:sp>
        <p:nvSpPr>
          <p:cNvPr id="40963" name="Rectangle 2"/>
          <p:cNvSpPr>
            <a:spLocks noGrp="1" noChangeArrowheads="1"/>
          </p:cNvSpPr>
          <p:nvPr>
            <p:ph type="title"/>
          </p:nvPr>
        </p:nvSpPr>
        <p:spPr>
          <a:xfrm>
            <a:off x="0" y="381000"/>
            <a:ext cx="8153400" cy="609600"/>
          </a:xfrm>
        </p:spPr>
        <p:txBody>
          <a:bodyPr/>
          <a:lstStyle/>
          <a:p>
            <a:pPr eaLnBrk="1" hangingPunct="1"/>
            <a:r>
              <a:rPr lang="ja-JP" altLang="en-US" smtClean="0"/>
              <a:t>ナップザック問題における欲張り法</a:t>
            </a:r>
            <a:br>
              <a:rPr lang="ja-JP" altLang="en-US" smtClean="0"/>
            </a:br>
            <a:r>
              <a:rPr lang="ja-JP" altLang="en-US" smtClean="0"/>
              <a:t>（グリーディ法、</a:t>
            </a:r>
            <a:r>
              <a:rPr lang="en-US" altLang="ja-JP" smtClean="0"/>
              <a:t>Greedy</a:t>
            </a:r>
            <a:r>
              <a:rPr lang="ja-JP" altLang="en-US" smtClean="0"/>
              <a:t>法）</a:t>
            </a:r>
          </a:p>
        </p:txBody>
      </p:sp>
      <p:sp>
        <p:nvSpPr>
          <p:cNvPr id="40964" name="Text Box 3"/>
          <p:cNvSpPr txBox="1">
            <a:spLocks noChangeArrowheads="1"/>
          </p:cNvSpPr>
          <p:nvPr/>
        </p:nvSpPr>
        <p:spPr bwMode="auto">
          <a:xfrm>
            <a:off x="457200" y="1447800"/>
            <a:ext cx="8245475" cy="1917700"/>
          </a:xfrm>
          <a:prstGeom prst="rect">
            <a:avLst/>
          </a:prstGeom>
          <a:noFill/>
          <a:ln w="9525">
            <a:noFill/>
            <a:miter lim="800000"/>
            <a:headEnd/>
            <a:tailEnd/>
          </a:ln>
        </p:spPr>
        <p:txBody>
          <a:bodyPr>
            <a:spAutoFit/>
          </a:bodyPr>
          <a:lstStyle/>
          <a:p>
            <a:r>
              <a:rPr lang="ja-JP" altLang="en-US"/>
              <a:t>　連続ナップザック問題のように、単位価値の高い法から順に</a:t>
            </a:r>
          </a:p>
          <a:p>
            <a:r>
              <a:rPr lang="ja-JP" altLang="en-US"/>
              <a:t>選んでいく方法を考察する。このように、部分的に評価関数を改善するだけの方法を</a:t>
            </a:r>
            <a:r>
              <a:rPr lang="ja-JP" altLang="en-US">
                <a:solidFill>
                  <a:srgbClr val="FF0000"/>
                </a:solidFill>
              </a:rPr>
              <a:t>欲張り法（</a:t>
            </a:r>
            <a:r>
              <a:rPr lang="en-US" altLang="ja-JP">
                <a:solidFill>
                  <a:srgbClr val="FF0000"/>
                </a:solidFill>
              </a:rPr>
              <a:t>Greedy</a:t>
            </a:r>
            <a:r>
              <a:rPr lang="ja-JP" altLang="en-US">
                <a:solidFill>
                  <a:srgbClr val="FF0000"/>
                </a:solidFill>
              </a:rPr>
              <a:t>法</a:t>
            </a:r>
            <a:r>
              <a:rPr lang="ja-JP" altLang="en-US"/>
              <a:t>）という。（欲張り法でも近似アルゴリズムになっていることもある。これらは、問題やアルゴリズムをきちんと解析しないとわからない。）</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スライド番号プレースホルダ 3"/>
          <p:cNvSpPr>
            <a:spLocks noGrp="1"/>
          </p:cNvSpPr>
          <p:nvPr>
            <p:ph type="sldNum" sz="quarter" idx="12"/>
          </p:nvPr>
        </p:nvSpPr>
        <p:spPr>
          <a:noFill/>
        </p:spPr>
        <p:txBody>
          <a:bodyPr/>
          <a:lstStyle/>
          <a:p>
            <a:fld id="{A2E8726A-C4A7-42F0-BFDD-4516135A4CF3}" type="slidenum">
              <a:rPr lang="en-US" altLang="ja-JP" smtClean="0"/>
              <a:pPr/>
              <a:t>29</a:t>
            </a:fld>
            <a:endParaRPr lang="en-US" altLang="ja-JP" smtClean="0"/>
          </a:p>
        </p:txBody>
      </p:sp>
      <p:sp>
        <p:nvSpPr>
          <p:cNvPr id="15369" name="AutoShape 2"/>
          <p:cNvSpPr>
            <a:spLocks noChangeArrowheads="1"/>
          </p:cNvSpPr>
          <p:nvPr/>
        </p:nvSpPr>
        <p:spPr bwMode="auto">
          <a:xfrm>
            <a:off x="685800" y="533400"/>
            <a:ext cx="7239000" cy="5562600"/>
          </a:xfrm>
          <a:prstGeom prst="roundRect">
            <a:avLst>
              <a:gd name="adj" fmla="val 16667"/>
            </a:avLst>
          </a:prstGeom>
          <a:noFill/>
          <a:ln w="38100">
            <a:solidFill>
              <a:srgbClr val="FF66CC"/>
            </a:solidFill>
            <a:round/>
            <a:headEnd/>
            <a:tailEnd/>
          </a:ln>
        </p:spPr>
        <p:txBody>
          <a:bodyPr wrap="none" anchor="ctr"/>
          <a:lstStyle/>
          <a:p>
            <a:pPr algn="ctr"/>
            <a:endParaRPr lang="ja-JP" altLang="ja-JP"/>
          </a:p>
        </p:txBody>
      </p:sp>
      <p:sp>
        <p:nvSpPr>
          <p:cNvPr id="15370" name="Text Box 3"/>
          <p:cNvSpPr txBox="1">
            <a:spLocks noChangeArrowheads="1"/>
          </p:cNvSpPr>
          <p:nvPr/>
        </p:nvSpPr>
        <p:spPr bwMode="auto">
          <a:xfrm>
            <a:off x="1371600" y="381000"/>
            <a:ext cx="4030663" cy="457200"/>
          </a:xfrm>
          <a:prstGeom prst="rect">
            <a:avLst/>
          </a:prstGeom>
          <a:solidFill>
            <a:schemeClr val="bg1"/>
          </a:solidFill>
          <a:ln w="9525">
            <a:noFill/>
            <a:miter lim="800000"/>
            <a:headEnd/>
            <a:tailEnd/>
          </a:ln>
        </p:spPr>
        <p:txBody>
          <a:bodyPr wrap="none">
            <a:spAutoFit/>
          </a:bodyPr>
          <a:lstStyle/>
          <a:p>
            <a:r>
              <a:rPr lang="ja-JP" altLang="en-US">
                <a:solidFill>
                  <a:srgbClr val="FF66CC"/>
                </a:solidFill>
              </a:rPr>
              <a:t>ナップザックに対する欲張り法</a:t>
            </a:r>
          </a:p>
        </p:txBody>
      </p:sp>
      <p:sp>
        <p:nvSpPr>
          <p:cNvPr id="15371" name="Text Box 4"/>
          <p:cNvSpPr txBox="1">
            <a:spLocks noChangeArrowheads="1"/>
          </p:cNvSpPr>
          <p:nvPr/>
        </p:nvSpPr>
        <p:spPr bwMode="auto">
          <a:xfrm>
            <a:off x="1203325" y="1143000"/>
            <a:ext cx="6492875" cy="4838700"/>
          </a:xfrm>
          <a:prstGeom prst="rect">
            <a:avLst/>
          </a:prstGeom>
          <a:noFill/>
          <a:ln w="9525">
            <a:noFill/>
            <a:miter lim="800000"/>
            <a:headEnd/>
            <a:tailEnd/>
          </a:ln>
        </p:spPr>
        <p:txBody>
          <a:bodyPr>
            <a:spAutoFit/>
          </a:bodyPr>
          <a:lstStyle/>
          <a:p>
            <a:r>
              <a:rPr lang="ja-JP" altLang="en-US"/>
              <a:t>１．単位価値の高い順にならべる。すなわち、必要なら添え字を付け換えて、</a:t>
            </a:r>
          </a:p>
          <a:p>
            <a:endParaRPr lang="ja-JP" altLang="en-US"/>
          </a:p>
          <a:p>
            <a:endParaRPr lang="ja-JP" altLang="en-US"/>
          </a:p>
          <a:p>
            <a:r>
              <a:rPr lang="ja-JP" altLang="en-US"/>
              <a:t>とする。</a:t>
            </a:r>
          </a:p>
          <a:p>
            <a:r>
              <a:rPr lang="ja-JP" altLang="en-US"/>
              <a:t>２．　　　　から　　　まで順番に</a:t>
            </a:r>
          </a:p>
          <a:p>
            <a:endParaRPr lang="ja-JP" altLang="en-US"/>
          </a:p>
          <a:p>
            <a:r>
              <a:rPr lang="ja-JP" altLang="en-US"/>
              <a:t>　　　　　　　　　　　　　　　なら　　　　　　　とし、</a:t>
            </a:r>
          </a:p>
          <a:p>
            <a:endParaRPr lang="ja-JP" altLang="en-US"/>
          </a:p>
          <a:p>
            <a:r>
              <a:rPr lang="ja-JP" altLang="en-US"/>
              <a:t>そうでないなら</a:t>
            </a:r>
          </a:p>
          <a:p>
            <a:endParaRPr lang="ja-JP" altLang="en-US"/>
          </a:p>
          <a:p>
            <a:endParaRPr lang="ja-JP" altLang="en-US"/>
          </a:p>
          <a:p>
            <a:r>
              <a:rPr lang="ja-JP" altLang="en-US"/>
              <a:t>とする。</a:t>
            </a:r>
          </a:p>
        </p:txBody>
      </p:sp>
      <p:graphicFrame>
        <p:nvGraphicFramePr>
          <p:cNvPr id="15362" name="Object 5"/>
          <p:cNvGraphicFramePr>
            <a:graphicFrameLocks noChangeAspect="1"/>
          </p:cNvGraphicFramePr>
          <p:nvPr/>
        </p:nvGraphicFramePr>
        <p:xfrm>
          <a:off x="1676400" y="3048000"/>
          <a:ext cx="822325" cy="381000"/>
        </p:xfrm>
        <a:graphic>
          <a:graphicData uri="http://schemas.openxmlformats.org/presentationml/2006/ole">
            <p:oleObj spid="_x0000_s15362" name="Equation" r:id="rId3" imgW="355320" imgH="164880" progId="Equation.DSMT4">
              <p:embed/>
            </p:oleObj>
          </a:graphicData>
        </a:graphic>
      </p:graphicFrame>
      <p:graphicFrame>
        <p:nvGraphicFramePr>
          <p:cNvPr id="15363" name="Object 6"/>
          <p:cNvGraphicFramePr>
            <a:graphicFrameLocks noChangeAspect="1"/>
          </p:cNvGraphicFramePr>
          <p:nvPr/>
        </p:nvGraphicFramePr>
        <p:xfrm>
          <a:off x="2362200" y="1939925"/>
          <a:ext cx="2679700" cy="865188"/>
        </p:xfrm>
        <a:graphic>
          <a:graphicData uri="http://schemas.openxmlformats.org/presentationml/2006/ole">
            <p:oleObj spid="_x0000_s15363" name="Equation" r:id="rId4" imgW="1218960" imgH="393480" progId="Equation.DSMT4">
              <p:embed/>
            </p:oleObj>
          </a:graphicData>
        </a:graphic>
      </p:graphicFrame>
      <p:graphicFrame>
        <p:nvGraphicFramePr>
          <p:cNvPr id="15364" name="Object 7"/>
          <p:cNvGraphicFramePr>
            <a:graphicFrameLocks noChangeAspect="1"/>
          </p:cNvGraphicFramePr>
          <p:nvPr/>
        </p:nvGraphicFramePr>
        <p:xfrm>
          <a:off x="3200400" y="3124200"/>
          <a:ext cx="322263" cy="293688"/>
        </p:xfrm>
        <a:graphic>
          <a:graphicData uri="http://schemas.openxmlformats.org/presentationml/2006/ole">
            <p:oleObj spid="_x0000_s15364" name="Equation" r:id="rId5" imgW="139680" imgH="126720" progId="Equation.DSMT4">
              <p:embed/>
            </p:oleObj>
          </a:graphicData>
        </a:graphic>
      </p:graphicFrame>
      <p:graphicFrame>
        <p:nvGraphicFramePr>
          <p:cNvPr id="15365" name="Object 8"/>
          <p:cNvGraphicFramePr>
            <a:graphicFrameLocks noChangeAspect="1"/>
          </p:cNvGraphicFramePr>
          <p:nvPr/>
        </p:nvGraphicFramePr>
        <p:xfrm>
          <a:off x="1600200" y="3429000"/>
          <a:ext cx="2286000" cy="973138"/>
        </p:xfrm>
        <a:graphic>
          <a:graphicData uri="http://schemas.openxmlformats.org/presentationml/2006/ole">
            <p:oleObj spid="_x0000_s15365" name="Equation" r:id="rId6" imgW="1041120" imgH="444240" progId="Equation.DSMT4">
              <p:embed/>
            </p:oleObj>
          </a:graphicData>
        </a:graphic>
      </p:graphicFrame>
      <p:graphicFrame>
        <p:nvGraphicFramePr>
          <p:cNvPr id="15366" name="Object 9"/>
          <p:cNvGraphicFramePr>
            <a:graphicFrameLocks noChangeAspect="1"/>
          </p:cNvGraphicFramePr>
          <p:nvPr/>
        </p:nvGraphicFramePr>
        <p:xfrm>
          <a:off x="5029200" y="3657600"/>
          <a:ext cx="998538" cy="468313"/>
        </p:xfrm>
        <a:graphic>
          <a:graphicData uri="http://schemas.openxmlformats.org/presentationml/2006/ole">
            <p:oleObj spid="_x0000_s15366" name="Equation" r:id="rId7" imgW="431640" imgH="203040" progId="Equation.DSMT4">
              <p:embed/>
            </p:oleObj>
          </a:graphicData>
        </a:graphic>
      </p:graphicFrame>
      <p:graphicFrame>
        <p:nvGraphicFramePr>
          <p:cNvPr id="15367" name="Object 10"/>
          <p:cNvGraphicFramePr>
            <a:graphicFrameLocks noChangeAspect="1"/>
          </p:cNvGraphicFramePr>
          <p:nvPr/>
        </p:nvGraphicFramePr>
        <p:xfrm>
          <a:off x="1890713" y="4891088"/>
          <a:ext cx="1028700" cy="439737"/>
        </p:xfrm>
        <a:graphic>
          <a:graphicData uri="http://schemas.openxmlformats.org/presentationml/2006/ole">
            <p:oleObj spid="_x0000_s15367" name="Equation" r:id="rId8" imgW="444240" imgH="190440" progId="Equation.DSMT4">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番号プレースホルダ 4"/>
          <p:cNvSpPr>
            <a:spLocks noGrp="1"/>
          </p:cNvSpPr>
          <p:nvPr>
            <p:ph type="sldNum" sz="quarter" idx="12"/>
          </p:nvPr>
        </p:nvSpPr>
        <p:spPr>
          <a:noFill/>
        </p:spPr>
        <p:txBody>
          <a:bodyPr/>
          <a:lstStyle/>
          <a:p>
            <a:fld id="{DF96FF1F-FF72-4775-98E9-33BB8FCCD749}" type="slidenum">
              <a:rPr lang="en-US" altLang="ja-JP" smtClean="0"/>
              <a:pPr/>
              <a:t>3</a:t>
            </a:fld>
            <a:endParaRPr lang="en-US" altLang="ja-JP" smtClean="0"/>
          </a:p>
        </p:txBody>
      </p:sp>
      <p:sp>
        <p:nvSpPr>
          <p:cNvPr id="29699" name="AutoShape 22"/>
          <p:cNvSpPr>
            <a:spLocks noChangeArrowheads="1"/>
          </p:cNvSpPr>
          <p:nvPr/>
        </p:nvSpPr>
        <p:spPr bwMode="auto">
          <a:xfrm>
            <a:off x="381000" y="5181600"/>
            <a:ext cx="2438400" cy="990600"/>
          </a:xfrm>
          <a:prstGeom prst="wedgeRoundRectCallout">
            <a:avLst>
              <a:gd name="adj1" fmla="val -24741"/>
              <a:gd name="adj2" fmla="val -24807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0" name="Text Box 21"/>
          <p:cNvSpPr txBox="1">
            <a:spLocks noChangeArrowheads="1"/>
          </p:cNvSpPr>
          <p:nvPr/>
        </p:nvSpPr>
        <p:spPr bwMode="auto">
          <a:xfrm>
            <a:off x="425450" y="5257800"/>
            <a:ext cx="2317750" cy="822325"/>
          </a:xfrm>
          <a:prstGeom prst="rect">
            <a:avLst/>
          </a:prstGeom>
          <a:noFill/>
          <a:ln w="9525">
            <a:noFill/>
            <a:miter lim="800000"/>
            <a:headEnd/>
            <a:tailEnd/>
          </a:ln>
        </p:spPr>
        <p:txBody>
          <a:bodyPr wrap="none">
            <a:spAutoFit/>
          </a:bodyPr>
          <a:lstStyle/>
          <a:p>
            <a:r>
              <a:rPr lang="ja-JP" altLang="en-US"/>
              <a:t>精度保証付き</a:t>
            </a:r>
          </a:p>
          <a:p>
            <a:r>
              <a:rPr lang="ja-JP" altLang="en-US"/>
              <a:t>理論的解析が主</a:t>
            </a:r>
          </a:p>
        </p:txBody>
      </p:sp>
      <p:sp>
        <p:nvSpPr>
          <p:cNvPr id="29701" name="Rectangle 2"/>
          <p:cNvSpPr>
            <a:spLocks noGrp="1" noChangeArrowheads="1"/>
          </p:cNvSpPr>
          <p:nvPr>
            <p:ph type="title"/>
          </p:nvPr>
        </p:nvSpPr>
        <p:spPr>
          <a:xfrm>
            <a:off x="0" y="0"/>
            <a:ext cx="8077200" cy="609600"/>
          </a:xfrm>
        </p:spPr>
        <p:txBody>
          <a:bodyPr/>
          <a:lstStyle/>
          <a:p>
            <a:pPr eaLnBrk="1" hangingPunct="1"/>
            <a:r>
              <a:rPr lang="ja-JP" altLang="en-US" smtClean="0"/>
              <a:t>ヒューリスティックと近似アルゴリズム</a:t>
            </a:r>
          </a:p>
        </p:txBody>
      </p:sp>
      <p:sp>
        <p:nvSpPr>
          <p:cNvPr id="29702" name="Line 3"/>
          <p:cNvSpPr>
            <a:spLocks noChangeShapeType="1"/>
          </p:cNvSpPr>
          <p:nvPr/>
        </p:nvSpPr>
        <p:spPr bwMode="auto">
          <a:xfrm flipV="1">
            <a:off x="457200" y="817563"/>
            <a:ext cx="1752600" cy="1676400"/>
          </a:xfrm>
          <a:prstGeom prst="line">
            <a:avLst/>
          </a:prstGeom>
          <a:noFill/>
          <a:ln w="28575">
            <a:solidFill>
              <a:schemeClr val="tx1"/>
            </a:solidFill>
            <a:round/>
            <a:headEnd/>
            <a:tailEnd/>
          </a:ln>
        </p:spPr>
        <p:txBody>
          <a:bodyPr/>
          <a:lstStyle/>
          <a:p>
            <a:endParaRPr lang="ja-JP" altLang="en-US"/>
          </a:p>
        </p:txBody>
      </p:sp>
      <p:sp>
        <p:nvSpPr>
          <p:cNvPr id="29703" name="Line 4"/>
          <p:cNvSpPr>
            <a:spLocks noChangeShapeType="1"/>
          </p:cNvSpPr>
          <p:nvPr/>
        </p:nvSpPr>
        <p:spPr bwMode="auto">
          <a:xfrm>
            <a:off x="457200" y="2493963"/>
            <a:ext cx="1676400" cy="1752600"/>
          </a:xfrm>
          <a:prstGeom prst="line">
            <a:avLst/>
          </a:prstGeom>
          <a:noFill/>
          <a:ln w="38100">
            <a:solidFill>
              <a:schemeClr val="tx1"/>
            </a:solidFill>
            <a:round/>
            <a:headEnd/>
            <a:tailEnd/>
          </a:ln>
        </p:spPr>
        <p:txBody>
          <a:bodyPr/>
          <a:lstStyle/>
          <a:p>
            <a:endParaRPr lang="ja-JP" altLang="en-US"/>
          </a:p>
        </p:txBody>
      </p:sp>
      <p:sp>
        <p:nvSpPr>
          <p:cNvPr id="29704" name="Text Box 5"/>
          <p:cNvSpPr txBox="1">
            <a:spLocks noChangeArrowheads="1"/>
          </p:cNvSpPr>
          <p:nvPr/>
        </p:nvSpPr>
        <p:spPr bwMode="auto">
          <a:xfrm>
            <a:off x="2346325" y="685800"/>
            <a:ext cx="3740150" cy="822325"/>
          </a:xfrm>
          <a:prstGeom prst="rect">
            <a:avLst/>
          </a:prstGeom>
          <a:noFill/>
          <a:ln w="9525">
            <a:noFill/>
            <a:miter lim="800000"/>
            <a:headEnd/>
            <a:tailEnd/>
          </a:ln>
        </p:spPr>
        <p:txBody>
          <a:bodyPr wrap="none">
            <a:spAutoFit/>
          </a:bodyPr>
          <a:lstStyle/>
          <a:p>
            <a:r>
              <a:rPr lang="ja-JP" altLang="en-US">
                <a:solidFill>
                  <a:srgbClr val="FF6600"/>
                </a:solidFill>
              </a:rPr>
              <a:t>ヒュ－リスティクス</a:t>
            </a:r>
          </a:p>
          <a:p>
            <a:r>
              <a:rPr lang="ja-JP" altLang="en-US">
                <a:solidFill>
                  <a:srgbClr val="FF6600"/>
                </a:solidFill>
              </a:rPr>
              <a:t>（発見的解法、経験的解法）</a:t>
            </a:r>
          </a:p>
        </p:txBody>
      </p:sp>
      <p:sp>
        <p:nvSpPr>
          <p:cNvPr id="29705" name="Text Box 6"/>
          <p:cNvSpPr txBox="1">
            <a:spLocks noChangeArrowheads="1"/>
          </p:cNvSpPr>
          <p:nvPr/>
        </p:nvSpPr>
        <p:spPr bwMode="auto">
          <a:xfrm>
            <a:off x="2362200" y="4017963"/>
            <a:ext cx="2463800" cy="457200"/>
          </a:xfrm>
          <a:prstGeom prst="rect">
            <a:avLst/>
          </a:prstGeom>
          <a:noFill/>
          <a:ln w="9525">
            <a:noFill/>
            <a:miter lim="800000"/>
            <a:headEnd/>
            <a:tailEnd/>
          </a:ln>
        </p:spPr>
        <p:txBody>
          <a:bodyPr wrap="none">
            <a:spAutoFit/>
          </a:bodyPr>
          <a:lstStyle/>
          <a:p>
            <a:r>
              <a:rPr lang="ja-JP" altLang="en-US">
                <a:solidFill>
                  <a:srgbClr val="FF6600"/>
                </a:solidFill>
              </a:rPr>
              <a:t>近似アルゴリズム</a:t>
            </a:r>
          </a:p>
        </p:txBody>
      </p:sp>
      <p:sp>
        <p:nvSpPr>
          <p:cNvPr id="29706" name="Oval 8"/>
          <p:cNvSpPr>
            <a:spLocks noChangeArrowheads="1"/>
          </p:cNvSpPr>
          <p:nvPr/>
        </p:nvSpPr>
        <p:spPr bwMode="auto">
          <a:xfrm>
            <a:off x="3810000" y="1524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07" name="Text Box 9"/>
          <p:cNvSpPr txBox="1">
            <a:spLocks noChangeArrowheads="1"/>
          </p:cNvSpPr>
          <p:nvPr/>
        </p:nvSpPr>
        <p:spPr bwMode="auto">
          <a:xfrm>
            <a:off x="4191000" y="1371600"/>
            <a:ext cx="3514725" cy="457200"/>
          </a:xfrm>
          <a:prstGeom prst="rect">
            <a:avLst/>
          </a:prstGeom>
          <a:noFill/>
          <a:ln w="9525">
            <a:noFill/>
            <a:miter lim="800000"/>
            <a:headEnd/>
            <a:tailEnd/>
          </a:ln>
        </p:spPr>
        <p:txBody>
          <a:bodyPr wrap="none">
            <a:spAutoFit/>
          </a:bodyPr>
          <a:lstStyle/>
          <a:p>
            <a:r>
              <a:rPr lang="ja-JP" altLang="en-US"/>
              <a:t>遺伝的アルゴリズム（</a:t>
            </a:r>
            <a:r>
              <a:rPr lang="en-US" altLang="ja-JP"/>
              <a:t>GA</a:t>
            </a:r>
            <a:r>
              <a:rPr lang="ja-JP" altLang="en-US"/>
              <a:t>）</a:t>
            </a:r>
          </a:p>
        </p:txBody>
      </p:sp>
      <p:sp>
        <p:nvSpPr>
          <p:cNvPr id="29708" name="Oval 10"/>
          <p:cNvSpPr>
            <a:spLocks noChangeArrowheads="1"/>
          </p:cNvSpPr>
          <p:nvPr/>
        </p:nvSpPr>
        <p:spPr bwMode="auto">
          <a:xfrm>
            <a:off x="3810000" y="1905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09" name="Text Box 11"/>
          <p:cNvSpPr txBox="1">
            <a:spLocks noChangeArrowheads="1"/>
          </p:cNvSpPr>
          <p:nvPr/>
        </p:nvSpPr>
        <p:spPr bwMode="auto">
          <a:xfrm>
            <a:off x="4191000" y="1752600"/>
            <a:ext cx="3770313" cy="457200"/>
          </a:xfrm>
          <a:prstGeom prst="rect">
            <a:avLst/>
          </a:prstGeom>
          <a:noFill/>
          <a:ln w="9525">
            <a:noFill/>
            <a:miter lim="800000"/>
            <a:headEnd/>
            <a:tailEnd/>
          </a:ln>
        </p:spPr>
        <p:txBody>
          <a:bodyPr wrap="none">
            <a:spAutoFit/>
          </a:bodyPr>
          <a:lstStyle/>
          <a:p>
            <a:r>
              <a:rPr lang="ja-JP" altLang="en-US"/>
              <a:t>アニ－リング（焼きなまし法）</a:t>
            </a:r>
          </a:p>
        </p:txBody>
      </p:sp>
      <p:sp>
        <p:nvSpPr>
          <p:cNvPr id="29710" name="Text Box 12"/>
          <p:cNvSpPr txBox="1">
            <a:spLocks noChangeArrowheads="1"/>
          </p:cNvSpPr>
          <p:nvPr/>
        </p:nvSpPr>
        <p:spPr bwMode="auto">
          <a:xfrm>
            <a:off x="4267200" y="2209800"/>
            <a:ext cx="1563688" cy="457200"/>
          </a:xfrm>
          <a:prstGeom prst="rect">
            <a:avLst/>
          </a:prstGeom>
          <a:noFill/>
          <a:ln w="9525">
            <a:noFill/>
            <a:miter lim="800000"/>
            <a:headEnd/>
            <a:tailEnd/>
          </a:ln>
        </p:spPr>
        <p:txBody>
          <a:bodyPr wrap="none">
            <a:spAutoFit/>
          </a:bodyPr>
          <a:lstStyle/>
          <a:p>
            <a:r>
              <a:rPr lang="ja-JP" altLang="en-US"/>
              <a:t>タブサーチ</a:t>
            </a:r>
          </a:p>
        </p:txBody>
      </p:sp>
      <p:sp>
        <p:nvSpPr>
          <p:cNvPr id="29711" name="Oval 13"/>
          <p:cNvSpPr>
            <a:spLocks noChangeArrowheads="1"/>
          </p:cNvSpPr>
          <p:nvPr/>
        </p:nvSpPr>
        <p:spPr bwMode="auto">
          <a:xfrm>
            <a:off x="3810000" y="2362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12" name="Oval 14"/>
          <p:cNvSpPr>
            <a:spLocks noChangeArrowheads="1"/>
          </p:cNvSpPr>
          <p:nvPr/>
        </p:nvSpPr>
        <p:spPr bwMode="auto">
          <a:xfrm>
            <a:off x="3810000" y="2819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13" name="Text Box 15"/>
          <p:cNvSpPr txBox="1">
            <a:spLocks noChangeArrowheads="1"/>
          </p:cNvSpPr>
          <p:nvPr/>
        </p:nvSpPr>
        <p:spPr bwMode="auto">
          <a:xfrm>
            <a:off x="4267200" y="2743200"/>
            <a:ext cx="2173288" cy="457200"/>
          </a:xfrm>
          <a:prstGeom prst="rect">
            <a:avLst/>
          </a:prstGeom>
          <a:noFill/>
          <a:ln w="9525">
            <a:noFill/>
            <a:miter lim="800000"/>
            <a:headEnd/>
            <a:tailEnd/>
          </a:ln>
        </p:spPr>
        <p:txBody>
          <a:bodyPr wrap="none">
            <a:spAutoFit/>
          </a:bodyPr>
          <a:lstStyle/>
          <a:p>
            <a:r>
              <a:rPr lang="ja-JP" altLang="en-US"/>
              <a:t>ローカルサーチ</a:t>
            </a:r>
          </a:p>
        </p:txBody>
      </p:sp>
      <p:sp>
        <p:nvSpPr>
          <p:cNvPr id="29714" name="Oval 16"/>
          <p:cNvSpPr>
            <a:spLocks noChangeArrowheads="1"/>
          </p:cNvSpPr>
          <p:nvPr/>
        </p:nvSpPr>
        <p:spPr bwMode="auto">
          <a:xfrm>
            <a:off x="3886200" y="3221038"/>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15" name="Text Box 17"/>
          <p:cNvSpPr txBox="1">
            <a:spLocks noChangeArrowheads="1"/>
          </p:cNvSpPr>
          <p:nvPr/>
        </p:nvSpPr>
        <p:spPr bwMode="auto">
          <a:xfrm>
            <a:off x="4343400" y="3144838"/>
            <a:ext cx="2260600" cy="457200"/>
          </a:xfrm>
          <a:prstGeom prst="rect">
            <a:avLst/>
          </a:prstGeom>
          <a:noFill/>
          <a:ln w="9525">
            <a:noFill/>
            <a:miter lim="800000"/>
            <a:headEnd/>
            <a:tailEnd/>
          </a:ln>
        </p:spPr>
        <p:txBody>
          <a:bodyPr wrap="none">
            <a:spAutoFit/>
          </a:bodyPr>
          <a:lstStyle/>
          <a:p>
            <a:r>
              <a:rPr lang="ja-JP" altLang="en-US"/>
              <a:t>ニューラルネット</a:t>
            </a:r>
          </a:p>
        </p:txBody>
      </p:sp>
      <p:sp>
        <p:nvSpPr>
          <p:cNvPr id="29716" name="Text Box 18"/>
          <p:cNvSpPr txBox="1">
            <a:spLocks noChangeArrowheads="1"/>
          </p:cNvSpPr>
          <p:nvPr/>
        </p:nvSpPr>
        <p:spPr bwMode="auto">
          <a:xfrm>
            <a:off x="4327525" y="3470275"/>
            <a:ext cx="488950" cy="457200"/>
          </a:xfrm>
          <a:prstGeom prst="rect">
            <a:avLst/>
          </a:prstGeom>
          <a:noFill/>
          <a:ln w="9525">
            <a:noFill/>
            <a:miter lim="800000"/>
            <a:headEnd/>
            <a:tailEnd/>
          </a:ln>
        </p:spPr>
        <p:txBody>
          <a:bodyPr wrap="none">
            <a:spAutoFit/>
          </a:bodyPr>
          <a:lstStyle/>
          <a:p>
            <a:r>
              <a:rPr lang="ja-JP" altLang="en-US"/>
              <a:t>等</a:t>
            </a:r>
          </a:p>
        </p:txBody>
      </p:sp>
      <p:sp>
        <p:nvSpPr>
          <p:cNvPr id="29717" name="AutoShape 19"/>
          <p:cNvSpPr>
            <a:spLocks noChangeArrowheads="1"/>
          </p:cNvSpPr>
          <p:nvPr/>
        </p:nvSpPr>
        <p:spPr bwMode="auto">
          <a:xfrm>
            <a:off x="1066800" y="1981200"/>
            <a:ext cx="2438400" cy="990600"/>
          </a:xfrm>
          <a:prstGeom prst="wedgeRoundRectCallout">
            <a:avLst>
              <a:gd name="adj1" fmla="val -26954"/>
              <a:gd name="adj2" fmla="val -9278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18" name="Text Box 20"/>
          <p:cNvSpPr txBox="1">
            <a:spLocks noChangeArrowheads="1"/>
          </p:cNvSpPr>
          <p:nvPr/>
        </p:nvSpPr>
        <p:spPr bwMode="auto">
          <a:xfrm>
            <a:off x="1203325" y="2001838"/>
            <a:ext cx="2317750" cy="822325"/>
          </a:xfrm>
          <a:prstGeom prst="rect">
            <a:avLst/>
          </a:prstGeom>
          <a:noFill/>
          <a:ln w="9525">
            <a:noFill/>
            <a:miter lim="800000"/>
            <a:headEnd/>
            <a:tailEnd/>
          </a:ln>
        </p:spPr>
        <p:txBody>
          <a:bodyPr wrap="none">
            <a:spAutoFit/>
          </a:bodyPr>
          <a:lstStyle/>
          <a:p>
            <a:r>
              <a:rPr lang="ja-JP" altLang="en-US"/>
              <a:t>精度保証無し、</a:t>
            </a:r>
          </a:p>
          <a:p>
            <a:r>
              <a:rPr lang="ja-JP" altLang="en-US"/>
              <a:t>実験的評価が主</a:t>
            </a:r>
          </a:p>
        </p:txBody>
      </p:sp>
      <p:sp>
        <p:nvSpPr>
          <p:cNvPr id="29719" name="Oval 23"/>
          <p:cNvSpPr>
            <a:spLocks noChangeArrowheads="1"/>
          </p:cNvSpPr>
          <p:nvPr/>
        </p:nvSpPr>
        <p:spPr bwMode="auto">
          <a:xfrm>
            <a:off x="4038600" y="4572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20" name="Oval 24"/>
          <p:cNvSpPr>
            <a:spLocks noChangeArrowheads="1"/>
          </p:cNvSpPr>
          <p:nvPr/>
        </p:nvSpPr>
        <p:spPr bwMode="auto">
          <a:xfrm>
            <a:off x="4038600" y="4953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21" name="Oval 25"/>
          <p:cNvSpPr>
            <a:spLocks noChangeArrowheads="1"/>
          </p:cNvSpPr>
          <p:nvPr/>
        </p:nvSpPr>
        <p:spPr bwMode="auto">
          <a:xfrm>
            <a:off x="4038600" y="5410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9722" name="Text Box 26"/>
          <p:cNvSpPr txBox="1">
            <a:spLocks noChangeArrowheads="1"/>
          </p:cNvSpPr>
          <p:nvPr/>
        </p:nvSpPr>
        <p:spPr bwMode="auto">
          <a:xfrm>
            <a:off x="4343400" y="4419600"/>
            <a:ext cx="3989388" cy="457200"/>
          </a:xfrm>
          <a:prstGeom prst="rect">
            <a:avLst/>
          </a:prstGeom>
          <a:noFill/>
          <a:ln w="9525">
            <a:noFill/>
            <a:miter lim="800000"/>
            <a:headEnd/>
            <a:tailEnd/>
          </a:ln>
        </p:spPr>
        <p:txBody>
          <a:bodyPr wrap="none">
            <a:spAutoFit/>
          </a:bodyPr>
          <a:lstStyle/>
          <a:p>
            <a:r>
              <a:rPr lang="ja-JP" altLang="en-US"/>
              <a:t>定数近似アルゴリズム（</a:t>
            </a:r>
            <a:r>
              <a:rPr lang="en-US" altLang="ja-JP"/>
              <a:t>APX</a:t>
            </a:r>
            <a:r>
              <a:rPr lang="ja-JP" altLang="en-US"/>
              <a:t>）</a:t>
            </a:r>
          </a:p>
        </p:txBody>
      </p:sp>
      <p:sp>
        <p:nvSpPr>
          <p:cNvPr id="29723" name="Text Box 27"/>
          <p:cNvSpPr txBox="1">
            <a:spLocks noChangeArrowheads="1"/>
          </p:cNvSpPr>
          <p:nvPr/>
        </p:nvSpPr>
        <p:spPr bwMode="auto">
          <a:xfrm>
            <a:off x="4343400" y="4876800"/>
            <a:ext cx="3868738" cy="457200"/>
          </a:xfrm>
          <a:prstGeom prst="rect">
            <a:avLst/>
          </a:prstGeom>
          <a:noFill/>
          <a:ln w="9525">
            <a:noFill/>
            <a:miter lim="800000"/>
            <a:headEnd/>
            <a:tailEnd/>
          </a:ln>
        </p:spPr>
        <p:txBody>
          <a:bodyPr wrap="none">
            <a:spAutoFit/>
          </a:bodyPr>
          <a:lstStyle/>
          <a:p>
            <a:r>
              <a:rPr lang="ja-JP" altLang="en-US"/>
              <a:t>多項式近似スキーム（</a:t>
            </a:r>
            <a:r>
              <a:rPr lang="en-US" altLang="ja-JP"/>
              <a:t>PTAS)</a:t>
            </a:r>
          </a:p>
        </p:txBody>
      </p:sp>
      <p:sp>
        <p:nvSpPr>
          <p:cNvPr id="29724" name="Text Box 28"/>
          <p:cNvSpPr txBox="1">
            <a:spLocks noChangeArrowheads="1"/>
          </p:cNvSpPr>
          <p:nvPr/>
        </p:nvSpPr>
        <p:spPr bwMode="auto">
          <a:xfrm>
            <a:off x="4343400" y="5257800"/>
            <a:ext cx="4648200" cy="457200"/>
          </a:xfrm>
          <a:prstGeom prst="rect">
            <a:avLst/>
          </a:prstGeom>
          <a:noFill/>
          <a:ln w="9525">
            <a:noFill/>
            <a:miter lim="800000"/>
            <a:headEnd/>
            <a:tailEnd/>
          </a:ln>
        </p:spPr>
        <p:txBody>
          <a:bodyPr wrap="none">
            <a:spAutoFit/>
          </a:bodyPr>
          <a:lstStyle/>
          <a:p>
            <a:r>
              <a:rPr lang="ja-JP" altLang="en-US"/>
              <a:t>完全多項式近似スキーム（</a:t>
            </a:r>
            <a:r>
              <a:rPr lang="en-US" altLang="ja-JP"/>
              <a:t>FPTAS)</a:t>
            </a:r>
          </a:p>
        </p:txBody>
      </p:sp>
      <p:sp>
        <p:nvSpPr>
          <p:cNvPr id="29725" name="Text Box 29"/>
          <p:cNvSpPr txBox="1">
            <a:spLocks noChangeArrowheads="1"/>
          </p:cNvSpPr>
          <p:nvPr/>
        </p:nvSpPr>
        <p:spPr bwMode="auto">
          <a:xfrm>
            <a:off x="1219200" y="6172200"/>
            <a:ext cx="6124575" cy="457200"/>
          </a:xfrm>
          <a:prstGeom prst="rect">
            <a:avLst/>
          </a:prstGeom>
          <a:noFill/>
          <a:ln w="9525">
            <a:noFill/>
            <a:miter lim="800000"/>
            <a:headEnd/>
            <a:tailEnd/>
          </a:ln>
        </p:spPr>
        <p:txBody>
          <a:bodyPr wrap="none">
            <a:spAutoFit/>
          </a:bodyPr>
          <a:lstStyle/>
          <a:p>
            <a:r>
              <a:rPr lang="ja-JP" altLang="en-US"/>
              <a:t>ここでは、近似アルゴリズムについてみていく。</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4" name="スライド番号プレースホルダ 4"/>
          <p:cNvSpPr>
            <a:spLocks noGrp="1"/>
          </p:cNvSpPr>
          <p:nvPr>
            <p:ph type="sldNum" sz="quarter" idx="12"/>
          </p:nvPr>
        </p:nvSpPr>
        <p:spPr>
          <a:noFill/>
        </p:spPr>
        <p:txBody>
          <a:bodyPr/>
          <a:lstStyle/>
          <a:p>
            <a:fld id="{C5E949FD-3415-4166-A628-50D079BD00D4}" type="slidenum">
              <a:rPr lang="en-US" altLang="ja-JP" smtClean="0"/>
              <a:pPr/>
              <a:t>30</a:t>
            </a:fld>
            <a:endParaRPr lang="en-US" altLang="ja-JP" smtClean="0"/>
          </a:p>
        </p:txBody>
      </p:sp>
      <p:sp>
        <p:nvSpPr>
          <p:cNvPr id="16395" name="Rectangle 2"/>
          <p:cNvSpPr>
            <a:spLocks noGrp="1" noChangeArrowheads="1"/>
          </p:cNvSpPr>
          <p:nvPr>
            <p:ph type="title"/>
          </p:nvPr>
        </p:nvSpPr>
        <p:spPr/>
        <p:txBody>
          <a:bodyPr/>
          <a:lstStyle/>
          <a:p>
            <a:pPr eaLnBrk="1" hangingPunct="1"/>
            <a:r>
              <a:rPr lang="ja-JP" altLang="en-US" smtClean="0"/>
              <a:t>欲張り法の性能</a:t>
            </a:r>
          </a:p>
        </p:txBody>
      </p:sp>
      <p:sp>
        <p:nvSpPr>
          <p:cNvPr id="16396" name="Text Box 3"/>
          <p:cNvSpPr txBox="1">
            <a:spLocks noChangeArrowheads="1"/>
          </p:cNvSpPr>
          <p:nvPr/>
        </p:nvSpPr>
        <p:spPr bwMode="auto">
          <a:xfrm>
            <a:off x="685800" y="762000"/>
            <a:ext cx="7112000" cy="822325"/>
          </a:xfrm>
          <a:prstGeom prst="rect">
            <a:avLst/>
          </a:prstGeom>
          <a:noFill/>
          <a:ln w="9525">
            <a:noFill/>
            <a:miter lim="800000"/>
            <a:headEnd/>
            <a:tailEnd/>
          </a:ln>
        </p:spPr>
        <p:txBody>
          <a:bodyPr wrap="none">
            <a:spAutoFit/>
          </a:bodyPr>
          <a:lstStyle/>
          <a:p>
            <a:r>
              <a:rPr lang="ja-JP" altLang="en-US"/>
              <a:t>　欲張り法で得られる解を　　　　　　　　　　　　　とおき、</a:t>
            </a:r>
          </a:p>
          <a:p>
            <a:r>
              <a:rPr lang="ja-JP" altLang="en-US"/>
              <a:t>最適解を　　　　　　　　　　　　とおく。</a:t>
            </a:r>
          </a:p>
        </p:txBody>
      </p:sp>
      <p:graphicFrame>
        <p:nvGraphicFramePr>
          <p:cNvPr id="16386" name="Object 4"/>
          <p:cNvGraphicFramePr>
            <a:graphicFrameLocks noChangeAspect="1"/>
          </p:cNvGraphicFramePr>
          <p:nvPr/>
        </p:nvGraphicFramePr>
        <p:xfrm>
          <a:off x="4114800" y="762000"/>
          <a:ext cx="2438400" cy="492125"/>
        </p:xfrm>
        <a:graphic>
          <a:graphicData uri="http://schemas.openxmlformats.org/presentationml/2006/ole">
            <p:oleObj spid="_x0000_s16386" name="Equation" r:id="rId3" imgW="1257120" imgH="253800" progId="Equation.DSMT4">
              <p:embed/>
            </p:oleObj>
          </a:graphicData>
        </a:graphic>
      </p:graphicFrame>
      <p:graphicFrame>
        <p:nvGraphicFramePr>
          <p:cNvPr id="16387" name="Object 5"/>
          <p:cNvGraphicFramePr>
            <a:graphicFrameLocks noChangeAspect="1"/>
          </p:cNvGraphicFramePr>
          <p:nvPr/>
        </p:nvGraphicFramePr>
        <p:xfrm>
          <a:off x="1917700" y="1143000"/>
          <a:ext cx="2413000" cy="492125"/>
        </p:xfrm>
        <a:graphic>
          <a:graphicData uri="http://schemas.openxmlformats.org/presentationml/2006/ole">
            <p:oleObj spid="_x0000_s16387" name="Equation" r:id="rId4" imgW="1244520" imgH="253800" progId="Equation.DSMT4">
              <p:embed/>
            </p:oleObj>
          </a:graphicData>
        </a:graphic>
      </p:graphicFrame>
      <p:graphicFrame>
        <p:nvGraphicFramePr>
          <p:cNvPr id="16388" name="Object 7"/>
          <p:cNvGraphicFramePr>
            <a:graphicFrameLocks noChangeAspect="1"/>
          </p:cNvGraphicFramePr>
          <p:nvPr/>
        </p:nvGraphicFramePr>
        <p:xfrm>
          <a:off x="914400" y="1905000"/>
          <a:ext cx="1060450" cy="319088"/>
        </p:xfrm>
        <a:graphic>
          <a:graphicData uri="http://schemas.openxmlformats.org/presentationml/2006/ole">
            <p:oleObj spid="_x0000_s16388" name="Equation" r:id="rId5" imgW="545760" imgH="164880" progId="Equation.DSMT4">
              <p:embed/>
            </p:oleObj>
          </a:graphicData>
        </a:graphic>
      </p:graphicFrame>
      <p:sp>
        <p:nvSpPr>
          <p:cNvPr id="16397" name="Text Box 8"/>
          <p:cNvSpPr txBox="1">
            <a:spLocks noChangeArrowheads="1"/>
          </p:cNvSpPr>
          <p:nvPr/>
        </p:nvSpPr>
        <p:spPr bwMode="auto">
          <a:xfrm>
            <a:off x="914400" y="1828800"/>
            <a:ext cx="6391275" cy="457200"/>
          </a:xfrm>
          <a:prstGeom prst="rect">
            <a:avLst/>
          </a:prstGeom>
          <a:noFill/>
          <a:ln w="9525">
            <a:noFill/>
            <a:miter lim="800000"/>
            <a:headEnd/>
            <a:tailEnd/>
          </a:ln>
        </p:spPr>
        <p:txBody>
          <a:bodyPr wrap="none">
            <a:spAutoFit/>
          </a:bodyPr>
          <a:lstStyle/>
          <a:p>
            <a:r>
              <a:rPr lang="ja-JP" altLang="en-US"/>
              <a:t>　　　　　なら、欲張り法と最適解が一致している。</a:t>
            </a:r>
          </a:p>
        </p:txBody>
      </p:sp>
      <p:sp>
        <p:nvSpPr>
          <p:cNvPr id="16398" name="Text Box 11"/>
          <p:cNvSpPr txBox="1">
            <a:spLocks noChangeArrowheads="1"/>
          </p:cNvSpPr>
          <p:nvPr/>
        </p:nvSpPr>
        <p:spPr bwMode="auto">
          <a:xfrm>
            <a:off x="669925" y="2382838"/>
            <a:ext cx="5316538" cy="457200"/>
          </a:xfrm>
          <a:prstGeom prst="rect">
            <a:avLst/>
          </a:prstGeom>
          <a:noFill/>
          <a:ln w="9525">
            <a:noFill/>
            <a:miter lim="800000"/>
            <a:headEnd/>
            <a:tailEnd/>
          </a:ln>
        </p:spPr>
        <p:txBody>
          <a:bodyPr wrap="none">
            <a:spAutoFit/>
          </a:bodyPr>
          <a:lstStyle/>
          <a:p>
            <a:r>
              <a:rPr lang="ja-JP" altLang="en-US"/>
              <a:t>以下では、　　　　　　のときを考えよう。　</a:t>
            </a:r>
          </a:p>
        </p:txBody>
      </p:sp>
      <p:graphicFrame>
        <p:nvGraphicFramePr>
          <p:cNvPr id="16389" name="Object 12"/>
          <p:cNvGraphicFramePr>
            <a:graphicFrameLocks noChangeAspect="1"/>
          </p:cNvGraphicFramePr>
          <p:nvPr/>
        </p:nvGraphicFramePr>
        <p:xfrm>
          <a:off x="2133600" y="2438400"/>
          <a:ext cx="1060450" cy="319088"/>
        </p:xfrm>
        <a:graphic>
          <a:graphicData uri="http://schemas.openxmlformats.org/presentationml/2006/ole">
            <p:oleObj spid="_x0000_s16389" name="Equation" r:id="rId6" imgW="545760" imgH="164880" progId="Equation.DSMT4">
              <p:embed/>
            </p:oleObj>
          </a:graphicData>
        </a:graphic>
      </p:graphicFrame>
      <p:sp>
        <p:nvSpPr>
          <p:cNvPr id="16399" name="Text Box 13"/>
          <p:cNvSpPr txBox="1">
            <a:spLocks noChangeArrowheads="1"/>
          </p:cNvSpPr>
          <p:nvPr/>
        </p:nvSpPr>
        <p:spPr bwMode="auto">
          <a:xfrm>
            <a:off x="609600" y="3124200"/>
            <a:ext cx="7239000" cy="1187450"/>
          </a:xfrm>
          <a:prstGeom prst="rect">
            <a:avLst/>
          </a:prstGeom>
          <a:noFill/>
          <a:ln w="9525">
            <a:noFill/>
            <a:miter lim="800000"/>
            <a:headEnd/>
            <a:tailEnd/>
          </a:ln>
        </p:spPr>
        <p:txBody>
          <a:bodyPr>
            <a:spAutoFit/>
          </a:bodyPr>
          <a:lstStyle/>
          <a:p>
            <a:r>
              <a:rPr lang="ja-JP" altLang="en-US"/>
              <a:t>　　このときは、最適解には採用されたが、欲張り解には採用されなかった最初の要素を考えてその添え字を　　とする。すなわち、</a:t>
            </a:r>
          </a:p>
        </p:txBody>
      </p:sp>
      <p:graphicFrame>
        <p:nvGraphicFramePr>
          <p:cNvPr id="16390" name="Object 14"/>
          <p:cNvGraphicFramePr>
            <a:graphicFrameLocks noChangeAspect="1"/>
          </p:cNvGraphicFramePr>
          <p:nvPr/>
        </p:nvGraphicFramePr>
        <p:xfrm>
          <a:off x="2667000" y="4419600"/>
          <a:ext cx="2097088" cy="442913"/>
        </p:xfrm>
        <a:graphic>
          <a:graphicData uri="http://schemas.openxmlformats.org/presentationml/2006/ole">
            <p:oleObj spid="_x0000_s16390" name="Equation" r:id="rId7" imgW="1079280" imgH="228600" progId="Equation.DSMT4">
              <p:embed/>
            </p:oleObj>
          </a:graphicData>
        </a:graphic>
      </p:graphicFrame>
      <p:graphicFrame>
        <p:nvGraphicFramePr>
          <p:cNvPr id="16391" name="Object 15"/>
          <p:cNvGraphicFramePr>
            <a:graphicFrameLocks noChangeAspect="1"/>
          </p:cNvGraphicFramePr>
          <p:nvPr/>
        </p:nvGraphicFramePr>
        <p:xfrm>
          <a:off x="762000" y="3962400"/>
          <a:ext cx="222250" cy="368300"/>
        </p:xfrm>
        <a:graphic>
          <a:graphicData uri="http://schemas.openxmlformats.org/presentationml/2006/ole">
            <p:oleObj spid="_x0000_s16391" name="Equation" r:id="rId8" imgW="114120" imgH="190440" progId="Equation.DSMT4">
              <p:embed/>
            </p:oleObj>
          </a:graphicData>
        </a:graphic>
      </p:graphicFrame>
      <p:sp>
        <p:nvSpPr>
          <p:cNvPr id="16400" name="Text Box 16"/>
          <p:cNvSpPr txBox="1">
            <a:spLocks noChangeArrowheads="1"/>
          </p:cNvSpPr>
          <p:nvPr/>
        </p:nvSpPr>
        <p:spPr bwMode="auto">
          <a:xfrm>
            <a:off x="898525" y="5049838"/>
            <a:ext cx="5268913" cy="457200"/>
          </a:xfrm>
          <a:prstGeom prst="rect">
            <a:avLst/>
          </a:prstGeom>
          <a:noFill/>
          <a:ln w="9525">
            <a:noFill/>
            <a:miter lim="800000"/>
            <a:headEnd/>
            <a:tailEnd/>
          </a:ln>
        </p:spPr>
        <p:txBody>
          <a:bodyPr wrap="none">
            <a:spAutoFit/>
          </a:bodyPr>
          <a:lstStyle/>
          <a:p>
            <a:r>
              <a:rPr lang="ja-JP" altLang="en-US"/>
              <a:t>このとき、任意の　　　　　　　　に対して、</a:t>
            </a:r>
          </a:p>
        </p:txBody>
      </p:sp>
      <p:graphicFrame>
        <p:nvGraphicFramePr>
          <p:cNvPr id="16392" name="Object 17"/>
          <p:cNvGraphicFramePr>
            <a:graphicFrameLocks noChangeAspect="1"/>
          </p:cNvGraphicFramePr>
          <p:nvPr/>
        </p:nvGraphicFramePr>
        <p:xfrm>
          <a:off x="3276600" y="5105400"/>
          <a:ext cx="1158875" cy="393700"/>
        </p:xfrm>
        <a:graphic>
          <a:graphicData uri="http://schemas.openxmlformats.org/presentationml/2006/ole">
            <p:oleObj spid="_x0000_s16392" name="Equation" r:id="rId9" imgW="596880" imgH="203040" progId="Equation.DSMT4">
              <p:embed/>
            </p:oleObj>
          </a:graphicData>
        </a:graphic>
      </p:graphicFrame>
      <p:graphicFrame>
        <p:nvGraphicFramePr>
          <p:cNvPr id="16393" name="Object 18"/>
          <p:cNvGraphicFramePr>
            <a:graphicFrameLocks noChangeAspect="1"/>
          </p:cNvGraphicFramePr>
          <p:nvPr/>
        </p:nvGraphicFramePr>
        <p:xfrm>
          <a:off x="2667000" y="5486400"/>
          <a:ext cx="1011238" cy="442913"/>
        </p:xfrm>
        <a:graphic>
          <a:graphicData uri="http://schemas.openxmlformats.org/presentationml/2006/ole">
            <p:oleObj spid="_x0000_s16393" name="Equation" r:id="rId10" imgW="520560" imgH="228600" progId="Equation.DSMT4">
              <p:embed/>
            </p:oleObj>
          </a:graphicData>
        </a:graphic>
      </p:graphicFrame>
      <p:sp>
        <p:nvSpPr>
          <p:cNvPr id="16401" name="Text Box 19"/>
          <p:cNvSpPr txBox="1">
            <a:spLocks noChangeArrowheads="1"/>
          </p:cNvSpPr>
          <p:nvPr/>
        </p:nvSpPr>
        <p:spPr bwMode="auto">
          <a:xfrm>
            <a:off x="990600" y="6019800"/>
            <a:ext cx="1212850" cy="457200"/>
          </a:xfrm>
          <a:prstGeom prst="rect">
            <a:avLst/>
          </a:prstGeom>
          <a:noFill/>
          <a:ln w="9525">
            <a:noFill/>
            <a:miter lim="800000"/>
            <a:headEnd/>
            <a:tailEnd/>
          </a:ln>
        </p:spPr>
        <p:txBody>
          <a:bodyPr wrap="none">
            <a:spAutoFit/>
          </a:bodyPr>
          <a:lstStyle/>
          <a:p>
            <a:r>
              <a:rPr lang="ja-JP" altLang="en-US"/>
              <a:t>である。</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スライド番号プレースホルダ 3"/>
          <p:cNvSpPr>
            <a:spLocks noGrp="1"/>
          </p:cNvSpPr>
          <p:nvPr>
            <p:ph type="sldNum" sz="quarter" idx="12"/>
          </p:nvPr>
        </p:nvSpPr>
        <p:spPr>
          <a:noFill/>
        </p:spPr>
        <p:txBody>
          <a:bodyPr/>
          <a:lstStyle/>
          <a:p>
            <a:fld id="{DEF7A681-CFEC-47B2-A604-C7791EDB6ABB}" type="slidenum">
              <a:rPr lang="en-US" altLang="ja-JP" smtClean="0"/>
              <a:pPr/>
              <a:t>31</a:t>
            </a:fld>
            <a:endParaRPr lang="en-US" altLang="ja-JP" smtClean="0"/>
          </a:p>
        </p:txBody>
      </p:sp>
      <p:sp>
        <p:nvSpPr>
          <p:cNvPr id="17417" name="Text Box 2"/>
          <p:cNvSpPr txBox="1">
            <a:spLocks noChangeArrowheads="1"/>
          </p:cNvSpPr>
          <p:nvPr/>
        </p:nvSpPr>
        <p:spPr bwMode="auto">
          <a:xfrm>
            <a:off x="152400" y="0"/>
            <a:ext cx="1171575" cy="457200"/>
          </a:xfrm>
          <a:prstGeom prst="rect">
            <a:avLst/>
          </a:prstGeom>
          <a:noFill/>
          <a:ln w="9525">
            <a:noFill/>
            <a:miter lim="800000"/>
            <a:headEnd/>
            <a:tailEnd/>
          </a:ln>
        </p:spPr>
        <p:txBody>
          <a:bodyPr wrap="none">
            <a:spAutoFit/>
          </a:bodyPr>
          <a:lstStyle/>
          <a:p>
            <a:r>
              <a:rPr lang="ja-JP" altLang="en-US"/>
              <a:t>よって、</a:t>
            </a:r>
          </a:p>
        </p:txBody>
      </p:sp>
      <p:graphicFrame>
        <p:nvGraphicFramePr>
          <p:cNvPr id="17410" name="Object 3"/>
          <p:cNvGraphicFramePr>
            <a:graphicFrameLocks noChangeAspect="1"/>
          </p:cNvGraphicFramePr>
          <p:nvPr/>
        </p:nvGraphicFramePr>
        <p:xfrm>
          <a:off x="533400" y="381000"/>
          <a:ext cx="7543800" cy="1600200"/>
        </p:xfrm>
        <a:graphic>
          <a:graphicData uri="http://schemas.openxmlformats.org/presentationml/2006/ole">
            <p:oleObj spid="_x0000_s17410" name="Equation" r:id="rId3" imgW="4305240" imgH="914400" progId="Equation.DSMT4">
              <p:embed/>
            </p:oleObj>
          </a:graphicData>
        </a:graphic>
      </p:graphicFrame>
      <p:sp>
        <p:nvSpPr>
          <p:cNvPr id="17418" name="Text Box 5"/>
          <p:cNvSpPr txBox="1">
            <a:spLocks noChangeArrowheads="1"/>
          </p:cNvSpPr>
          <p:nvPr/>
        </p:nvSpPr>
        <p:spPr bwMode="auto">
          <a:xfrm>
            <a:off x="228600" y="2057400"/>
            <a:ext cx="7323138" cy="457200"/>
          </a:xfrm>
          <a:prstGeom prst="rect">
            <a:avLst/>
          </a:prstGeom>
          <a:noFill/>
          <a:ln w="9525">
            <a:noFill/>
            <a:miter lim="800000"/>
            <a:headEnd/>
            <a:tailEnd/>
          </a:ln>
        </p:spPr>
        <p:txBody>
          <a:bodyPr wrap="none">
            <a:spAutoFit/>
          </a:bodyPr>
          <a:lstStyle/>
          <a:p>
            <a:r>
              <a:rPr lang="ja-JP" altLang="en-US"/>
              <a:t>という式が成り立つ。ここで、次のようなことに注意する。</a:t>
            </a:r>
          </a:p>
        </p:txBody>
      </p:sp>
      <p:sp>
        <p:nvSpPr>
          <p:cNvPr id="17419" name="Oval 6"/>
          <p:cNvSpPr>
            <a:spLocks noChangeArrowheads="1"/>
          </p:cNvSpPr>
          <p:nvPr/>
        </p:nvSpPr>
        <p:spPr bwMode="auto">
          <a:xfrm>
            <a:off x="1219200" y="2743200"/>
            <a:ext cx="228600" cy="2286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17420" name="Text Box 7"/>
          <p:cNvSpPr txBox="1">
            <a:spLocks noChangeArrowheads="1"/>
          </p:cNvSpPr>
          <p:nvPr/>
        </p:nvSpPr>
        <p:spPr bwMode="auto">
          <a:xfrm>
            <a:off x="1600200" y="2578100"/>
            <a:ext cx="6072188" cy="457200"/>
          </a:xfrm>
          <a:prstGeom prst="rect">
            <a:avLst/>
          </a:prstGeom>
          <a:noFill/>
          <a:ln w="9525">
            <a:noFill/>
            <a:miter lim="800000"/>
            <a:headEnd/>
            <a:tailEnd/>
          </a:ln>
        </p:spPr>
        <p:txBody>
          <a:bodyPr wrap="none">
            <a:spAutoFit/>
          </a:bodyPr>
          <a:lstStyle/>
          <a:p>
            <a:r>
              <a:rPr lang="ja-JP" altLang="en-US"/>
              <a:t>任意の　　　　　に対して、　　　　　　　　である。</a:t>
            </a:r>
          </a:p>
        </p:txBody>
      </p:sp>
      <p:graphicFrame>
        <p:nvGraphicFramePr>
          <p:cNvPr id="17411" name="Object 8"/>
          <p:cNvGraphicFramePr>
            <a:graphicFrameLocks noChangeAspect="1"/>
          </p:cNvGraphicFramePr>
          <p:nvPr/>
        </p:nvGraphicFramePr>
        <p:xfrm>
          <a:off x="2682875" y="2709863"/>
          <a:ext cx="838200" cy="279400"/>
        </p:xfrm>
        <a:graphic>
          <a:graphicData uri="http://schemas.openxmlformats.org/presentationml/2006/ole">
            <p:oleObj spid="_x0000_s17411" name="Equation" r:id="rId4" imgW="609480" imgH="203040" progId="Equation.DSMT4">
              <p:embed/>
            </p:oleObj>
          </a:graphicData>
        </a:graphic>
      </p:graphicFrame>
      <p:graphicFrame>
        <p:nvGraphicFramePr>
          <p:cNvPr id="17412" name="Object 9"/>
          <p:cNvGraphicFramePr>
            <a:graphicFrameLocks noChangeAspect="1"/>
          </p:cNvGraphicFramePr>
          <p:nvPr/>
        </p:nvGraphicFramePr>
        <p:xfrm>
          <a:off x="5137150" y="2514600"/>
          <a:ext cx="715963" cy="576263"/>
        </p:xfrm>
        <a:graphic>
          <a:graphicData uri="http://schemas.openxmlformats.org/presentationml/2006/ole">
            <p:oleObj spid="_x0000_s17412" name="Equation" r:id="rId5" imgW="520560" imgH="419040" progId="Equation.DSMT4">
              <p:embed/>
            </p:oleObj>
          </a:graphicData>
        </a:graphic>
      </p:graphicFrame>
      <p:sp>
        <p:nvSpPr>
          <p:cNvPr id="17421" name="Oval 10"/>
          <p:cNvSpPr>
            <a:spLocks noChangeArrowheads="1"/>
          </p:cNvSpPr>
          <p:nvPr/>
        </p:nvSpPr>
        <p:spPr bwMode="auto">
          <a:xfrm>
            <a:off x="1219200" y="3352800"/>
            <a:ext cx="228600" cy="2286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17422" name="Text Box 11"/>
          <p:cNvSpPr txBox="1">
            <a:spLocks noChangeArrowheads="1"/>
          </p:cNvSpPr>
          <p:nvPr/>
        </p:nvSpPr>
        <p:spPr bwMode="auto">
          <a:xfrm>
            <a:off x="1584325" y="3200400"/>
            <a:ext cx="5562600" cy="457200"/>
          </a:xfrm>
          <a:prstGeom prst="rect">
            <a:avLst/>
          </a:prstGeom>
          <a:noFill/>
          <a:ln w="9525">
            <a:noFill/>
            <a:miter lim="800000"/>
            <a:headEnd/>
            <a:tailEnd/>
          </a:ln>
        </p:spPr>
        <p:txBody>
          <a:bodyPr wrap="none">
            <a:spAutoFit/>
          </a:bodyPr>
          <a:lstStyle/>
          <a:p>
            <a:r>
              <a:rPr lang="ja-JP" altLang="en-US"/>
              <a:t>欲張り法で　　が選ばれなかったことから、</a:t>
            </a:r>
          </a:p>
        </p:txBody>
      </p:sp>
      <p:graphicFrame>
        <p:nvGraphicFramePr>
          <p:cNvPr id="17413" name="Object 12"/>
          <p:cNvGraphicFramePr>
            <a:graphicFrameLocks noChangeAspect="1"/>
          </p:cNvGraphicFramePr>
          <p:nvPr/>
        </p:nvGraphicFramePr>
        <p:xfrm>
          <a:off x="3124200" y="3179763"/>
          <a:ext cx="274638" cy="457200"/>
        </p:xfrm>
        <a:graphic>
          <a:graphicData uri="http://schemas.openxmlformats.org/presentationml/2006/ole">
            <p:oleObj spid="_x0000_s17413" name="Equation" r:id="rId6" imgW="114120" imgH="190440" progId="Equation.DSMT4">
              <p:embed/>
            </p:oleObj>
          </a:graphicData>
        </a:graphic>
      </p:graphicFrame>
      <p:graphicFrame>
        <p:nvGraphicFramePr>
          <p:cNvPr id="17414" name="Object 13"/>
          <p:cNvGraphicFramePr>
            <a:graphicFrameLocks noChangeAspect="1"/>
          </p:cNvGraphicFramePr>
          <p:nvPr/>
        </p:nvGraphicFramePr>
        <p:xfrm>
          <a:off x="2438400" y="3733800"/>
          <a:ext cx="2971800" cy="754063"/>
        </p:xfrm>
        <a:graphic>
          <a:graphicData uri="http://schemas.openxmlformats.org/presentationml/2006/ole">
            <p:oleObj spid="_x0000_s17414" name="Equation" r:id="rId7" imgW="1701720" imgH="431640" progId="Equation.DSMT4">
              <p:embed/>
            </p:oleObj>
          </a:graphicData>
        </a:graphic>
      </p:graphicFrame>
      <p:sp>
        <p:nvSpPr>
          <p:cNvPr id="17423" name="Oval 14"/>
          <p:cNvSpPr>
            <a:spLocks noChangeArrowheads="1"/>
          </p:cNvSpPr>
          <p:nvPr/>
        </p:nvSpPr>
        <p:spPr bwMode="auto">
          <a:xfrm>
            <a:off x="1295400" y="4724400"/>
            <a:ext cx="228600" cy="2286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graphicFrame>
        <p:nvGraphicFramePr>
          <p:cNvPr id="17415" name="Object 15"/>
          <p:cNvGraphicFramePr>
            <a:graphicFrameLocks noChangeAspect="1"/>
          </p:cNvGraphicFramePr>
          <p:nvPr/>
        </p:nvGraphicFramePr>
        <p:xfrm>
          <a:off x="2328863" y="5029200"/>
          <a:ext cx="2838450" cy="1508125"/>
        </p:xfrm>
        <a:graphic>
          <a:graphicData uri="http://schemas.openxmlformats.org/presentationml/2006/ole">
            <p:oleObj spid="_x0000_s17415" name="Equation" r:id="rId8" imgW="1625400" imgH="863280" progId="Equation.DSMT4">
              <p:embed/>
            </p:oleObj>
          </a:graphicData>
        </a:graphic>
      </p:graphicFrame>
      <p:sp>
        <p:nvSpPr>
          <p:cNvPr id="17424" name="Text Box 16"/>
          <p:cNvSpPr txBox="1">
            <a:spLocks noChangeArrowheads="1"/>
          </p:cNvSpPr>
          <p:nvPr/>
        </p:nvSpPr>
        <p:spPr bwMode="auto">
          <a:xfrm>
            <a:off x="1584325" y="4592638"/>
            <a:ext cx="4456113" cy="457200"/>
          </a:xfrm>
          <a:prstGeom prst="rect">
            <a:avLst/>
          </a:prstGeom>
          <a:noFill/>
          <a:ln w="9525">
            <a:noFill/>
            <a:miter lim="800000"/>
            <a:headEnd/>
            <a:tailEnd/>
          </a:ln>
        </p:spPr>
        <p:txBody>
          <a:bodyPr wrap="none">
            <a:spAutoFit/>
          </a:bodyPr>
          <a:lstStyle/>
          <a:p>
            <a:r>
              <a:rPr lang="ja-JP" altLang="en-US"/>
              <a:t>最適解でも制約式を満たすので、</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スライド番号プレースホルダ 3"/>
          <p:cNvSpPr>
            <a:spLocks noGrp="1"/>
          </p:cNvSpPr>
          <p:nvPr>
            <p:ph type="sldNum" sz="quarter" idx="12"/>
          </p:nvPr>
        </p:nvSpPr>
        <p:spPr>
          <a:noFill/>
        </p:spPr>
        <p:txBody>
          <a:bodyPr/>
          <a:lstStyle/>
          <a:p>
            <a:fld id="{45BDF838-6C6F-46D0-AF9A-7EDB687CCED8}" type="slidenum">
              <a:rPr lang="en-US" altLang="ja-JP" smtClean="0"/>
              <a:pPr/>
              <a:t>32</a:t>
            </a:fld>
            <a:endParaRPr lang="en-US" altLang="ja-JP" smtClean="0"/>
          </a:p>
        </p:txBody>
      </p:sp>
      <p:graphicFrame>
        <p:nvGraphicFramePr>
          <p:cNvPr id="18434" name="Object 2"/>
          <p:cNvGraphicFramePr>
            <a:graphicFrameLocks noChangeAspect="1"/>
          </p:cNvGraphicFramePr>
          <p:nvPr/>
        </p:nvGraphicFramePr>
        <p:xfrm>
          <a:off x="1066800" y="3048000"/>
          <a:ext cx="6096000" cy="1987550"/>
        </p:xfrm>
        <a:graphic>
          <a:graphicData uri="http://schemas.openxmlformats.org/presentationml/2006/ole">
            <p:oleObj spid="_x0000_s18434" name="Equation" r:id="rId3" imgW="2882880" imgH="939600" progId="Equation.DSMT4">
              <p:embed/>
            </p:oleObj>
          </a:graphicData>
        </a:graphic>
      </p:graphicFrame>
      <p:sp>
        <p:nvSpPr>
          <p:cNvPr id="18439" name="Text Box 3"/>
          <p:cNvSpPr txBox="1">
            <a:spLocks noChangeArrowheads="1"/>
          </p:cNvSpPr>
          <p:nvPr/>
        </p:nvSpPr>
        <p:spPr bwMode="auto">
          <a:xfrm>
            <a:off x="593725" y="325438"/>
            <a:ext cx="4376738" cy="457200"/>
          </a:xfrm>
          <a:prstGeom prst="rect">
            <a:avLst/>
          </a:prstGeom>
          <a:noFill/>
          <a:ln w="9525">
            <a:noFill/>
            <a:miter lim="800000"/>
            <a:headEnd/>
            <a:tailEnd/>
          </a:ln>
        </p:spPr>
        <p:txBody>
          <a:bodyPr wrap="none">
            <a:spAutoFit/>
          </a:bodyPr>
          <a:lstStyle/>
          <a:p>
            <a:r>
              <a:rPr lang="ja-JP" altLang="en-US"/>
              <a:t>以上より、次の関係式が導ける。</a:t>
            </a:r>
          </a:p>
        </p:txBody>
      </p:sp>
      <p:graphicFrame>
        <p:nvGraphicFramePr>
          <p:cNvPr id="18435" name="Object 4"/>
          <p:cNvGraphicFramePr>
            <a:graphicFrameLocks noChangeAspect="1"/>
          </p:cNvGraphicFramePr>
          <p:nvPr/>
        </p:nvGraphicFramePr>
        <p:xfrm>
          <a:off x="1295400" y="815975"/>
          <a:ext cx="5873750" cy="1822450"/>
        </p:xfrm>
        <a:graphic>
          <a:graphicData uri="http://schemas.openxmlformats.org/presentationml/2006/ole">
            <p:oleObj spid="_x0000_s18435" name="Equation" r:id="rId4" imgW="3352680" imgH="1041120" progId="Equation.DSMT4">
              <p:embed/>
            </p:oleObj>
          </a:graphicData>
        </a:graphic>
      </p:graphicFrame>
      <p:sp>
        <p:nvSpPr>
          <p:cNvPr id="18440" name="Text Box 6"/>
          <p:cNvSpPr txBox="1">
            <a:spLocks noChangeArrowheads="1"/>
          </p:cNvSpPr>
          <p:nvPr/>
        </p:nvSpPr>
        <p:spPr bwMode="auto">
          <a:xfrm>
            <a:off x="1203325" y="5354638"/>
            <a:ext cx="6499225" cy="457200"/>
          </a:xfrm>
          <a:prstGeom prst="rect">
            <a:avLst/>
          </a:prstGeom>
          <a:noFill/>
          <a:ln w="9525">
            <a:noFill/>
            <a:miter lim="800000"/>
            <a:headEnd/>
            <a:tailEnd/>
          </a:ln>
        </p:spPr>
        <p:txBody>
          <a:bodyPr wrap="none">
            <a:spAutoFit/>
          </a:bodyPr>
          <a:lstStyle/>
          <a:p>
            <a:r>
              <a:rPr lang="ja-JP" altLang="en-US"/>
              <a:t>なお、ここで、　　　　は価値　　　の最大値である。</a:t>
            </a:r>
          </a:p>
        </p:txBody>
      </p:sp>
      <p:graphicFrame>
        <p:nvGraphicFramePr>
          <p:cNvPr id="18436" name="Object 7"/>
          <p:cNvGraphicFramePr>
            <a:graphicFrameLocks noChangeAspect="1"/>
          </p:cNvGraphicFramePr>
          <p:nvPr/>
        </p:nvGraphicFramePr>
        <p:xfrm>
          <a:off x="2971800" y="5410200"/>
          <a:ext cx="592138" cy="349250"/>
        </p:xfrm>
        <a:graphic>
          <a:graphicData uri="http://schemas.openxmlformats.org/presentationml/2006/ole">
            <p:oleObj spid="_x0000_s18436" name="Equation" r:id="rId5" imgW="279360" imgH="164880" progId="Equation.DSMT4">
              <p:embed/>
            </p:oleObj>
          </a:graphicData>
        </a:graphic>
      </p:graphicFrame>
      <p:graphicFrame>
        <p:nvGraphicFramePr>
          <p:cNvPr id="18437" name="Object 8"/>
          <p:cNvGraphicFramePr>
            <a:graphicFrameLocks noChangeAspect="1"/>
          </p:cNvGraphicFramePr>
          <p:nvPr/>
        </p:nvGraphicFramePr>
        <p:xfrm>
          <a:off x="4872038" y="5410200"/>
          <a:ext cx="296862" cy="349250"/>
        </p:xfrm>
        <a:graphic>
          <a:graphicData uri="http://schemas.openxmlformats.org/presentationml/2006/ole">
            <p:oleObj spid="_x0000_s18437" name="Equation" r:id="rId6" imgW="139680" imgH="164880" progId="Equation.DSMT4">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9" name="スライド番号プレースホルダ 4"/>
          <p:cNvSpPr>
            <a:spLocks noGrp="1"/>
          </p:cNvSpPr>
          <p:nvPr>
            <p:ph type="sldNum" sz="quarter" idx="12"/>
          </p:nvPr>
        </p:nvSpPr>
        <p:spPr>
          <a:noFill/>
        </p:spPr>
        <p:txBody>
          <a:bodyPr/>
          <a:lstStyle/>
          <a:p>
            <a:fld id="{665836C8-421C-4CDC-BA2E-86276C30E270}" type="slidenum">
              <a:rPr lang="en-US" altLang="ja-JP" smtClean="0"/>
              <a:pPr/>
              <a:t>33</a:t>
            </a:fld>
            <a:endParaRPr lang="en-US" altLang="ja-JP" smtClean="0"/>
          </a:p>
        </p:txBody>
      </p:sp>
      <p:sp>
        <p:nvSpPr>
          <p:cNvPr id="19480" name="Rectangle 2"/>
          <p:cNvSpPr>
            <a:spLocks noGrp="1" noChangeArrowheads="1"/>
          </p:cNvSpPr>
          <p:nvPr>
            <p:ph type="title"/>
          </p:nvPr>
        </p:nvSpPr>
        <p:spPr>
          <a:xfrm>
            <a:off x="0" y="0"/>
            <a:ext cx="8534400" cy="609600"/>
          </a:xfrm>
        </p:spPr>
        <p:txBody>
          <a:bodyPr/>
          <a:lstStyle/>
          <a:p>
            <a:pPr eaLnBrk="1" hangingPunct="1"/>
            <a:r>
              <a:rPr lang="ja-JP" altLang="en-US" smtClean="0"/>
              <a:t>欲張り法で悪い評価値を出すインスタンス</a:t>
            </a:r>
          </a:p>
        </p:txBody>
      </p:sp>
      <p:sp>
        <p:nvSpPr>
          <p:cNvPr id="19481" name="Oval 3"/>
          <p:cNvSpPr>
            <a:spLocks noChangeArrowheads="1"/>
          </p:cNvSpPr>
          <p:nvPr/>
        </p:nvSpPr>
        <p:spPr bwMode="auto">
          <a:xfrm>
            <a:off x="457200" y="685800"/>
            <a:ext cx="4572000" cy="3505200"/>
          </a:xfrm>
          <a:prstGeom prst="ellipse">
            <a:avLst/>
          </a:prstGeom>
          <a:noFill/>
          <a:ln w="19050">
            <a:solidFill>
              <a:srgbClr val="FF0000"/>
            </a:solidFill>
            <a:round/>
            <a:headEnd/>
            <a:tailEnd/>
          </a:ln>
        </p:spPr>
        <p:txBody>
          <a:bodyPr wrap="none" anchor="ctr"/>
          <a:lstStyle/>
          <a:p>
            <a:endParaRPr lang="ja-JP" altLang="en-US"/>
          </a:p>
        </p:txBody>
      </p:sp>
      <p:sp>
        <p:nvSpPr>
          <p:cNvPr id="19482" name="Oval 4"/>
          <p:cNvSpPr>
            <a:spLocks noChangeArrowheads="1"/>
          </p:cNvSpPr>
          <p:nvPr/>
        </p:nvSpPr>
        <p:spPr bwMode="auto">
          <a:xfrm>
            <a:off x="990600" y="1371600"/>
            <a:ext cx="609600" cy="685800"/>
          </a:xfrm>
          <a:prstGeom prst="ellipse">
            <a:avLst/>
          </a:prstGeom>
          <a:solidFill>
            <a:srgbClr val="FFCCFF"/>
          </a:solidFill>
          <a:ln w="9525">
            <a:solidFill>
              <a:schemeClr val="tx1"/>
            </a:solidFill>
            <a:round/>
            <a:headEnd/>
            <a:tailEnd/>
          </a:ln>
        </p:spPr>
        <p:txBody>
          <a:bodyPr wrap="none" anchor="ctr"/>
          <a:lstStyle/>
          <a:p>
            <a:endParaRPr lang="ja-JP" altLang="en-US"/>
          </a:p>
        </p:txBody>
      </p:sp>
      <p:graphicFrame>
        <p:nvGraphicFramePr>
          <p:cNvPr id="19458" name="Object 5"/>
          <p:cNvGraphicFramePr>
            <a:graphicFrameLocks noChangeAspect="1"/>
          </p:cNvGraphicFramePr>
          <p:nvPr/>
        </p:nvGraphicFramePr>
        <p:xfrm>
          <a:off x="2590800" y="457200"/>
          <a:ext cx="457200" cy="495300"/>
        </p:xfrm>
        <a:graphic>
          <a:graphicData uri="http://schemas.openxmlformats.org/presentationml/2006/ole">
            <p:oleObj spid="_x0000_s19458" name="Equation" r:id="rId3" imgW="152280" imgH="164880" progId="Equation.DSMT4">
              <p:embed/>
            </p:oleObj>
          </a:graphicData>
        </a:graphic>
      </p:graphicFrame>
      <p:graphicFrame>
        <p:nvGraphicFramePr>
          <p:cNvPr id="19459" name="Object 8"/>
          <p:cNvGraphicFramePr>
            <a:graphicFrameLocks noChangeAspect="1"/>
          </p:cNvGraphicFramePr>
          <p:nvPr/>
        </p:nvGraphicFramePr>
        <p:xfrm>
          <a:off x="1350963" y="4572000"/>
          <a:ext cx="1749425" cy="423863"/>
        </p:xfrm>
        <a:graphic>
          <a:graphicData uri="http://schemas.openxmlformats.org/presentationml/2006/ole">
            <p:oleObj spid="_x0000_s19459" name="Equation" r:id="rId4" imgW="838080" imgH="203040" progId="Equation.DSMT4">
              <p:embed/>
            </p:oleObj>
          </a:graphicData>
        </a:graphic>
      </p:graphicFrame>
      <p:sp>
        <p:nvSpPr>
          <p:cNvPr id="19483" name="Freeform 10"/>
          <p:cNvSpPr>
            <a:spLocks/>
          </p:cNvSpPr>
          <p:nvPr/>
        </p:nvSpPr>
        <p:spPr bwMode="auto">
          <a:xfrm>
            <a:off x="5562600" y="762000"/>
            <a:ext cx="2349500" cy="1854200"/>
          </a:xfrm>
          <a:custGeom>
            <a:avLst/>
            <a:gdLst>
              <a:gd name="T0" fmla="*/ 672034197 w 2160"/>
              <a:gd name="T1" fmla="*/ 0 h 1704"/>
              <a:gd name="T2" fmla="*/ 1012784421 w 2160"/>
              <a:gd name="T3" fmla="*/ 170504808 h 1704"/>
              <a:gd name="T4" fmla="*/ 785618330 w 2160"/>
              <a:gd name="T5" fmla="*/ 568349270 h 1704"/>
              <a:gd name="T6" fmla="*/ 274493334 w 2160"/>
              <a:gd name="T7" fmla="*/ 738854146 h 1704"/>
              <a:gd name="T8" fmla="*/ 274493334 w 2160"/>
              <a:gd name="T9" fmla="*/ 1761882860 h 1704"/>
              <a:gd name="T10" fmla="*/ 1921451232 w 2160"/>
              <a:gd name="T11" fmla="*/ 1932387600 h 1704"/>
              <a:gd name="T12" fmla="*/ 2147483647 w 2160"/>
              <a:gd name="T13" fmla="*/ 1250368639 h 1704"/>
              <a:gd name="T14" fmla="*/ 2147483647 w 2160"/>
              <a:gd name="T15" fmla="*/ 511514357 h 1704"/>
              <a:gd name="T16" fmla="*/ 1523909485 w 2160"/>
              <a:gd name="T17" fmla="*/ 397844530 h 1704"/>
              <a:gd name="T18" fmla="*/ 1523909485 w 2160"/>
              <a:gd name="T19" fmla="*/ 56834930 h 1704"/>
              <a:gd name="T20" fmla="*/ 1864659709 w 2160"/>
              <a:gd name="T21" fmla="*/ 56834930 h 17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60"/>
              <a:gd name="T34" fmla="*/ 0 h 1704"/>
              <a:gd name="T35" fmla="*/ 2160 w 2160"/>
              <a:gd name="T36" fmla="*/ 1704 h 170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60" h="1704">
                <a:moveTo>
                  <a:pt x="568" y="0"/>
                </a:moveTo>
                <a:cubicBezTo>
                  <a:pt x="704" y="32"/>
                  <a:pt x="840" y="64"/>
                  <a:pt x="856" y="144"/>
                </a:cubicBezTo>
                <a:cubicBezTo>
                  <a:pt x="872" y="224"/>
                  <a:pt x="768" y="400"/>
                  <a:pt x="664" y="480"/>
                </a:cubicBezTo>
                <a:cubicBezTo>
                  <a:pt x="560" y="560"/>
                  <a:pt x="304" y="456"/>
                  <a:pt x="232" y="624"/>
                </a:cubicBezTo>
                <a:cubicBezTo>
                  <a:pt x="160" y="792"/>
                  <a:pt x="0" y="1320"/>
                  <a:pt x="232" y="1488"/>
                </a:cubicBezTo>
                <a:cubicBezTo>
                  <a:pt x="464" y="1656"/>
                  <a:pt x="1312" y="1704"/>
                  <a:pt x="1624" y="1632"/>
                </a:cubicBezTo>
                <a:cubicBezTo>
                  <a:pt x="1936" y="1560"/>
                  <a:pt x="2048" y="1256"/>
                  <a:pt x="2104" y="1056"/>
                </a:cubicBezTo>
                <a:cubicBezTo>
                  <a:pt x="2160" y="856"/>
                  <a:pt x="2096" y="552"/>
                  <a:pt x="1960" y="432"/>
                </a:cubicBezTo>
                <a:cubicBezTo>
                  <a:pt x="1824" y="312"/>
                  <a:pt x="1400" y="400"/>
                  <a:pt x="1288" y="336"/>
                </a:cubicBezTo>
                <a:cubicBezTo>
                  <a:pt x="1176" y="272"/>
                  <a:pt x="1240" y="96"/>
                  <a:pt x="1288" y="48"/>
                </a:cubicBezTo>
                <a:cubicBezTo>
                  <a:pt x="1336" y="0"/>
                  <a:pt x="1456" y="24"/>
                  <a:pt x="1576" y="48"/>
                </a:cubicBezTo>
              </a:path>
            </a:pathLst>
          </a:custGeom>
          <a:noFill/>
          <a:ln w="9525">
            <a:solidFill>
              <a:schemeClr val="tx1"/>
            </a:solidFill>
            <a:round/>
            <a:headEnd/>
            <a:tailEnd/>
          </a:ln>
        </p:spPr>
        <p:txBody>
          <a:bodyPr/>
          <a:lstStyle/>
          <a:p>
            <a:endParaRPr lang="ja-JP" altLang="en-US"/>
          </a:p>
        </p:txBody>
      </p:sp>
      <p:graphicFrame>
        <p:nvGraphicFramePr>
          <p:cNvPr id="19460" name="Object 11"/>
          <p:cNvGraphicFramePr>
            <a:graphicFrameLocks noChangeAspect="1"/>
          </p:cNvGraphicFramePr>
          <p:nvPr/>
        </p:nvGraphicFramePr>
        <p:xfrm>
          <a:off x="6072188" y="1295400"/>
          <a:ext cx="1427162" cy="463550"/>
        </p:xfrm>
        <a:graphic>
          <a:graphicData uri="http://schemas.openxmlformats.org/presentationml/2006/ole">
            <p:oleObj spid="_x0000_s19460" name="Equation" r:id="rId5" imgW="507960" imgH="164880" progId="Equation.DSMT4">
              <p:embed/>
            </p:oleObj>
          </a:graphicData>
        </a:graphic>
      </p:graphicFrame>
      <p:graphicFrame>
        <p:nvGraphicFramePr>
          <p:cNvPr id="19461" name="Object 14"/>
          <p:cNvGraphicFramePr>
            <a:graphicFrameLocks noChangeAspect="1"/>
          </p:cNvGraphicFramePr>
          <p:nvPr/>
        </p:nvGraphicFramePr>
        <p:xfrm>
          <a:off x="598488" y="2209800"/>
          <a:ext cx="642937" cy="385763"/>
        </p:xfrm>
        <a:graphic>
          <a:graphicData uri="http://schemas.openxmlformats.org/presentationml/2006/ole">
            <p:oleObj spid="_x0000_s19461" name="Equation" r:id="rId6" imgW="380880" imgH="228600" progId="Equation.DSMT4">
              <p:embed/>
            </p:oleObj>
          </a:graphicData>
        </a:graphic>
      </p:graphicFrame>
      <p:graphicFrame>
        <p:nvGraphicFramePr>
          <p:cNvPr id="19462" name="Object 16"/>
          <p:cNvGraphicFramePr>
            <a:graphicFrameLocks noChangeAspect="1"/>
          </p:cNvGraphicFramePr>
          <p:nvPr/>
        </p:nvGraphicFramePr>
        <p:xfrm>
          <a:off x="990600" y="1295400"/>
          <a:ext cx="457200" cy="685800"/>
        </p:xfrm>
        <a:graphic>
          <a:graphicData uri="http://schemas.openxmlformats.org/presentationml/2006/ole">
            <p:oleObj spid="_x0000_s19462" name="Equation" r:id="rId7" imgW="152280" imgH="228600" progId="Equation.DSMT4">
              <p:embed/>
            </p:oleObj>
          </a:graphicData>
        </a:graphic>
      </p:graphicFrame>
      <p:graphicFrame>
        <p:nvGraphicFramePr>
          <p:cNvPr id="19463" name="Object 17"/>
          <p:cNvGraphicFramePr>
            <a:graphicFrameLocks noChangeAspect="1"/>
          </p:cNvGraphicFramePr>
          <p:nvPr/>
        </p:nvGraphicFramePr>
        <p:xfrm>
          <a:off x="609600" y="1905000"/>
          <a:ext cx="600075" cy="385763"/>
        </p:xfrm>
        <a:graphic>
          <a:graphicData uri="http://schemas.openxmlformats.org/presentationml/2006/ole">
            <p:oleObj spid="_x0000_s19463" name="Equation" r:id="rId8" imgW="355320" imgH="228600" progId="Equation.DSMT4">
              <p:embed/>
            </p:oleObj>
          </a:graphicData>
        </a:graphic>
      </p:graphicFrame>
      <p:graphicFrame>
        <p:nvGraphicFramePr>
          <p:cNvPr id="19464" name="Object 31"/>
          <p:cNvGraphicFramePr>
            <a:graphicFrameLocks noChangeAspect="1"/>
          </p:cNvGraphicFramePr>
          <p:nvPr/>
        </p:nvGraphicFramePr>
        <p:xfrm>
          <a:off x="1371600" y="5029200"/>
          <a:ext cx="1962150" cy="423863"/>
        </p:xfrm>
        <a:graphic>
          <a:graphicData uri="http://schemas.openxmlformats.org/presentationml/2006/ole">
            <p:oleObj spid="_x0000_s19464" name="Equation" r:id="rId9" imgW="939600" imgH="203040" progId="Equation.DSMT4">
              <p:embed/>
            </p:oleObj>
          </a:graphicData>
        </a:graphic>
      </p:graphicFrame>
      <p:graphicFrame>
        <p:nvGraphicFramePr>
          <p:cNvPr id="19465" name="Object 32"/>
          <p:cNvGraphicFramePr>
            <a:graphicFrameLocks noChangeAspect="1"/>
          </p:cNvGraphicFramePr>
          <p:nvPr/>
        </p:nvGraphicFramePr>
        <p:xfrm>
          <a:off x="1447800" y="5562600"/>
          <a:ext cx="1282700" cy="463550"/>
        </p:xfrm>
        <a:graphic>
          <a:graphicData uri="http://schemas.openxmlformats.org/presentationml/2006/ole">
            <p:oleObj spid="_x0000_s19465" name="Equation" r:id="rId10" imgW="457200" imgH="164880" progId="Equation.DSMT4">
              <p:embed/>
            </p:oleObj>
          </a:graphicData>
        </a:graphic>
      </p:graphicFrame>
      <p:sp>
        <p:nvSpPr>
          <p:cNvPr id="19484" name="Oval 33"/>
          <p:cNvSpPr>
            <a:spLocks noChangeArrowheads="1"/>
          </p:cNvSpPr>
          <p:nvPr/>
        </p:nvSpPr>
        <p:spPr bwMode="auto">
          <a:xfrm>
            <a:off x="2133600" y="1143000"/>
            <a:ext cx="609600" cy="685800"/>
          </a:xfrm>
          <a:prstGeom prst="ellipse">
            <a:avLst/>
          </a:prstGeom>
          <a:solidFill>
            <a:srgbClr val="FFCCFF"/>
          </a:solidFill>
          <a:ln w="9525">
            <a:solidFill>
              <a:schemeClr val="tx1"/>
            </a:solidFill>
            <a:round/>
            <a:headEnd/>
            <a:tailEnd/>
          </a:ln>
        </p:spPr>
        <p:txBody>
          <a:bodyPr wrap="none" anchor="ctr"/>
          <a:lstStyle/>
          <a:p>
            <a:endParaRPr lang="ja-JP" altLang="en-US"/>
          </a:p>
        </p:txBody>
      </p:sp>
      <p:graphicFrame>
        <p:nvGraphicFramePr>
          <p:cNvPr id="19466" name="Object 34"/>
          <p:cNvGraphicFramePr>
            <a:graphicFrameLocks noChangeAspect="1"/>
          </p:cNvGraphicFramePr>
          <p:nvPr/>
        </p:nvGraphicFramePr>
        <p:xfrm>
          <a:off x="1719263" y="2209800"/>
          <a:ext cx="685800" cy="385763"/>
        </p:xfrm>
        <a:graphic>
          <a:graphicData uri="http://schemas.openxmlformats.org/presentationml/2006/ole">
            <p:oleObj spid="_x0000_s19466" name="Equation" r:id="rId11" imgW="406080" imgH="228600" progId="Equation.DSMT4">
              <p:embed/>
            </p:oleObj>
          </a:graphicData>
        </a:graphic>
      </p:graphicFrame>
      <p:graphicFrame>
        <p:nvGraphicFramePr>
          <p:cNvPr id="19467" name="Object 35"/>
          <p:cNvGraphicFramePr>
            <a:graphicFrameLocks noChangeAspect="1"/>
          </p:cNvGraphicFramePr>
          <p:nvPr/>
        </p:nvGraphicFramePr>
        <p:xfrm>
          <a:off x="2114550" y="1066800"/>
          <a:ext cx="495300" cy="685800"/>
        </p:xfrm>
        <a:graphic>
          <a:graphicData uri="http://schemas.openxmlformats.org/presentationml/2006/ole">
            <p:oleObj spid="_x0000_s19467" name="Equation" r:id="rId12" imgW="164880" imgH="228600" progId="Equation.DSMT4">
              <p:embed/>
            </p:oleObj>
          </a:graphicData>
        </a:graphic>
      </p:graphicFrame>
      <p:graphicFrame>
        <p:nvGraphicFramePr>
          <p:cNvPr id="19468" name="Object 36"/>
          <p:cNvGraphicFramePr>
            <a:graphicFrameLocks noChangeAspect="1"/>
          </p:cNvGraphicFramePr>
          <p:nvPr/>
        </p:nvGraphicFramePr>
        <p:xfrm>
          <a:off x="1741488" y="1905000"/>
          <a:ext cx="622300" cy="385763"/>
        </p:xfrm>
        <a:graphic>
          <a:graphicData uri="http://schemas.openxmlformats.org/presentationml/2006/ole">
            <p:oleObj spid="_x0000_s19468" name="Equation" r:id="rId13" imgW="368280" imgH="228600" progId="Equation.DSMT4">
              <p:embed/>
            </p:oleObj>
          </a:graphicData>
        </a:graphic>
      </p:graphicFrame>
      <p:sp>
        <p:nvSpPr>
          <p:cNvPr id="19485" name="Oval 37"/>
          <p:cNvSpPr>
            <a:spLocks noChangeArrowheads="1"/>
          </p:cNvSpPr>
          <p:nvPr/>
        </p:nvSpPr>
        <p:spPr bwMode="auto">
          <a:xfrm>
            <a:off x="3143250" y="1219200"/>
            <a:ext cx="609600" cy="685800"/>
          </a:xfrm>
          <a:prstGeom prst="ellipse">
            <a:avLst/>
          </a:prstGeom>
          <a:solidFill>
            <a:srgbClr val="FFCCFF"/>
          </a:solidFill>
          <a:ln w="9525">
            <a:solidFill>
              <a:schemeClr val="tx1"/>
            </a:solidFill>
            <a:round/>
            <a:headEnd/>
            <a:tailEnd/>
          </a:ln>
        </p:spPr>
        <p:txBody>
          <a:bodyPr wrap="none" anchor="ctr"/>
          <a:lstStyle/>
          <a:p>
            <a:endParaRPr lang="ja-JP" altLang="en-US"/>
          </a:p>
        </p:txBody>
      </p:sp>
      <p:graphicFrame>
        <p:nvGraphicFramePr>
          <p:cNvPr id="19469" name="Object 38"/>
          <p:cNvGraphicFramePr>
            <a:graphicFrameLocks noChangeAspect="1"/>
          </p:cNvGraphicFramePr>
          <p:nvPr/>
        </p:nvGraphicFramePr>
        <p:xfrm>
          <a:off x="2738438" y="2286000"/>
          <a:ext cx="665162" cy="385763"/>
        </p:xfrm>
        <a:graphic>
          <a:graphicData uri="http://schemas.openxmlformats.org/presentationml/2006/ole">
            <p:oleObj spid="_x0000_s19469" name="Equation" r:id="rId14" imgW="393480" imgH="228600" progId="Equation.DSMT4">
              <p:embed/>
            </p:oleObj>
          </a:graphicData>
        </a:graphic>
      </p:graphicFrame>
      <p:graphicFrame>
        <p:nvGraphicFramePr>
          <p:cNvPr id="19470" name="Object 39"/>
          <p:cNvGraphicFramePr>
            <a:graphicFrameLocks noChangeAspect="1"/>
          </p:cNvGraphicFramePr>
          <p:nvPr/>
        </p:nvGraphicFramePr>
        <p:xfrm>
          <a:off x="3124200" y="1143000"/>
          <a:ext cx="495300" cy="685800"/>
        </p:xfrm>
        <a:graphic>
          <a:graphicData uri="http://schemas.openxmlformats.org/presentationml/2006/ole">
            <p:oleObj spid="_x0000_s19470" name="Equation" r:id="rId15" imgW="164880" imgH="228600" progId="Equation.DSMT4">
              <p:embed/>
            </p:oleObj>
          </a:graphicData>
        </a:graphic>
      </p:graphicFrame>
      <p:graphicFrame>
        <p:nvGraphicFramePr>
          <p:cNvPr id="19471" name="Object 40"/>
          <p:cNvGraphicFramePr>
            <a:graphicFrameLocks noChangeAspect="1"/>
          </p:cNvGraphicFramePr>
          <p:nvPr/>
        </p:nvGraphicFramePr>
        <p:xfrm>
          <a:off x="2751138" y="1981200"/>
          <a:ext cx="622300" cy="385763"/>
        </p:xfrm>
        <a:graphic>
          <a:graphicData uri="http://schemas.openxmlformats.org/presentationml/2006/ole">
            <p:oleObj spid="_x0000_s19471" name="Equation" r:id="rId16" imgW="368280" imgH="228600" progId="Equation.DSMT4">
              <p:embed/>
            </p:oleObj>
          </a:graphicData>
        </a:graphic>
      </p:graphicFrame>
      <p:sp>
        <p:nvSpPr>
          <p:cNvPr id="19486" name="Oval 41"/>
          <p:cNvSpPr>
            <a:spLocks noChangeArrowheads="1"/>
          </p:cNvSpPr>
          <p:nvPr/>
        </p:nvSpPr>
        <p:spPr bwMode="auto">
          <a:xfrm>
            <a:off x="1676400" y="2743200"/>
            <a:ext cx="2667000" cy="838200"/>
          </a:xfrm>
          <a:prstGeom prst="ellipse">
            <a:avLst/>
          </a:prstGeom>
          <a:solidFill>
            <a:srgbClr val="FFCCFF"/>
          </a:solidFill>
          <a:ln w="9525">
            <a:solidFill>
              <a:schemeClr val="tx1"/>
            </a:solidFill>
            <a:round/>
            <a:headEnd/>
            <a:tailEnd/>
          </a:ln>
        </p:spPr>
        <p:txBody>
          <a:bodyPr wrap="none" anchor="ctr"/>
          <a:lstStyle/>
          <a:p>
            <a:endParaRPr lang="ja-JP" altLang="en-US"/>
          </a:p>
        </p:txBody>
      </p:sp>
      <p:graphicFrame>
        <p:nvGraphicFramePr>
          <p:cNvPr id="19472" name="Object 42"/>
          <p:cNvGraphicFramePr>
            <a:graphicFrameLocks noChangeAspect="1"/>
          </p:cNvGraphicFramePr>
          <p:nvPr/>
        </p:nvGraphicFramePr>
        <p:xfrm>
          <a:off x="2286000" y="2743200"/>
          <a:ext cx="495300" cy="685800"/>
        </p:xfrm>
        <a:graphic>
          <a:graphicData uri="http://schemas.openxmlformats.org/presentationml/2006/ole">
            <p:oleObj spid="_x0000_s19472" name="Equation" r:id="rId17" imgW="164880" imgH="228600" progId="Equation.DSMT4">
              <p:embed/>
            </p:oleObj>
          </a:graphicData>
        </a:graphic>
      </p:graphicFrame>
      <p:graphicFrame>
        <p:nvGraphicFramePr>
          <p:cNvPr id="19473" name="Object 43"/>
          <p:cNvGraphicFramePr>
            <a:graphicFrameLocks noChangeAspect="1"/>
          </p:cNvGraphicFramePr>
          <p:nvPr/>
        </p:nvGraphicFramePr>
        <p:xfrm>
          <a:off x="2917825" y="3124200"/>
          <a:ext cx="773113" cy="385763"/>
        </p:xfrm>
        <a:graphic>
          <a:graphicData uri="http://schemas.openxmlformats.org/presentationml/2006/ole">
            <p:oleObj spid="_x0000_s19473" name="Equation" r:id="rId18" imgW="457200" imgH="228600" progId="Equation.DSMT4">
              <p:embed/>
            </p:oleObj>
          </a:graphicData>
        </a:graphic>
      </p:graphicFrame>
      <p:graphicFrame>
        <p:nvGraphicFramePr>
          <p:cNvPr id="19474" name="Object 44"/>
          <p:cNvGraphicFramePr>
            <a:graphicFrameLocks noChangeAspect="1"/>
          </p:cNvGraphicFramePr>
          <p:nvPr/>
        </p:nvGraphicFramePr>
        <p:xfrm>
          <a:off x="2897188" y="2819400"/>
          <a:ext cx="771525" cy="385763"/>
        </p:xfrm>
        <a:graphic>
          <a:graphicData uri="http://schemas.openxmlformats.org/presentationml/2006/ole">
            <p:oleObj spid="_x0000_s19474" name="Equation" r:id="rId19" imgW="457200" imgH="228600" progId="Equation.DSMT4">
              <p:embed/>
            </p:oleObj>
          </a:graphicData>
        </a:graphic>
      </p:graphicFrame>
      <p:graphicFrame>
        <p:nvGraphicFramePr>
          <p:cNvPr id="19475" name="Object 45"/>
          <p:cNvGraphicFramePr>
            <a:graphicFrameLocks noChangeAspect="1"/>
          </p:cNvGraphicFramePr>
          <p:nvPr/>
        </p:nvGraphicFramePr>
        <p:xfrm>
          <a:off x="4953000" y="3962400"/>
          <a:ext cx="1752600" cy="395288"/>
        </p:xfrm>
        <a:graphic>
          <a:graphicData uri="http://schemas.openxmlformats.org/presentationml/2006/ole">
            <p:oleObj spid="_x0000_s19475" name="Equation" r:id="rId20" imgW="901440" imgH="203040" progId="Equation.DSMT4">
              <p:embed/>
            </p:oleObj>
          </a:graphicData>
        </a:graphic>
      </p:graphicFrame>
      <p:graphicFrame>
        <p:nvGraphicFramePr>
          <p:cNvPr id="19476" name="Object 46"/>
          <p:cNvGraphicFramePr>
            <a:graphicFrameLocks noChangeAspect="1"/>
          </p:cNvGraphicFramePr>
          <p:nvPr/>
        </p:nvGraphicFramePr>
        <p:xfrm>
          <a:off x="5029200" y="4495800"/>
          <a:ext cx="1284288" cy="395288"/>
        </p:xfrm>
        <a:graphic>
          <a:graphicData uri="http://schemas.openxmlformats.org/presentationml/2006/ole">
            <p:oleObj spid="_x0000_s19476" name="Equation" r:id="rId21" imgW="660240" imgH="203040" progId="Equation.DSMT4">
              <p:embed/>
            </p:oleObj>
          </a:graphicData>
        </a:graphic>
      </p:graphicFrame>
      <p:graphicFrame>
        <p:nvGraphicFramePr>
          <p:cNvPr id="19477" name="Object 47"/>
          <p:cNvGraphicFramePr>
            <a:graphicFrameLocks noChangeAspect="1"/>
          </p:cNvGraphicFramePr>
          <p:nvPr/>
        </p:nvGraphicFramePr>
        <p:xfrm>
          <a:off x="5105400" y="5257800"/>
          <a:ext cx="1827213" cy="395288"/>
        </p:xfrm>
        <a:graphic>
          <a:graphicData uri="http://schemas.openxmlformats.org/presentationml/2006/ole">
            <p:oleObj spid="_x0000_s19477" name="Equation" r:id="rId22" imgW="939600" imgH="203040" progId="Equation.DSMT4">
              <p:embed/>
            </p:oleObj>
          </a:graphicData>
        </a:graphic>
      </p:graphicFrame>
      <p:graphicFrame>
        <p:nvGraphicFramePr>
          <p:cNvPr id="19478" name="Object 48"/>
          <p:cNvGraphicFramePr>
            <a:graphicFrameLocks noChangeAspect="1"/>
          </p:cNvGraphicFramePr>
          <p:nvPr/>
        </p:nvGraphicFramePr>
        <p:xfrm>
          <a:off x="5043488" y="5791200"/>
          <a:ext cx="1408112" cy="395288"/>
        </p:xfrm>
        <a:graphic>
          <a:graphicData uri="http://schemas.openxmlformats.org/presentationml/2006/ole">
            <p:oleObj spid="_x0000_s19478" name="Equation" r:id="rId23" imgW="723600" imgH="203040" progId="Equation.DSMT4">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スライド番号プレースホルダ 4"/>
          <p:cNvSpPr>
            <a:spLocks noGrp="1"/>
          </p:cNvSpPr>
          <p:nvPr>
            <p:ph type="sldNum" sz="quarter" idx="12"/>
          </p:nvPr>
        </p:nvSpPr>
        <p:spPr>
          <a:noFill/>
        </p:spPr>
        <p:txBody>
          <a:bodyPr/>
          <a:lstStyle/>
          <a:p>
            <a:fld id="{330A3F5C-8214-4C02-8995-606623E56A05}" type="slidenum">
              <a:rPr lang="en-US" altLang="ja-JP" smtClean="0"/>
              <a:pPr/>
              <a:t>34</a:t>
            </a:fld>
            <a:endParaRPr lang="en-US" altLang="ja-JP" smtClean="0"/>
          </a:p>
        </p:txBody>
      </p:sp>
      <p:sp>
        <p:nvSpPr>
          <p:cNvPr id="20485" name="Rectangle 2"/>
          <p:cNvSpPr>
            <a:spLocks noGrp="1" noChangeArrowheads="1"/>
          </p:cNvSpPr>
          <p:nvPr>
            <p:ph type="title"/>
          </p:nvPr>
        </p:nvSpPr>
        <p:spPr>
          <a:xfrm>
            <a:off x="0" y="0"/>
            <a:ext cx="7391400" cy="609600"/>
          </a:xfrm>
        </p:spPr>
        <p:txBody>
          <a:bodyPr/>
          <a:lstStyle/>
          <a:p>
            <a:pPr eaLnBrk="1" hangingPunct="1"/>
            <a:r>
              <a:rPr lang="ja-JP" altLang="en-US" smtClean="0"/>
              <a:t>ナップザックの</a:t>
            </a:r>
            <a:r>
              <a:rPr lang="en-US" altLang="ja-JP" smtClean="0"/>
              <a:t>1/2</a:t>
            </a:r>
            <a:r>
              <a:rPr lang="ja-JP" altLang="en-US" smtClean="0"/>
              <a:t>近似アルゴリズム</a:t>
            </a:r>
          </a:p>
        </p:txBody>
      </p:sp>
      <p:sp>
        <p:nvSpPr>
          <p:cNvPr id="20486" name="AutoShape 3"/>
          <p:cNvSpPr>
            <a:spLocks noChangeArrowheads="1"/>
          </p:cNvSpPr>
          <p:nvPr/>
        </p:nvSpPr>
        <p:spPr bwMode="auto">
          <a:xfrm>
            <a:off x="685800" y="914400"/>
            <a:ext cx="7239000" cy="2362200"/>
          </a:xfrm>
          <a:prstGeom prst="roundRect">
            <a:avLst>
              <a:gd name="adj" fmla="val 16667"/>
            </a:avLst>
          </a:prstGeom>
          <a:noFill/>
          <a:ln w="38100">
            <a:solidFill>
              <a:srgbClr val="FF66CC"/>
            </a:solidFill>
            <a:round/>
            <a:headEnd/>
            <a:tailEnd/>
          </a:ln>
        </p:spPr>
        <p:txBody>
          <a:bodyPr wrap="none" anchor="ctr"/>
          <a:lstStyle/>
          <a:p>
            <a:pPr algn="ctr"/>
            <a:endParaRPr lang="ja-JP" altLang="ja-JP"/>
          </a:p>
        </p:txBody>
      </p:sp>
      <p:sp>
        <p:nvSpPr>
          <p:cNvPr id="20487" name="Text Box 4"/>
          <p:cNvSpPr txBox="1">
            <a:spLocks noChangeArrowheads="1"/>
          </p:cNvSpPr>
          <p:nvPr/>
        </p:nvSpPr>
        <p:spPr bwMode="auto">
          <a:xfrm>
            <a:off x="1371600" y="782638"/>
            <a:ext cx="5557838" cy="457200"/>
          </a:xfrm>
          <a:prstGeom prst="rect">
            <a:avLst/>
          </a:prstGeom>
          <a:solidFill>
            <a:schemeClr val="bg1"/>
          </a:solidFill>
          <a:ln w="9525">
            <a:noFill/>
            <a:miter lim="800000"/>
            <a:headEnd/>
            <a:tailEnd/>
          </a:ln>
        </p:spPr>
        <p:txBody>
          <a:bodyPr wrap="none">
            <a:spAutoFit/>
          </a:bodyPr>
          <a:lstStyle/>
          <a:p>
            <a:r>
              <a:rPr lang="ja-JP" altLang="en-US">
                <a:solidFill>
                  <a:srgbClr val="FF66CC"/>
                </a:solidFill>
              </a:rPr>
              <a:t>ナップザックに対する</a:t>
            </a:r>
            <a:r>
              <a:rPr lang="en-US" altLang="ja-JP">
                <a:solidFill>
                  <a:srgbClr val="FF66CC"/>
                </a:solidFill>
              </a:rPr>
              <a:t>1/2</a:t>
            </a:r>
            <a:r>
              <a:rPr lang="ja-JP" altLang="en-US">
                <a:solidFill>
                  <a:srgbClr val="FF66CC"/>
                </a:solidFill>
              </a:rPr>
              <a:t>近似アルゴリズム</a:t>
            </a:r>
          </a:p>
        </p:txBody>
      </p:sp>
      <p:sp>
        <p:nvSpPr>
          <p:cNvPr id="20488" name="Text Box 5"/>
          <p:cNvSpPr txBox="1">
            <a:spLocks noChangeArrowheads="1"/>
          </p:cNvSpPr>
          <p:nvPr/>
        </p:nvSpPr>
        <p:spPr bwMode="auto">
          <a:xfrm>
            <a:off x="1203325" y="1524000"/>
            <a:ext cx="6492875" cy="1552575"/>
          </a:xfrm>
          <a:prstGeom prst="rect">
            <a:avLst/>
          </a:prstGeom>
          <a:noFill/>
          <a:ln w="9525">
            <a:noFill/>
            <a:miter lim="800000"/>
            <a:headEnd/>
            <a:tailEnd/>
          </a:ln>
        </p:spPr>
        <p:txBody>
          <a:bodyPr>
            <a:spAutoFit/>
          </a:bodyPr>
          <a:lstStyle/>
          <a:p>
            <a:r>
              <a:rPr lang="ja-JP" altLang="en-US"/>
              <a:t>１．欲張り法によって解　　　　を求める。</a:t>
            </a:r>
          </a:p>
          <a:p>
            <a:r>
              <a:rPr lang="ja-JP" altLang="en-US"/>
              <a:t>２．価値が最大のものを一つだけ選ぶ。</a:t>
            </a:r>
          </a:p>
          <a:p>
            <a:r>
              <a:rPr lang="ja-JP" altLang="en-US"/>
              <a:t>３．上の２つのうちで大きい方を解　　　　として　</a:t>
            </a:r>
          </a:p>
          <a:p>
            <a:r>
              <a:rPr lang="ja-JP" altLang="en-US"/>
              <a:t>　　出力する。</a:t>
            </a:r>
          </a:p>
        </p:txBody>
      </p:sp>
      <p:graphicFrame>
        <p:nvGraphicFramePr>
          <p:cNvPr id="20482" name="Object 12"/>
          <p:cNvGraphicFramePr>
            <a:graphicFrameLocks noChangeAspect="1"/>
          </p:cNvGraphicFramePr>
          <p:nvPr/>
        </p:nvGraphicFramePr>
        <p:xfrm>
          <a:off x="4343400" y="1524000"/>
          <a:ext cx="457200" cy="396875"/>
        </p:xfrm>
        <a:graphic>
          <a:graphicData uri="http://schemas.openxmlformats.org/presentationml/2006/ole">
            <p:oleObj spid="_x0000_s20482" name="Equation" r:id="rId3" imgW="190440" imgH="164880" progId="Equation.DSMT4">
              <p:embed/>
            </p:oleObj>
          </a:graphicData>
        </a:graphic>
      </p:graphicFrame>
      <p:graphicFrame>
        <p:nvGraphicFramePr>
          <p:cNvPr id="20483" name="Object 14"/>
          <p:cNvGraphicFramePr>
            <a:graphicFrameLocks noChangeAspect="1"/>
          </p:cNvGraphicFramePr>
          <p:nvPr/>
        </p:nvGraphicFramePr>
        <p:xfrm>
          <a:off x="5562600" y="2286000"/>
          <a:ext cx="457200" cy="396875"/>
        </p:xfrm>
        <a:graphic>
          <a:graphicData uri="http://schemas.openxmlformats.org/presentationml/2006/ole">
            <p:oleObj spid="_x0000_s20483" name="Equation" r:id="rId4" imgW="190440" imgH="164880" progId="Equation.DSMT4">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スライド番号プレースホルダ 4"/>
          <p:cNvSpPr>
            <a:spLocks noGrp="1"/>
          </p:cNvSpPr>
          <p:nvPr>
            <p:ph type="sldNum" sz="quarter" idx="12"/>
          </p:nvPr>
        </p:nvSpPr>
        <p:spPr>
          <a:noFill/>
        </p:spPr>
        <p:txBody>
          <a:bodyPr/>
          <a:lstStyle/>
          <a:p>
            <a:fld id="{7D9FBF98-8412-4E56-9141-14786102DB1E}" type="slidenum">
              <a:rPr lang="en-US" altLang="ja-JP" smtClean="0"/>
              <a:pPr/>
              <a:t>35</a:t>
            </a:fld>
            <a:endParaRPr lang="en-US" altLang="ja-JP" smtClean="0"/>
          </a:p>
        </p:txBody>
      </p:sp>
      <p:sp>
        <p:nvSpPr>
          <p:cNvPr id="21509" name="Rectangle 2"/>
          <p:cNvSpPr>
            <a:spLocks noGrp="1" noChangeArrowheads="1"/>
          </p:cNvSpPr>
          <p:nvPr>
            <p:ph type="title"/>
          </p:nvPr>
        </p:nvSpPr>
        <p:spPr/>
        <p:txBody>
          <a:bodyPr/>
          <a:lstStyle/>
          <a:p>
            <a:pPr eaLnBrk="1" hangingPunct="1"/>
            <a:r>
              <a:rPr lang="ja-JP" altLang="en-US" smtClean="0"/>
              <a:t>近似率</a:t>
            </a:r>
          </a:p>
        </p:txBody>
      </p:sp>
      <p:sp>
        <p:nvSpPr>
          <p:cNvPr id="21510" name="Text Box 3"/>
          <p:cNvSpPr txBox="1">
            <a:spLocks noChangeArrowheads="1"/>
          </p:cNvSpPr>
          <p:nvPr/>
        </p:nvSpPr>
        <p:spPr bwMode="auto">
          <a:xfrm>
            <a:off x="517525" y="935038"/>
            <a:ext cx="7864475" cy="822325"/>
          </a:xfrm>
          <a:prstGeom prst="rect">
            <a:avLst/>
          </a:prstGeom>
          <a:noFill/>
          <a:ln w="9525">
            <a:noFill/>
            <a:miter lim="800000"/>
            <a:headEnd/>
            <a:tailEnd/>
          </a:ln>
        </p:spPr>
        <p:txBody>
          <a:bodyPr>
            <a:spAutoFit/>
          </a:bodyPr>
          <a:lstStyle/>
          <a:p>
            <a:r>
              <a:rPr lang="ja-JP" altLang="en-US"/>
              <a:t>　アルゴリズムの出力（解）　　　　とする。このとき、以下の式が成り立つ。</a:t>
            </a:r>
          </a:p>
        </p:txBody>
      </p:sp>
      <p:graphicFrame>
        <p:nvGraphicFramePr>
          <p:cNvPr id="21506" name="Object 4"/>
          <p:cNvGraphicFramePr>
            <a:graphicFrameLocks noChangeAspect="1"/>
          </p:cNvGraphicFramePr>
          <p:nvPr/>
        </p:nvGraphicFramePr>
        <p:xfrm>
          <a:off x="4114800" y="914400"/>
          <a:ext cx="533400" cy="461963"/>
        </p:xfrm>
        <a:graphic>
          <a:graphicData uri="http://schemas.openxmlformats.org/presentationml/2006/ole">
            <p:oleObj spid="_x0000_s21506" name="Equation" r:id="rId3" imgW="190440" imgH="164880" progId="Equation.DSMT4">
              <p:embed/>
            </p:oleObj>
          </a:graphicData>
        </a:graphic>
      </p:graphicFrame>
      <p:graphicFrame>
        <p:nvGraphicFramePr>
          <p:cNvPr id="21507" name="Object 5"/>
          <p:cNvGraphicFramePr>
            <a:graphicFrameLocks noChangeAspect="1"/>
          </p:cNvGraphicFramePr>
          <p:nvPr/>
        </p:nvGraphicFramePr>
        <p:xfrm>
          <a:off x="1219200" y="2590800"/>
          <a:ext cx="5562600" cy="1071563"/>
        </p:xfrm>
        <a:graphic>
          <a:graphicData uri="http://schemas.openxmlformats.org/presentationml/2006/ole">
            <p:oleObj spid="_x0000_s21507" name="Equation" r:id="rId4" imgW="2108160" imgH="406080" progId="Equation.DSMT4">
              <p:embed/>
            </p:oleObj>
          </a:graphicData>
        </a:graphic>
      </p:graphicFrame>
      <p:sp>
        <p:nvSpPr>
          <p:cNvPr id="21511" name="Text Box 6"/>
          <p:cNvSpPr txBox="1">
            <a:spLocks noChangeArrowheads="1"/>
          </p:cNvSpPr>
          <p:nvPr/>
        </p:nvSpPr>
        <p:spPr bwMode="auto">
          <a:xfrm>
            <a:off x="838200" y="4038600"/>
            <a:ext cx="6838950" cy="457200"/>
          </a:xfrm>
          <a:prstGeom prst="rect">
            <a:avLst/>
          </a:prstGeom>
          <a:noFill/>
          <a:ln w="9525">
            <a:noFill/>
            <a:miter lim="800000"/>
            <a:headEnd/>
            <a:tailEnd/>
          </a:ln>
        </p:spPr>
        <p:txBody>
          <a:bodyPr wrap="none">
            <a:spAutoFit/>
          </a:bodyPr>
          <a:lstStyle/>
          <a:p>
            <a:r>
              <a:rPr lang="ja-JP" altLang="en-US"/>
              <a:t>以上より、</a:t>
            </a:r>
            <a:r>
              <a:rPr lang="en-US" altLang="ja-JP"/>
              <a:t>1/2</a:t>
            </a:r>
            <a:r>
              <a:rPr lang="ja-JP" altLang="en-US"/>
              <a:t>近似アルゴリズムであることがわかる。</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9" name="スライド番号プレースホルダ 4"/>
          <p:cNvSpPr>
            <a:spLocks noGrp="1"/>
          </p:cNvSpPr>
          <p:nvPr>
            <p:ph type="sldNum" sz="quarter" idx="12"/>
          </p:nvPr>
        </p:nvSpPr>
        <p:spPr>
          <a:noFill/>
        </p:spPr>
        <p:txBody>
          <a:bodyPr/>
          <a:lstStyle/>
          <a:p>
            <a:fld id="{B2096E23-568F-4E84-A5F9-0B3A2109BC85}" type="slidenum">
              <a:rPr lang="en-US" altLang="ja-JP" smtClean="0"/>
              <a:pPr/>
              <a:t>36</a:t>
            </a:fld>
            <a:endParaRPr lang="en-US" altLang="ja-JP" smtClean="0"/>
          </a:p>
        </p:txBody>
      </p:sp>
      <p:sp>
        <p:nvSpPr>
          <p:cNvPr id="22540" name="Rectangle 2"/>
          <p:cNvSpPr>
            <a:spLocks noGrp="1" noChangeArrowheads="1"/>
          </p:cNvSpPr>
          <p:nvPr>
            <p:ph type="title"/>
          </p:nvPr>
        </p:nvSpPr>
        <p:spPr>
          <a:xfrm>
            <a:off x="0" y="0"/>
            <a:ext cx="6934200" cy="609600"/>
          </a:xfrm>
        </p:spPr>
        <p:txBody>
          <a:bodyPr/>
          <a:lstStyle/>
          <a:p>
            <a:pPr eaLnBrk="1" hangingPunct="1"/>
            <a:r>
              <a:rPr lang="ja-JP" altLang="en-US" smtClean="0"/>
              <a:t>ナップザック問題に対する</a:t>
            </a:r>
            <a:r>
              <a:rPr lang="en-US" altLang="ja-JP" smtClean="0"/>
              <a:t>FPTAS</a:t>
            </a:r>
          </a:p>
        </p:txBody>
      </p:sp>
      <p:sp>
        <p:nvSpPr>
          <p:cNvPr id="22541" name="Text Box 3"/>
          <p:cNvSpPr txBox="1">
            <a:spLocks noChangeArrowheads="1"/>
          </p:cNvSpPr>
          <p:nvPr/>
        </p:nvSpPr>
        <p:spPr bwMode="auto">
          <a:xfrm>
            <a:off x="457200" y="533400"/>
            <a:ext cx="7240588" cy="822325"/>
          </a:xfrm>
          <a:prstGeom prst="rect">
            <a:avLst/>
          </a:prstGeom>
          <a:noFill/>
          <a:ln w="9525">
            <a:noFill/>
            <a:miter lim="800000"/>
            <a:headEnd/>
            <a:tailEnd/>
          </a:ln>
        </p:spPr>
        <p:txBody>
          <a:bodyPr wrap="none">
            <a:spAutoFit/>
          </a:bodyPr>
          <a:lstStyle/>
          <a:p>
            <a:r>
              <a:rPr lang="ja-JP" altLang="en-US"/>
              <a:t>　ナップザック問題に対しては、任意の正数　　に対する</a:t>
            </a:r>
          </a:p>
          <a:p>
            <a:r>
              <a:rPr lang="ja-JP" altLang="en-US"/>
              <a:t>近似保証　　　　　　　　のアルゴリズムが知られている。</a:t>
            </a:r>
          </a:p>
        </p:txBody>
      </p:sp>
      <p:graphicFrame>
        <p:nvGraphicFramePr>
          <p:cNvPr id="22530" name="Object 4"/>
          <p:cNvGraphicFramePr>
            <a:graphicFrameLocks noChangeAspect="1"/>
          </p:cNvGraphicFramePr>
          <p:nvPr/>
        </p:nvGraphicFramePr>
        <p:xfrm>
          <a:off x="6035675" y="512763"/>
          <a:ext cx="411163" cy="457200"/>
        </p:xfrm>
        <a:graphic>
          <a:graphicData uri="http://schemas.openxmlformats.org/presentationml/2006/ole">
            <p:oleObj spid="_x0000_s22530" name="Equation" r:id="rId3" imgW="114120" imgH="126720" progId="Equation.DSMT4">
              <p:embed/>
            </p:oleObj>
          </a:graphicData>
        </a:graphic>
      </p:graphicFrame>
      <p:graphicFrame>
        <p:nvGraphicFramePr>
          <p:cNvPr id="22531" name="Object 5"/>
          <p:cNvGraphicFramePr>
            <a:graphicFrameLocks noChangeAspect="1"/>
          </p:cNvGraphicFramePr>
          <p:nvPr/>
        </p:nvGraphicFramePr>
        <p:xfrm>
          <a:off x="1844675" y="893763"/>
          <a:ext cx="1225550" cy="546100"/>
        </p:xfrm>
        <a:graphic>
          <a:graphicData uri="http://schemas.openxmlformats.org/presentationml/2006/ole">
            <p:oleObj spid="_x0000_s22531" name="Equation" r:id="rId4" imgW="457200" imgH="203040" progId="Equation.DSMT4">
              <p:embed/>
            </p:oleObj>
          </a:graphicData>
        </a:graphic>
      </p:graphicFrame>
      <p:sp>
        <p:nvSpPr>
          <p:cNvPr id="22542" name="AutoShape 6"/>
          <p:cNvSpPr>
            <a:spLocks noChangeArrowheads="1"/>
          </p:cNvSpPr>
          <p:nvPr/>
        </p:nvSpPr>
        <p:spPr bwMode="auto">
          <a:xfrm>
            <a:off x="685800" y="1600200"/>
            <a:ext cx="8077200" cy="3810000"/>
          </a:xfrm>
          <a:prstGeom prst="roundRect">
            <a:avLst>
              <a:gd name="adj" fmla="val 16667"/>
            </a:avLst>
          </a:prstGeom>
          <a:noFill/>
          <a:ln w="38100">
            <a:solidFill>
              <a:srgbClr val="FF66CC"/>
            </a:solidFill>
            <a:round/>
            <a:headEnd/>
            <a:tailEnd/>
          </a:ln>
        </p:spPr>
        <p:txBody>
          <a:bodyPr wrap="none" anchor="ctr"/>
          <a:lstStyle/>
          <a:p>
            <a:pPr algn="ctr"/>
            <a:endParaRPr lang="ja-JP" altLang="ja-JP"/>
          </a:p>
        </p:txBody>
      </p:sp>
      <p:sp>
        <p:nvSpPr>
          <p:cNvPr id="22543" name="Text Box 7"/>
          <p:cNvSpPr txBox="1">
            <a:spLocks noChangeArrowheads="1"/>
          </p:cNvSpPr>
          <p:nvPr/>
        </p:nvSpPr>
        <p:spPr bwMode="auto">
          <a:xfrm>
            <a:off x="1371600" y="1371600"/>
            <a:ext cx="3805238" cy="457200"/>
          </a:xfrm>
          <a:prstGeom prst="rect">
            <a:avLst/>
          </a:prstGeom>
          <a:solidFill>
            <a:schemeClr val="bg1"/>
          </a:solidFill>
          <a:ln w="9525">
            <a:noFill/>
            <a:miter lim="800000"/>
            <a:headEnd/>
            <a:tailEnd/>
          </a:ln>
        </p:spPr>
        <p:txBody>
          <a:bodyPr wrap="none">
            <a:spAutoFit/>
          </a:bodyPr>
          <a:lstStyle/>
          <a:p>
            <a:r>
              <a:rPr lang="ja-JP" altLang="en-US">
                <a:solidFill>
                  <a:srgbClr val="FF66CC"/>
                </a:solidFill>
              </a:rPr>
              <a:t>ナップザックに対する</a:t>
            </a:r>
            <a:r>
              <a:rPr lang="en-US" altLang="ja-JP">
                <a:solidFill>
                  <a:srgbClr val="FF66CC"/>
                </a:solidFill>
              </a:rPr>
              <a:t>FPTAS</a:t>
            </a:r>
          </a:p>
        </p:txBody>
      </p:sp>
      <p:sp>
        <p:nvSpPr>
          <p:cNvPr id="22544" name="Text Box 11"/>
          <p:cNvSpPr txBox="1">
            <a:spLocks noChangeArrowheads="1"/>
          </p:cNvSpPr>
          <p:nvPr/>
        </p:nvSpPr>
        <p:spPr bwMode="auto">
          <a:xfrm>
            <a:off x="974725" y="2022475"/>
            <a:ext cx="6064250" cy="457200"/>
          </a:xfrm>
          <a:prstGeom prst="rect">
            <a:avLst/>
          </a:prstGeom>
          <a:noFill/>
          <a:ln w="9525">
            <a:noFill/>
            <a:miter lim="800000"/>
            <a:headEnd/>
            <a:tailEnd/>
          </a:ln>
        </p:spPr>
        <p:txBody>
          <a:bodyPr wrap="none">
            <a:spAutoFit/>
          </a:bodyPr>
          <a:lstStyle/>
          <a:p>
            <a:r>
              <a:rPr lang="en-US" altLang="ja-JP"/>
              <a:t>1.</a:t>
            </a:r>
            <a:r>
              <a:rPr lang="ja-JP" altLang="en-US"/>
              <a:t>与えられた　　に対して、　　　　　　　　とおく。</a:t>
            </a:r>
          </a:p>
        </p:txBody>
      </p:sp>
      <p:graphicFrame>
        <p:nvGraphicFramePr>
          <p:cNvPr id="22532" name="Object 12"/>
          <p:cNvGraphicFramePr>
            <a:graphicFrameLocks noChangeAspect="1"/>
          </p:cNvGraphicFramePr>
          <p:nvPr/>
        </p:nvGraphicFramePr>
        <p:xfrm>
          <a:off x="4495800" y="1905000"/>
          <a:ext cx="1371600" cy="674688"/>
        </p:xfrm>
        <a:graphic>
          <a:graphicData uri="http://schemas.openxmlformats.org/presentationml/2006/ole">
            <p:oleObj spid="_x0000_s22532" name="Equation" r:id="rId5" imgW="723600" imgH="355320" progId="Equation.DSMT4">
              <p:embed/>
            </p:oleObj>
          </a:graphicData>
        </a:graphic>
      </p:graphicFrame>
      <p:graphicFrame>
        <p:nvGraphicFramePr>
          <p:cNvPr id="22533" name="Object 13"/>
          <p:cNvGraphicFramePr>
            <a:graphicFrameLocks noChangeAspect="1"/>
          </p:cNvGraphicFramePr>
          <p:nvPr/>
        </p:nvGraphicFramePr>
        <p:xfrm>
          <a:off x="2819400" y="2057400"/>
          <a:ext cx="411163" cy="457200"/>
        </p:xfrm>
        <a:graphic>
          <a:graphicData uri="http://schemas.openxmlformats.org/presentationml/2006/ole">
            <p:oleObj spid="_x0000_s22533" name="Equation" r:id="rId6" imgW="114120" imgH="126720" progId="Equation.DSMT4">
              <p:embed/>
            </p:oleObj>
          </a:graphicData>
        </a:graphic>
      </p:graphicFrame>
      <p:sp>
        <p:nvSpPr>
          <p:cNvPr id="22545" name="Text Box 14"/>
          <p:cNvSpPr txBox="1">
            <a:spLocks noChangeArrowheads="1"/>
          </p:cNvSpPr>
          <p:nvPr/>
        </p:nvSpPr>
        <p:spPr bwMode="auto">
          <a:xfrm>
            <a:off x="914400" y="2590800"/>
            <a:ext cx="7191375" cy="457200"/>
          </a:xfrm>
          <a:prstGeom prst="rect">
            <a:avLst/>
          </a:prstGeom>
          <a:noFill/>
          <a:ln w="9525">
            <a:noFill/>
            <a:miter lim="800000"/>
            <a:headEnd/>
            <a:tailEnd/>
          </a:ln>
        </p:spPr>
        <p:txBody>
          <a:bodyPr wrap="none">
            <a:spAutoFit/>
          </a:bodyPr>
          <a:lstStyle/>
          <a:p>
            <a:r>
              <a:rPr lang="ja-JP" altLang="en-US"/>
              <a:t>２</a:t>
            </a:r>
            <a:r>
              <a:rPr lang="en-US" altLang="ja-JP"/>
              <a:t>.</a:t>
            </a:r>
            <a:r>
              <a:rPr lang="ja-JP" altLang="en-US"/>
              <a:t>各要素　　に対して、価値を　　　　　　　　と修正する。</a:t>
            </a:r>
          </a:p>
        </p:txBody>
      </p:sp>
      <p:graphicFrame>
        <p:nvGraphicFramePr>
          <p:cNvPr id="22534" name="Object 15"/>
          <p:cNvGraphicFramePr>
            <a:graphicFrameLocks noChangeAspect="1"/>
          </p:cNvGraphicFramePr>
          <p:nvPr/>
        </p:nvGraphicFramePr>
        <p:xfrm>
          <a:off x="2209800" y="2590800"/>
          <a:ext cx="220663" cy="381000"/>
        </p:xfrm>
        <a:graphic>
          <a:graphicData uri="http://schemas.openxmlformats.org/presentationml/2006/ole">
            <p:oleObj spid="_x0000_s22534" name="Equation" r:id="rId7" imgW="88560" imgH="152280" progId="Equation.DSMT4">
              <p:embed/>
            </p:oleObj>
          </a:graphicData>
        </a:graphic>
      </p:graphicFrame>
      <p:graphicFrame>
        <p:nvGraphicFramePr>
          <p:cNvPr id="22535" name="Object 16"/>
          <p:cNvGraphicFramePr>
            <a:graphicFrameLocks noChangeAspect="1"/>
          </p:cNvGraphicFramePr>
          <p:nvPr/>
        </p:nvGraphicFramePr>
        <p:xfrm>
          <a:off x="4953000" y="2438400"/>
          <a:ext cx="1203325" cy="771525"/>
        </p:xfrm>
        <a:graphic>
          <a:graphicData uri="http://schemas.openxmlformats.org/presentationml/2006/ole">
            <p:oleObj spid="_x0000_s22535" name="Equation" r:id="rId8" imgW="634680" imgH="406080" progId="Equation.DSMT4">
              <p:embed/>
            </p:oleObj>
          </a:graphicData>
        </a:graphic>
      </p:graphicFrame>
      <p:sp>
        <p:nvSpPr>
          <p:cNvPr id="22546" name="Text Box 17"/>
          <p:cNvSpPr txBox="1">
            <a:spLocks noChangeArrowheads="1"/>
          </p:cNvSpPr>
          <p:nvPr/>
        </p:nvSpPr>
        <p:spPr bwMode="auto">
          <a:xfrm>
            <a:off x="914400" y="3276600"/>
            <a:ext cx="8067675" cy="822325"/>
          </a:xfrm>
          <a:prstGeom prst="rect">
            <a:avLst/>
          </a:prstGeom>
          <a:noFill/>
          <a:ln w="9525">
            <a:noFill/>
            <a:miter lim="800000"/>
            <a:headEnd/>
            <a:tailEnd/>
          </a:ln>
        </p:spPr>
        <p:txBody>
          <a:bodyPr wrap="none">
            <a:spAutoFit/>
          </a:bodyPr>
          <a:lstStyle/>
          <a:p>
            <a:r>
              <a:rPr lang="ja-JP" altLang="en-US"/>
              <a:t>３</a:t>
            </a:r>
            <a:r>
              <a:rPr lang="en-US" altLang="ja-JP"/>
              <a:t>.</a:t>
            </a:r>
            <a:r>
              <a:rPr lang="ja-JP" altLang="en-US"/>
              <a:t>修正した価値のもとで、ナップザックの最適解　　　　　　　　　</a:t>
            </a:r>
          </a:p>
          <a:p>
            <a:r>
              <a:rPr lang="ja-JP" altLang="en-US"/>
              <a:t>　　を動的計画法で求める。</a:t>
            </a:r>
          </a:p>
        </p:txBody>
      </p:sp>
      <p:sp>
        <p:nvSpPr>
          <p:cNvPr id="22547" name="Text Box 18"/>
          <p:cNvSpPr txBox="1">
            <a:spLocks noChangeArrowheads="1"/>
          </p:cNvSpPr>
          <p:nvPr/>
        </p:nvSpPr>
        <p:spPr bwMode="auto">
          <a:xfrm>
            <a:off x="1066800" y="4343400"/>
            <a:ext cx="7605713" cy="822325"/>
          </a:xfrm>
          <a:prstGeom prst="rect">
            <a:avLst/>
          </a:prstGeom>
          <a:noFill/>
          <a:ln w="9525">
            <a:noFill/>
            <a:miter lim="800000"/>
            <a:headEnd/>
            <a:tailEnd/>
          </a:ln>
        </p:spPr>
        <p:txBody>
          <a:bodyPr wrap="none">
            <a:spAutoFit/>
          </a:bodyPr>
          <a:lstStyle/>
          <a:p>
            <a:r>
              <a:rPr lang="ja-JP" altLang="en-US"/>
              <a:t>４</a:t>
            </a:r>
            <a:r>
              <a:rPr lang="en-US" altLang="ja-JP"/>
              <a:t>.</a:t>
            </a:r>
            <a:r>
              <a:rPr lang="ja-JP" altLang="en-US"/>
              <a:t>上記の解　　　と最初の価値のもとでの最大値を比べて</a:t>
            </a:r>
          </a:p>
          <a:p>
            <a:r>
              <a:rPr lang="ja-JP" altLang="en-US"/>
              <a:t>　評価値の高いものをアルゴリズムの出力（解）　　とする。</a:t>
            </a:r>
          </a:p>
        </p:txBody>
      </p:sp>
      <p:graphicFrame>
        <p:nvGraphicFramePr>
          <p:cNvPr id="22536" name="Object 19"/>
          <p:cNvGraphicFramePr>
            <a:graphicFrameLocks noChangeAspect="1"/>
          </p:cNvGraphicFramePr>
          <p:nvPr/>
        </p:nvGraphicFramePr>
        <p:xfrm>
          <a:off x="7086600" y="4724400"/>
          <a:ext cx="533400" cy="461963"/>
        </p:xfrm>
        <a:graphic>
          <a:graphicData uri="http://schemas.openxmlformats.org/presentationml/2006/ole">
            <p:oleObj spid="_x0000_s22536" name="Equation" r:id="rId9" imgW="190440" imgH="164880" progId="Equation.DSMT4">
              <p:embed/>
            </p:oleObj>
          </a:graphicData>
        </a:graphic>
      </p:graphicFrame>
      <p:graphicFrame>
        <p:nvGraphicFramePr>
          <p:cNvPr id="22537" name="Object 20"/>
          <p:cNvGraphicFramePr>
            <a:graphicFrameLocks noChangeAspect="1"/>
          </p:cNvGraphicFramePr>
          <p:nvPr/>
        </p:nvGraphicFramePr>
        <p:xfrm>
          <a:off x="2819400" y="4343400"/>
          <a:ext cx="533400" cy="461963"/>
        </p:xfrm>
        <a:graphic>
          <a:graphicData uri="http://schemas.openxmlformats.org/presentationml/2006/ole">
            <p:oleObj spid="_x0000_s22537" name="Equation" r:id="rId10" imgW="190440" imgH="164880" progId="Equation.DSMT4">
              <p:embed/>
            </p:oleObj>
          </a:graphicData>
        </a:graphic>
      </p:graphicFrame>
      <p:graphicFrame>
        <p:nvGraphicFramePr>
          <p:cNvPr id="22538" name="Object 21"/>
          <p:cNvGraphicFramePr>
            <a:graphicFrameLocks noChangeAspect="1"/>
          </p:cNvGraphicFramePr>
          <p:nvPr/>
        </p:nvGraphicFramePr>
        <p:xfrm>
          <a:off x="7086600" y="3200400"/>
          <a:ext cx="533400" cy="461963"/>
        </p:xfrm>
        <a:graphic>
          <a:graphicData uri="http://schemas.openxmlformats.org/presentationml/2006/ole">
            <p:oleObj spid="_x0000_s22538" name="Equation" r:id="rId11" imgW="190440" imgH="164880" progId="Equation.DSMT4">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2" name="スライド番号プレースホルダ 4"/>
          <p:cNvSpPr>
            <a:spLocks noGrp="1"/>
          </p:cNvSpPr>
          <p:nvPr>
            <p:ph type="sldNum" sz="quarter" idx="12"/>
          </p:nvPr>
        </p:nvSpPr>
        <p:spPr>
          <a:noFill/>
        </p:spPr>
        <p:txBody>
          <a:bodyPr/>
          <a:lstStyle/>
          <a:p>
            <a:fld id="{0FE048A8-AF60-4456-BB34-100544687433}" type="slidenum">
              <a:rPr lang="en-US" altLang="ja-JP" smtClean="0"/>
              <a:pPr/>
              <a:t>37</a:t>
            </a:fld>
            <a:endParaRPr lang="en-US" altLang="ja-JP" smtClean="0"/>
          </a:p>
        </p:txBody>
      </p:sp>
      <p:sp>
        <p:nvSpPr>
          <p:cNvPr id="23563" name="Rectangle 2"/>
          <p:cNvSpPr>
            <a:spLocks noGrp="1" noChangeArrowheads="1"/>
          </p:cNvSpPr>
          <p:nvPr>
            <p:ph type="title"/>
          </p:nvPr>
        </p:nvSpPr>
        <p:spPr/>
        <p:txBody>
          <a:bodyPr/>
          <a:lstStyle/>
          <a:p>
            <a:pPr eaLnBrk="1" hangingPunct="1"/>
            <a:r>
              <a:rPr lang="en-US" altLang="ja-JP" smtClean="0"/>
              <a:t>FPTAS</a:t>
            </a:r>
            <a:r>
              <a:rPr lang="ja-JP" altLang="en-US" smtClean="0"/>
              <a:t>の評価</a:t>
            </a:r>
          </a:p>
        </p:txBody>
      </p:sp>
      <p:graphicFrame>
        <p:nvGraphicFramePr>
          <p:cNvPr id="23554" name="Object 3"/>
          <p:cNvGraphicFramePr>
            <a:graphicFrameLocks noChangeAspect="1"/>
          </p:cNvGraphicFramePr>
          <p:nvPr/>
        </p:nvGraphicFramePr>
        <p:xfrm>
          <a:off x="609600" y="914400"/>
          <a:ext cx="1203325" cy="771525"/>
        </p:xfrm>
        <a:graphic>
          <a:graphicData uri="http://schemas.openxmlformats.org/presentationml/2006/ole">
            <p:oleObj spid="_x0000_s23554" name="Equation" r:id="rId3" imgW="634680" imgH="406080" progId="Equation.DSMT4">
              <p:embed/>
            </p:oleObj>
          </a:graphicData>
        </a:graphic>
      </p:graphicFrame>
      <p:sp>
        <p:nvSpPr>
          <p:cNvPr id="23564" name="Text Box 4"/>
          <p:cNvSpPr txBox="1">
            <a:spLocks noChangeArrowheads="1"/>
          </p:cNvSpPr>
          <p:nvPr/>
        </p:nvSpPr>
        <p:spPr bwMode="auto">
          <a:xfrm>
            <a:off x="1965325" y="1011238"/>
            <a:ext cx="3279775" cy="457200"/>
          </a:xfrm>
          <a:prstGeom prst="rect">
            <a:avLst/>
          </a:prstGeom>
          <a:noFill/>
          <a:ln w="9525">
            <a:noFill/>
            <a:miter lim="800000"/>
            <a:headEnd/>
            <a:tailEnd/>
          </a:ln>
        </p:spPr>
        <p:txBody>
          <a:bodyPr wrap="none">
            <a:spAutoFit/>
          </a:bodyPr>
          <a:lstStyle/>
          <a:p>
            <a:r>
              <a:rPr lang="ja-JP" altLang="en-US"/>
              <a:t>とおいていることにより、</a:t>
            </a:r>
          </a:p>
        </p:txBody>
      </p:sp>
      <p:graphicFrame>
        <p:nvGraphicFramePr>
          <p:cNvPr id="23555" name="Object 5"/>
          <p:cNvGraphicFramePr>
            <a:graphicFrameLocks noChangeAspect="1"/>
          </p:cNvGraphicFramePr>
          <p:nvPr/>
        </p:nvGraphicFramePr>
        <p:xfrm>
          <a:off x="5181600" y="1066800"/>
          <a:ext cx="2311400" cy="385763"/>
        </p:xfrm>
        <a:graphic>
          <a:graphicData uri="http://schemas.openxmlformats.org/presentationml/2006/ole">
            <p:oleObj spid="_x0000_s23555" name="Equation" r:id="rId4" imgW="1218960" imgH="203040" progId="Equation.DSMT4">
              <p:embed/>
            </p:oleObj>
          </a:graphicData>
        </a:graphic>
      </p:graphicFrame>
      <p:sp>
        <p:nvSpPr>
          <p:cNvPr id="23565" name="Text Box 6"/>
          <p:cNvSpPr txBox="1">
            <a:spLocks noChangeArrowheads="1"/>
          </p:cNvSpPr>
          <p:nvPr/>
        </p:nvSpPr>
        <p:spPr bwMode="auto">
          <a:xfrm>
            <a:off x="533400" y="1905000"/>
            <a:ext cx="8077200" cy="822325"/>
          </a:xfrm>
          <a:prstGeom prst="rect">
            <a:avLst/>
          </a:prstGeom>
          <a:noFill/>
          <a:ln w="9525">
            <a:noFill/>
            <a:miter lim="800000"/>
            <a:headEnd/>
            <a:tailEnd/>
          </a:ln>
        </p:spPr>
        <p:txBody>
          <a:bodyPr>
            <a:spAutoFit/>
          </a:bodyPr>
          <a:lstStyle/>
          <a:p>
            <a:r>
              <a:rPr lang="ja-JP" altLang="en-US"/>
              <a:t>よって、任意の解　　に対して，その修正後の評価値　　　　　　に関して次式が成立する。</a:t>
            </a:r>
          </a:p>
        </p:txBody>
      </p:sp>
      <p:graphicFrame>
        <p:nvGraphicFramePr>
          <p:cNvPr id="23556" name="Object 7"/>
          <p:cNvGraphicFramePr>
            <a:graphicFrameLocks noChangeAspect="1"/>
          </p:cNvGraphicFramePr>
          <p:nvPr/>
        </p:nvGraphicFramePr>
        <p:xfrm>
          <a:off x="2819400" y="1981200"/>
          <a:ext cx="381000" cy="346075"/>
        </p:xfrm>
        <a:graphic>
          <a:graphicData uri="http://schemas.openxmlformats.org/presentationml/2006/ole">
            <p:oleObj spid="_x0000_s23556" name="Equation" r:id="rId5" imgW="139680" imgH="126720" progId="Equation.DSMT4">
              <p:embed/>
            </p:oleObj>
          </a:graphicData>
        </a:graphic>
      </p:graphicFrame>
      <p:graphicFrame>
        <p:nvGraphicFramePr>
          <p:cNvPr id="23557" name="Object 8"/>
          <p:cNvGraphicFramePr>
            <a:graphicFrameLocks noChangeAspect="1"/>
          </p:cNvGraphicFramePr>
          <p:nvPr/>
        </p:nvGraphicFramePr>
        <p:xfrm>
          <a:off x="7315200" y="1905000"/>
          <a:ext cx="1004888" cy="554038"/>
        </p:xfrm>
        <a:graphic>
          <a:graphicData uri="http://schemas.openxmlformats.org/presentationml/2006/ole">
            <p:oleObj spid="_x0000_s23557" name="Equation" r:id="rId6" imgW="368280" imgH="203040" progId="Equation.DSMT4">
              <p:embed/>
            </p:oleObj>
          </a:graphicData>
        </a:graphic>
      </p:graphicFrame>
      <p:graphicFrame>
        <p:nvGraphicFramePr>
          <p:cNvPr id="23558" name="Object 9"/>
          <p:cNvGraphicFramePr>
            <a:graphicFrameLocks noChangeAspect="1"/>
          </p:cNvGraphicFramePr>
          <p:nvPr/>
        </p:nvGraphicFramePr>
        <p:xfrm>
          <a:off x="1219200" y="2895600"/>
          <a:ext cx="4267200" cy="536575"/>
        </p:xfrm>
        <a:graphic>
          <a:graphicData uri="http://schemas.openxmlformats.org/presentationml/2006/ole">
            <p:oleObj spid="_x0000_s23558" name="Equation" r:id="rId7" imgW="1612800" imgH="203040" progId="Equation.DSMT4">
              <p:embed/>
            </p:oleObj>
          </a:graphicData>
        </a:graphic>
      </p:graphicFrame>
      <p:sp>
        <p:nvSpPr>
          <p:cNvPr id="23566" name="Text Box 10"/>
          <p:cNvSpPr txBox="1">
            <a:spLocks noChangeArrowheads="1"/>
          </p:cNvSpPr>
          <p:nvPr/>
        </p:nvSpPr>
        <p:spPr bwMode="auto">
          <a:xfrm>
            <a:off x="517525" y="3525838"/>
            <a:ext cx="5992813" cy="457200"/>
          </a:xfrm>
          <a:prstGeom prst="rect">
            <a:avLst/>
          </a:prstGeom>
          <a:noFill/>
          <a:ln w="9525">
            <a:noFill/>
            <a:miter lim="800000"/>
            <a:headEnd/>
            <a:tailEnd/>
          </a:ln>
        </p:spPr>
        <p:txBody>
          <a:bodyPr wrap="none">
            <a:spAutoFit/>
          </a:bodyPr>
          <a:lstStyle/>
          <a:p>
            <a:r>
              <a:rPr lang="ja-JP" altLang="en-US"/>
              <a:t>一方、　　　は修正した価値での最適解なので</a:t>
            </a:r>
          </a:p>
        </p:txBody>
      </p:sp>
      <p:graphicFrame>
        <p:nvGraphicFramePr>
          <p:cNvPr id="23559" name="Object 11"/>
          <p:cNvGraphicFramePr>
            <a:graphicFrameLocks noChangeAspect="1"/>
          </p:cNvGraphicFramePr>
          <p:nvPr/>
        </p:nvGraphicFramePr>
        <p:xfrm>
          <a:off x="1447800" y="3429000"/>
          <a:ext cx="533400" cy="461963"/>
        </p:xfrm>
        <a:graphic>
          <a:graphicData uri="http://schemas.openxmlformats.org/presentationml/2006/ole">
            <p:oleObj spid="_x0000_s23559" name="Equation" r:id="rId8" imgW="190440" imgH="164880" progId="Equation.DSMT4">
              <p:embed/>
            </p:oleObj>
          </a:graphicData>
        </a:graphic>
      </p:graphicFrame>
      <p:graphicFrame>
        <p:nvGraphicFramePr>
          <p:cNvPr id="23560" name="Object 12"/>
          <p:cNvGraphicFramePr>
            <a:graphicFrameLocks noChangeAspect="1"/>
          </p:cNvGraphicFramePr>
          <p:nvPr/>
        </p:nvGraphicFramePr>
        <p:xfrm>
          <a:off x="2133600" y="4114800"/>
          <a:ext cx="2514600" cy="503238"/>
        </p:xfrm>
        <a:graphic>
          <a:graphicData uri="http://schemas.openxmlformats.org/presentationml/2006/ole">
            <p:oleObj spid="_x0000_s23560" name="Equation" r:id="rId9" imgW="1015920" imgH="203040" progId="Equation.DSMT4">
              <p:embed/>
            </p:oleObj>
          </a:graphicData>
        </a:graphic>
      </p:graphicFrame>
      <p:sp>
        <p:nvSpPr>
          <p:cNvPr id="23567" name="Text Box 15"/>
          <p:cNvSpPr txBox="1">
            <a:spLocks noChangeArrowheads="1"/>
          </p:cNvSpPr>
          <p:nvPr/>
        </p:nvSpPr>
        <p:spPr bwMode="auto">
          <a:xfrm>
            <a:off x="669925" y="4668838"/>
            <a:ext cx="939800" cy="457200"/>
          </a:xfrm>
          <a:prstGeom prst="rect">
            <a:avLst/>
          </a:prstGeom>
          <a:noFill/>
          <a:ln w="9525">
            <a:noFill/>
            <a:miter lim="800000"/>
            <a:headEnd/>
            <a:tailEnd/>
          </a:ln>
        </p:spPr>
        <p:txBody>
          <a:bodyPr wrap="none">
            <a:spAutoFit/>
          </a:bodyPr>
          <a:lstStyle/>
          <a:p>
            <a:r>
              <a:rPr lang="ja-JP" altLang="en-US"/>
              <a:t>また、</a:t>
            </a:r>
          </a:p>
        </p:txBody>
      </p:sp>
      <p:graphicFrame>
        <p:nvGraphicFramePr>
          <p:cNvPr id="23561" name="Object 16"/>
          <p:cNvGraphicFramePr>
            <a:graphicFrameLocks noChangeAspect="1"/>
          </p:cNvGraphicFramePr>
          <p:nvPr/>
        </p:nvGraphicFramePr>
        <p:xfrm>
          <a:off x="2362200" y="5181600"/>
          <a:ext cx="2011363" cy="503238"/>
        </p:xfrm>
        <a:graphic>
          <a:graphicData uri="http://schemas.openxmlformats.org/presentationml/2006/ole">
            <p:oleObj spid="_x0000_s23561" name="Equation" r:id="rId10" imgW="812520" imgH="203040" progId="Equation.DSMT4">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スライド番号プレースホルダ 3"/>
          <p:cNvSpPr>
            <a:spLocks noGrp="1"/>
          </p:cNvSpPr>
          <p:nvPr>
            <p:ph type="sldNum" sz="quarter" idx="12"/>
          </p:nvPr>
        </p:nvSpPr>
        <p:spPr>
          <a:noFill/>
        </p:spPr>
        <p:txBody>
          <a:bodyPr/>
          <a:lstStyle/>
          <a:p>
            <a:fld id="{4848BDDB-3FDE-429E-88FD-747E6C0BD6AF}" type="slidenum">
              <a:rPr lang="en-US" altLang="ja-JP" smtClean="0"/>
              <a:pPr/>
              <a:t>38</a:t>
            </a:fld>
            <a:endParaRPr lang="en-US" altLang="ja-JP" smtClean="0"/>
          </a:p>
        </p:txBody>
      </p:sp>
      <p:sp>
        <p:nvSpPr>
          <p:cNvPr id="24581" name="Text Box 2"/>
          <p:cNvSpPr txBox="1">
            <a:spLocks noChangeArrowheads="1"/>
          </p:cNvSpPr>
          <p:nvPr/>
        </p:nvSpPr>
        <p:spPr bwMode="auto">
          <a:xfrm>
            <a:off x="457200" y="304800"/>
            <a:ext cx="1171575" cy="457200"/>
          </a:xfrm>
          <a:prstGeom prst="rect">
            <a:avLst/>
          </a:prstGeom>
          <a:noFill/>
          <a:ln w="9525">
            <a:noFill/>
            <a:miter lim="800000"/>
            <a:headEnd/>
            <a:tailEnd/>
          </a:ln>
        </p:spPr>
        <p:txBody>
          <a:bodyPr wrap="none">
            <a:spAutoFit/>
          </a:bodyPr>
          <a:lstStyle/>
          <a:p>
            <a:r>
              <a:rPr lang="ja-JP" altLang="en-US"/>
              <a:t>よって、</a:t>
            </a:r>
          </a:p>
        </p:txBody>
      </p:sp>
      <p:graphicFrame>
        <p:nvGraphicFramePr>
          <p:cNvPr id="24578" name="Object 0"/>
          <p:cNvGraphicFramePr>
            <a:graphicFrameLocks noChangeAspect="1"/>
          </p:cNvGraphicFramePr>
          <p:nvPr/>
        </p:nvGraphicFramePr>
        <p:xfrm>
          <a:off x="441325" y="1066800"/>
          <a:ext cx="7605713" cy="1195388"/>
        </p:xfrm>
        <a:graphic>
          <a:graphicData uri="http://schemas.openxmlformats.org/presentationml/2006/ole">
            <p:oleObj spid="_x0000_s24578" name="Equation" r:id="rId3" imgW="3073320" imgH="482400" progId="Equation.DSMT4">
              <p:embed/>
            </p:oleObj>
          </a:graphicData>
        </a:graphic>
      </p:graphicFrame>
      <p:sp>
        <p:nvSpPr>
          <p:cNvPr id="24582" name="Text Box 4"/>
          <p:cNvSpPr txBox="1">
            <a:spLocks noChangeArrowheads="1"/>
          </p:cNvSpPr>
          <p:nvPr/>
        </p:nvSpPr>
        <p:spPr bwMode="auto">
          <a:xfrm>
            <a:off x="517525" y="2687638"/>
            <a:ext cx="1487488" cy="457200"/>
          </a:xfrm>
          <a:prstGeom prst="rect">
            <a:avLst/>
          </a:prstGeom>
          <a:noFill/>
          <a:ln w="9525">
            <a:noFill/>
            <a:miter lim="800000"/>
            <a:headEnd/>
            <a:tailEnd/>
          </a:ln>
        </p:spPr>
        <p:txBody>
          <a:bodyPr wrap="none">
            <a:spAutoFit/>
          </a:bodyPr>
          <a:lstStyle/>
          <a:p>
            <a:r>
              <a:rPr lang="ja-JP" altLang="en-US"/>
              <a:t>以上より、</a:t>
            </a:r>
          </a:p>
        </p:txBody>
      </p:sp>
      <p:graphicFrame>
        <p:nvGraphicFramePr>
          <p:cNvPr id="24579" name="Object 1"/>
          <p:cNvGraphicFramePr>
            <a:graphicFrameLocks noChangeAspect="1"/>
          </p:cNvGraphicFramePr>
          <p:nvPr/>
        </p:nvGraphicFramePr>
        <p:xfrm>
          <a:off x="1311275" y="3733800"/>
          <a:ext cx="5815013" cy="1636713"/>
        </p:xfrm>
        <a:graphic>
          <a:graphicData uri="http://schemas.openxmlformats.org/presentationml/2006/ole">
            <p:oleObj spid="_x0000_s24579" name="Equation" r:id="rId4" imgW="2349360" imgH="660240" progId="Equation.DSMT4">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7" name="スライド番号プレースホルダ 4"/>
          <p:cNvSpPr>
            <a:spLocks noGrp="1"/>
          </p:cNvSpPr>
          <p:nvPr>
            <p:ph type="sldNum" sz="quarter" idx="12"/>
          </p:nvPr>
        </p:nvSpPr>
        <p:spPr>
          <a:noFill/>
        </p:spPr>
        <p:txBody>
          <a:bodyPr/>
          <a:lstStyle/>
          <a:p>
            <a:fld id="{F5AE6FA2-7AA3-4CF2-AEFC-52978C5C3010}" type="slidenum">
              <a:rPr lang="en-US" altLang="ja-JP" smtClean="0"/>
              <a:pPr/>
              <a:t>39</a:t>
            </a:fld>
            <a:endParaRPr lang="en-US" altLang="ja-JP" smtClean="0"/>
          </a:p>
        </p:txBody>
      </p:sp>
      <p:sp>
        <p:nvSpPr>
          <p:cNvPr id="25608" name="Rectangle 2"/>
          <p:cNvSpPr>
            <a:spLocks noGrp="1" noChangeArrowheads="1"/>
          </p:cNvSpPr>
          <p:nvPr>
            <p:ph type="title"/>
          </p:nvPr>
        </p:nvSpPr>
        <p:spPr/>
        <p:txBody>
          <a:bodyPr/>
          <a:lstStyle/>
          <a:p>
            <a:pPr eaLnBrk="1" hangingPunct="1"/>
            <a:r>
              <a:rPr lang="ja-JP" altLang="en-US" smtClean="0"/>
              <a:t>計算時間</a:t>
            </a:r>
          </a:p>
        </p:txBody>
      </p:sp>
      <p:sp>
        <p:nvSpPr>
          <p:cNvPr id="25609" name="Text Box 3"/>
          <p:cNvSpPr txBox="1">
            <a:spLocks noChangeArrowheads="1"/>
          </p:cNvSpPr>
          <p:nvPr/>
        </p:nvSpPr>
        <p:spPr bwMode="auto">
          <a:xfrm>
            <a:off x="669925" y="609600"/>
            <a:ext cx="6840538" cy="457200"/>
          </a:xfrm>
          <a:prstGeom prst="rect">
            <a:avLst/>
          </a:prstGeom>
          <a:noFill/>
          <a:ln w="9525">
            <a:noFill/>
            <a:miter lim="800000"/>
            <a:headEnd/>
            <a:tailEnd/>
          </a:ln>
        </p:spPr>
        <p:txBody>
          <a:bodyPr wrap="none">
            <a:spAutoFit/>
          </a:bodyPr>
          <a:lstStyle/>
          <a:p>
            <a:r>
              <a:rPr lang="ja-JP" altLang="en-US"/>
              <a:t>ステップ３の動的計画法の部分について考察しよう。</a:t>
            </a:r>
          </a:p>
        </p:txBody>
      </p:sp>
      <p:sp>
        <p:nvSpPr>
          <p:cNvPr id="25610" name="Text Box 4"/>
          <p:cNvSpPr txBox="1">
            <a:spLocks noChangeArrowheads="1"/>
          </p:cNvSpPr>
          <p:nvPr/>
        </p:nvSpPr>
        <p:spPr bwMode="auto">
          <a:xfrm>
            <a:off x="533400" y="1198563"/>
            <a:ext cx="8077200" cy="5262979"/>
          </a:xfrm>
          <a:prstGeom prst="rect">
            <a:avLst/>
          </a:prstGeom>
          <a:noFill/>
          <a:ln w="9525">
            <a:noFill/>
            <a:miter lim="800000"/>
            <a:headEnd/>
            <a:tailEnd/>
          </a:ln>
        </p:spPr>
        <p:txBody>
          <a:bodyPr>
            <a:spAutoFit/>
          </a:bodyPr>
          <a:lstStyle/>
          <a:p>
            <a:r>
              <a:rPr lang="ja-JP" altLang="en-US" dirty="0"/>
              <a:t>　まず、動的計画法に基づくナップザックアルゴリズムとして、大きさが決まっているときの価値の最大値を表として構成していた。この動的計画法に基づいた場合、　　　　　時間のアルゴリズムが得られた。</a:t>
            </a:r>
          </a:p>
          <a:p>
            <a:r>
              <a:rPr lang="ja-JP" altLang="en-US" dirty="0"/>
              <a:t>　ここでは、この動的計画法を以下の方針に切り替える。</a:t>
            </a:r>
          </a:p>
          <a:p>
            <a:r>
              <a:rPr lang="ja-JP" altLang="en-US" dirty="0"/>
              <a:t>価値が決まってているときに、大きさの最小値として構成する。このような動的計画法も構成できることに注意する。この場合、価値の最大値は、　　　　　であるので、評価値の最大値は、　　　　　　　　　</a:t>
            </a:r>
            <a:r>
              <a:rPr lang="ja-JP" altLang="en-US" dirty="0" smtClean="0"/>
              <a:t>　</a:t>
            </a:r>
            <a:endParaRPr lang="en-US" altLang="ja-JP" dirty="0" smtClean="0"/>
          </a:p>
          <a:p>
            <a:r>
              <a:rPr lang="ja-JP" altLang="en-US" dirty="0"/>
              <a:t>　</a:t>
            </a:r>
            <a:r>
              <a:rPr lang="ja-JP" altLang="en-US" dirty="0" smtClean="0"/>
              <a:t>　　　　　</a:t>
            </a:r>
            <a:r>
              <a:rPr lang="ja-JP" altLang="en-US" dirty="0"/>
              <a:t>　</a:t>
            </a:r>
            <a:r>
              <a:rPr lang="ja-JP" altLang="en-US" dirty="0" smtClean="0"/>
              <a:t>で</a:t>
            </a:r>
            <a:r>
              <a:rPr lang="ja-JP" altLang="en-US" dirty="0"/>
              <a:t>ある。よって、アルゴリズムの計算量は、</a:t>
            </a:r>
          </a:p>
          <a:p>
            <a:r>
              <a:rPr lang="ja-JP" altLang="en-US" dirty="0"/>
              <a:t>　　　　　　　　　</a:t>
            </a:r>
          </a:p>
          <a:p>
            <a:r>
              <a:rPr lang="ja-JP" altLang="en-US" dirty="0"/>
              <a:t>　　　　　　　　　時間である。</a:t>
            </a:r>
          </a:p>
          <a:p>
            <a:endParaRPr lang="ja-JP" altLang="en-US" dirty="0"/>
          </a:p>
          <a:p>
            <a:r>
              <a:rPr lang="ja-JP" altLang="en-US" dirty="0"/>
              <a:t>　　　</a:t>
            </a:r>
            <a:r>
              <a:rPr lang="en-US" altLang="ja-JP" dirty="0"/>
              <a:t>FPTAS</a:t>
            </a:r>
            <a:r>
              <a:rPr lang="ja-JP" altLang="en-US" dirty="0"/>
              <a:t>では修正した値を用いるので、結局、</a:t>
            </a:r>
          </a:p>
          <a:p>
            <a:endParaRPr lang="en-US" altLang="ja-JP" dirty="0"/>
          </a:p>
        </p:txBody>
      </p:sp>
      <p:graphicFrame>
        <p:nvGraphicFramePr>
          <p:cNvPr id="25602" name="Object 5"/>
          <p:cNvGraphicFramePr>
            <a:graphicFrameLocks noChangeAspect="1"/>
          </p:cNvGraphicFramePr>
          <p:nvPr/>
        </p:nvGraphicFramePr>
        <p:xfrm>
          <a:off x="5638800" y="1884363"/>
          <a:ext cx="1066800" cy="533400"/>
        </p:xfrm>
        <a:graphic>
          <a:graphicData uri="http://schemas.openxmlformats.org/presentationml/2006/ole">
            <p:oleObj spid="_x0000_s25602" name="Equation" r:id="rId3" imgW="406080" imgH="203040" progId="Equation.DSMT4">
              <p:embed/>
            </p:oleObj>
          </a:graphicData>
        </a:graphic>
      </p:graphicFrame>
      <p:graphicFrame>
        <p:nvGraphicFramePr>
          <p:cNvPr id="25603" name="Object 7"/>
          <p:cNvGraphicFramePr>
            <a:graphicFrameLocks noChangeAspect="1"/>
          </p:cNvGraphicFramePr>
          <p:nvPr/>
        </p:nvGraphicFramePr>
        <p:xfrm>
          <a:off x="642910" y="4196182"/>
          <a:ext cx="1285884" cy="447264"/>
        </p:xfrm>
        <a:graphic>
          <a:graphicData uri="http://schemas.openxmlformats.org/presentationml/2006/ole">
            <p:oleObj spid="_x0000_s25603" name="Equation" r:id="rId4" imgW="583920" imgH="203040" progId="Equation.DSMT4">
              <p:embed/>
            </p:oleObj>
          </a:graphicData>
        </a:graphic>
      </p:graphicFrame>
      <p:graphicFrame>
        <p:nvGraphicFramePr>
          <p:cNvPr id="25604" name="Object 8"/>
          <p:cNvGraphicFramePr>
            <a:graphicFrameLocks noChangeAspect="1"/>
          </p:cNvGraphicFramePr>
          <p:nvPr/>
        </p:nvGraphicFramePr>
        <p:xfrm>
          <a:off x="2971800" y="3789363"/>
          <a:ext cx="733425" cy="433387"/>
        </p:xfrm>
        <a:graphic>
          <a:graphicData uri="http://schemas.openxmlformats.org/presentationml/2006/ole">
            <p:oleObj spid="_x0000_s25604" name="Equation" r:id="rId5" imgW="279360" imgH="164880" progId="Equation.DSMT4">
              <p:embed/>
            </p:oleObj>
          </a:graphicData>
        </a:graphic>
      </p:graphicFrame>
      <p:graphicFrame>
        <p:nvGraphicFramePr>
          <p:cNvPr id="25605" name="Object 9"/>
          <p:cNvGraphicFramePr>
            <a:graphicFrameLocks noChangeAspect="1"/>
          </p:cNvGraphicFramePr>
          <p:nvPr/>
        </p:nvGraphicFramePr>
        <p:xfrm>
          <a:off x="685800" y="4779963"/>
          <a:ext cx="1666875" cy="600075"/>
        </p:xfrm>
        <a:graphic>
          <a:graphicData uri="http://schemas.openxmlformats.org/presentationml/2006/ole">
            <p:oleObj spid="_x0000_s25605" name="Equation" r:id="rId6" imgW="634680" imgH="228600" progId="Equation.DSMT4">
              <p:embed/>
            </p:oleObj>
          </a:graphicData>
        </a:graphic>
      </p:graphicFrame>
      <p:graphicFrame>
        <p:nvGraphicFramePr>
          <p:cNvPr id="25606" name="Object 10"/>
          <p:cNvGraphicFramePr>
            <a:graphicFrameLocks noChangeAspect="1"/>
          </p:cNvGraphicFramePr>
          <p:nvPr/>
        </p:nvGraphicFramePr>
        <p:xfrm>
          <a:off x="1752600" y="6021388"/>
          <a:ext cx="4572000" cy="836612"/>
        </p:xfrm>
        <a:graphic>
          <a:graphicData uri="http://schemas.openxmlformats.org/presentationml/2006/ole">
            <p:oleObj spid="_x0000_s25606" name="Equation" r:id="rId7" imgW="2222280" imgH="406080" progId="Equation.DSMT4">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スライド番号プレースホルダ 4"/>
          <p:cNvSpPr>
            <a:spLocks noGrp="1"/>
          </p:cNvSpPr>
          <p:nvPr>
            <p:ph type="sldNum" sz="quarter" idx="12"/>
          </p:nvPr>
        </p:nvSpPr>
        <p:spPr>
          <a:noFill/>
        </p:spPr>
        <p:txBody>
          <a:bodyPr/>
          <a:lstStyle/>
          <a:p>
            <a:fld id="{1D89EFCF-1B8C-4E27-9B53-5D94B6609378}" type="slidenum">
              <a:rPr lang="en-US" altLang="ja-JP" smtClean="0"/>
              <a:pPr/>
              <a:t>4</a:t>
            </a:fld>
            <a:endParaRPr lang="en-US" altLang="ja-JP" smtClean="0"/>
          </a:p>
        </p:txBody>
      </p:sp>
      <p:sp>
        <p:nvSpPr>
          <p:cNvPr id="1032" name="Rectangle 2"/>
          <p:cNvSpPr>
            <a:spLocks noGrp="1" noChangeArrowheads="1"/>
          </p:cNvSpPr>
          <p:nvPr>
            <p:ph type="title"/>
          </p:nvPr>
        </p:nvSpPr>
        <p:spPr/>
        <p:txBody>
          <a:bodyPr/>
          <a:lstStyle/>
          <a:p>
            <a:pPr eaLnBrk="1" hangingPunct="1"/>
            <a:r>
              <a:rPr lang="en-US" altLang="ja-JP" dirty="0" smtClean="0"/>
              <a:t>α</a:t>
            </a:r>
            <a:r>
              <a:rPr lang="ja-JP" altLang="en-US" dirty="0" smtClean="0"/>
              <a:t>近似アルゴリズム</a:t>
            </a:r>
          </a:p>
        </p:txBody>
      </p:sp>
      <p:sp>
        <p:nvSpPr>
          <p:cNvPr id="1033" name="AutoShape 3"/>
          <p:cNvSpPr>
            <a:spLocks noChangeArrowheads="1"/>
          </p:cNvSpPr>
          <p:nvPr/>
        </p:nvSpPr>
        <p:spPr bwMode="auto">
          <a:xfrm>
            <a:off x="533400" y="785794"/>
            <a:ext cx="7848600" cy="5429288"/>
          </a:xfrm>
          <a:prstGeom prst="roundRect">
            <a:avLst>
              <a:gd name="adj" fmla="val 16667"/>
            </a:avLst>
          </a:prstGeom>
          <a:noFill/>
          <a:ln w="38100">
            <a:solidFill>
              <a:srgbClr val="008000"/>
            </a:solidFill>
            <a:round/>
            <a:headEnd/>
            <a:tailEnd/>
          </a:ln>
        </p:spPr>
        <p:txBody>
          <a:bodyPr wrap="none" anchor="ctr"/>
          <a:lstStyle/>
          <a:p>
            <a:pPr algn="ctr"/>
            <a:endParaRPr lang="ja-JP" altLang="ja-JP"/>
          </a:p>
        </p:txBody>
      </p:sp>
      <p:sp>
        <p:nvSpPr>
          <p:cNvPr id="1034" name="Text Box 4"/>
          <p:cNvSpPr txBox="1">
            <a:spLocks noChangeArrowheads="1"/>
          </p:cNvSpPr>
          <p:nvPr/>
        </p:nvSpPr>
        <p:spPr bwMode="auto">
          <a:xfrm>
            <a:off x="762000" y="1185882"/>
            <a:ext cx="7086600" cy="2282825"/>
          </a:xfrm>
          <a:prstGeom prst="rect">
            <a:avLst/>
          </a:prstGeom>
          <a:noFill/>
          <a:ln w="9525">
            <a:noFill/>
            <a:miter lim="800000"/>
            <a:headEnd/>
            <a:tailEnd/>
          </a:ln>
        </p:spPr>
        <p:txBody>
          <a:bodyPr>
            <a:spAutoFit/>
          </a:bodyPr>
          <a:lstStyle/>
          <a:p>
            <a:r>
              <a:rPr lang="ja-JP" altLang="en-US"/>
              <a:t>　最小化問題に対して、いつも最適解の</a:t>
            </a:r>
            <a:r>
              <a:rPr lang="en-US" altLang="ja-JP"/>
              <a:t>α</a:t>
            </a:r>
            <a:r>
              <a:rPr lang="ja-JP" altLang="en-US"/>
              <a:t>倍以下の解を入力サイズの多項式時間で求めるようなアルゴリズムを</a:t>
            </a:r>
            <a:r>
              <a:rPr lang="en-US" altLang="ja-JP">
                <a:solidFill>
                  <a:srgbClr val="FF0000"/>
                </a:solidFill>
              </a:rPr>
              <a:t>α</a:t>
            </a:r>
            <a:r>
              <a:rPr lang="ja-JP" altLang="en-US">
                <a:solidFill>
                  <a:srgbClr val="FF0000"/>
                </a:solidFill>
              </a:rPr>
              <a:t>近似アルゴリズム</a:t>
            </a:r>
            <a:r>
              <a:rPr lang="ja-JP" altLang="en-US"/>
              <a:t>という。ここで、　　　　　であり</a:t>
            </a:r>
            <a:r>
              <a:rPr lang="en-US" altLang="ja-JP"/>
              <a:t>α</a:t>
            </a:r>
            <a:r>
              <a:rPr lang="ja-JP" altLang="en-US"/>
              <a:t>を</a:t>
            </a:r>
            <a:r>
              <a:rPr lang="ja-JP" altLang="en-US">
                <a:solidFill>
                  <a:srgbClr val="FF0000"/>
                </a:solidFill>
              </a:rPr>
              <a:t>近似率</a:t>
            </a:r>
            <a:r>
              <a:rPr lang="ja-JP" altLang="en-US"/>
              <a:t>という。すなわち、最適解を              と表し、アルゴリズムの解の評価値を　　　　　　　と表すと、常に次の式を満足する。</a:t>
            </a:r>
          </a:p>
        </p:txBody>
      </p:sp>
      <p:graphicFrame>
        <p:nvGraphicFramePr>
          <p:cNvPr id="1026" name="Object 5"/>
          <p:cNvGraphicFramePr>
            <a:graphicFrameLocks noChangeAspect="1"/>
          </p:cNvGraphicFramePr>
          <p:nvPr/>
        </p:nvGraphicFramePr>
        <p:xfrm>
          <a:off x="5643563" y="1909782"/>
          <a:ext cx="838200" cy="404813"/>
        </p:xfrm>
        <a:graphic>
          <a:graphicData uri="http://schemas.openxmlformats.org/presentationml/2006/ole">
            <p:oleObj spid="_x0000_s1026" name="Equation" r:id="rId3" imgW="393480" imgH="190440" progId="Equation.DSMT4">
              <p:embed/>
            </p:oleObj>
          </a:graphicData>
        </a:graphic>
      </p:graphicFrame>
      <p:graphicFrame>
        <p:nvGraphicFramePr>
          <p:cNvPr id="1027" name="Object 9"/>
          <p:cNvGraphicFramePr>
            <a:graphicFrameLocks noChangeAspect="1"/>
          </p:cNvGraphicFramePr>
          <p:nvPr/>
        </p:nvGraphicFramePr>
        <p:xfrm>
          <a:off x="5357813" y="2338407"/>
          <a:ext cx="838200" cy="344488"/>
        </p:xfrm>
        <a:graphic>
          <a:graphicData uri="http://schemas.openxmlformats.org/presentationml/2006/ole">
            <p:oleObj spid="_x0000_s1027" name="Equation" r:id="rId4" imgW="495000" imgH="203040" progId="Equation.DSMT4">
              <p:embed/>
            </p:oleObj>
          </a:graphicData>
        </a:graphic>
      </p:graphicFrame>
      <p:graphicFrame>
        <p:nvGraphicFramePr>
          <p:cNvPr id="1028" name="Object 11"/>
          <p:cNvGraphicFramePr>
            <a:graphicFrameLocks noChangeAspect="1"/>
          </p:cNvGraphicFramePr>
          <p:nvPr/>
        </p:nvGraphicFramePr>
        <p:xfrm>
          <a:off x="4857750" y="2767032"/>
          <a:ext cx="730250" cy="344488"/>
        </p:xfrm>
        <a:graphic>
          <a:graphicData uri="http://schemas.openxmlformats.org/presentationml/2006/ole">
            <p:oleObj spid="_x0000_s1028" name="Equation" r:id="rId5" imgW="431640" imgH="203040" progId="Equation.DSMT4">
              <p:embed/>
            </p:oleObj>
          </a:graphicData>
        </a:graphic>
      </p:graphicFrame>
      <p:graphicFrame>
        <p:nvGraphicFramePr>
          <p:cNvPr id="1029" name="Object 12"/>
          <p:cNvGraphicFramePr>
            <a:graphicFrameLocks noChangeAspect="1"/>
          </p:cNvGraphicFramePr>
          <p:nvPr/>
        </p:nvGraphicFramePr>
        <p:xfrm>
          <a:off x="2736850" y="3624282"/>
          <a:ext cx="1916113" cy="1020763"/>
        </p:xfrm>
        <a:graphic>
          <a:graphicData uri="http://schemas.openxmlformats.org/presentationml/2006/ole">
            <p:oleObj spid="_x0000_s1029" name="Equation" r:id="rId6" imgW="812520" imgH="431640" progId="Equation.DSMT4">
              <p:embed/>
            </p:oleObj>
          </a:graphicData>
        </a:graphic>
      </p:graphicFrame>
      <p:graphicFrame>
        <p:nvGraphicFramePr>
          <p:cNvPr id="1030" name="Object 14"/>
          <p:cNvGraphicFramePr>
            <a:graphicFrameLocks noChangeAspect="1"/>
          </p:cNvGraphicFramePr>
          <p:nvPr/>
        </p:nvGraphicFramePr>
        <p:xfrm>
          <a:off x="2590800" y="4995882"/>
          <a:ext cx="3084513" cy="481013"/>
        </p:xfrm>
        <a:graphic>
          <a:graphicData uri="http://schemas.openxmlformats.org/presentationml/2006/ole">
            <p:oleObj spid="_x0000_s1030" name="Equation" r:id="rId7" imgW="1307880" imgH="203040" progId="Equation.DSMT4">
              <p:embed/>
            </p:oleObj>
          </a:graphicData>
        </a:graphic>
      </p:graphicFrame>
      <p:sp>
        <p:nvSpPr>
          <p:cNvPr id="11" name="テキスト ボックス 10"/>
          <p:cNvSpPr txBox="1"/>
          <p:nvPr/>
        </p:nvSpPr>
        <p:spPr>
          <a:xfrm>
            <a:off x="1500166" y="538443"/>
            <a:ext cx="3623108" cy="461665"/>
          </a:xfrm>
          <a:prstGeom prst="rect">
            <a:avLst/>
          </a:prstGeom>
          <a:solidFill>
            <a:schemeClr val="bg1"/>
          </a:solidFill>
        </p:spPr>
        <p:txBody>
          <a:bodyPr wrap="none" rtlCol="0">
            <a:spAutoFit/>
          </a:bodyPr>
          <a:lstStyle/>
          <a:p>
            <a:r>
              <a:rPr lang="ja-JP" altLang="en-US" dirty="0" smtClean="0">
                <a:solidFill>
                  <a:srgbClr val="00B050"/>
                </a:solidFill>
              </a:rPr>
              <a:t>定義：　</a:t>
            </a:r>
            <a:r>
              <a:rPr lang="en-US" altLang="ja-JP" dirty="0" smtClean="0">
                <a:solidFill>
                  <a:srgbClr val="00B050"/>
                </a:solidFill>
              </a:rPr>
              <a:t>α</a:t>
            </a:r>
            <a:r>
              <a:rPr lang="ja-JP" altLang="en-US" dirty="0" smtClean="0">
                <a:solidFill>
                  <a:srgbClr val="00B050"/>
                </a:solidFill>
              </a:rPr>
              <a:t>近似アルゴリズム</a:t>
            </a:r>
            <a:endParaRPr kumimoji="1" lang="ja-JP" altLang="en-US" dirty="0">
              <a:solidFill>
                <a:srgbClr val="00B05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番号プレースホルダ 4"/>
          <p:cNvSpPr>
            <a:spLocks noGrp="1"/>
          </p:cNvSpPr>
          <p:nvPr>
            <p:ph type="sldNum" sz="quarter" idx="12"/>
          </p:nvPr>
        </p:nvSpPr>
        <p:spPr>
          <a:noFill/>
        </p:spPr>
        <p:txBody>
          <a:bodyPr/>
          <a:lstStyle/>
          <a:p>
            <a:fld id="{0A778EA9-DBB8-4E9A-B3DB-DA93D0B4EFD8}" type="slidenum">
              <a:rPr lang="en-US" altLang="ja-JP" smtClean="0"/>
              <a:pPr/>
              <a:t>40</a:t>
            </a:fld>
            <a:endParaRPr lang="en-US" altLang="ja-JP" smtClean="0"/>
          </a:p>
        </p:txBody>
      </p:sp>
      <p:sp>
        <p:nvSpPr>
          <p:cNvPr id="41987" name="Rectangle 2"/>
          <p:cNvSpPr>
            <a:spLocks noGrp="1" noChangeArrowheads="1"/>
          </p:cNvSpPr>
          <p:nvPr>
            <p:ph type="title"/>
          </p:nvPr>
        </p:nvSpPr>
        <p:spPr>
          <a:xfrm>
            <a:off x="0" y="0"/>
            <a:ext cx="5791200" cy="609600"/>
          </a:xfrm>
        </p:spPr>
        <p:txBody>
          <a:bodyPr/>
          <a:lstStyle/>
          <a:p>
            <a:pPr eaLnBrk="1" hangingPunct="1"/>
            <a:r>
              <a:rPr lang="ja-JP" altLang="en-US" smtClean="0"/>
              <a:t>ナップザック問題の近似可能性</a:t>
            </a:r>
          </a:p>
        </p:txBody>
      </p:sp>
      <p:sp>
        <p:nvSpPr>
          <p:cNvPr id="41988" name="Oval 3"/>
          <p:cNvSpPr>
            <a:spLocks noChangeArrowheads="1"/>
          </p:cNvSpPr>
          <p:nvPr/>
        </p:nvSpPr>
        <p:spPr bwMode="auto">
          <a:xfrm>
            <a:off x="990600" y="1295400"/>
            <a:ext cx="7086600" cy="4572000"/>
          </a:xfrm>
          <a:prstGeom prst="ellipse">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41989" name="Oval 4"/>
          <p:cNvSpPr>
            <a:spLocks noChangeArrowheads="1"/>
          </p:cNvSpPr>
          <p:nvPr/>
        </p:nvSpPr>
        <p:spPr bwMode="auto">
          <a:xfrm>
            <a:off x="1676400" y="1828800"/>
            <a:ext cx="5562600" cy="3733800"/>
          </a:xfrm>
          <a:prstGeom prst="ellipse">
            <a:avLst/>
          </a:prstGeom>
          <a:solidFill>
            <a:schemeClr val="hlink">
              <a:alpha val="50195"/>
            </a:schemeClr>
          </a:solidFill>
          <a:ln w="9525">
            <a:solidFill>
              <a:schemeClr val="tx1"/>
            </a:solidFill>
            <a:round/>
            <a:headEnd/>
            <a:tailEnd/>
          </a:ln>
        </p:spPr>
        <p:txBody>
          <a:bodyPr wrap="none" anchor="ctr"/>
          <a:lstStyle/>
          <a:p>
            <a:pPr algn="ctr"/>
            <a:endParaRPr lang="ja-JP" altLang="ja-JP"/>
          </a:p>
        </p:txBody>
      </p:sp>
      <p:sp>
        <p:nvSpPr>
          <p:cNvPr id="41990" name="Oval 5"/>
          <p:cNvSpPr>
            <a:spLocks noChangeArrowheads="1"/>
          </p:cNvSpPr>
          <p:nvPr/>
        </p:nvSpPr>
        <p:spPr bwMode="auto">
          <a:xfrm>
            <a:off x="2133600" y="2362200"/>
            <a:ext cx="4419600" cy="2590800"/>
          </a:xfrm>
          <a:prstGeom prst="ellipse">
            <a:avLst/>
          </a:prstGeom>
          <a:solidFill>
            <a:schemeClr val="accent2">
              <a:alpha val="50195"/>
            </a:schemeClr>
          </a:solidFill>
          <a:ln w="9525">
            <a:solidFill>
              <a:schemeClr val="tx1"/>
            </a:solidFill>
            <a:round/>
            <a:headEnd/>
            <a:tailEnd/>
          </a:ln>
        </p:spPr>
        <p:txBody>
          <a:bodyPr wrap="none" anchor="ctr"/>
          <a:lstStyle/>
          <a:p>
            <a:pPr algn="ctr"/>
            <a:endParaRPr lang="ja-JP" altLang="ja-JP"/>
          </a:p>
        </p:txBody>
      </p:sp>
      <p:sp>
        <p:nvSpPr>
          <p:cNvPr id="41991" name="Oval 6"/>
          <p:cNvSpPr>
            <a:spLocks noChangeArrowheads="1"/>
          </p:cNvSpPr>
          <p:nvPr/>
        </p:nvSpPr>
        <p:spPr bwMode="auto">
          <a:xfrm>
            <a:off x="2819400" y="2819400"/>
            <a:ext cx="2819400" cy="1600200"/>
          </a:xfrm>
          <a:prstGeom prst="ellipse">
            <a:avLst/>
          </a:prstGeom>
          <a:solidFill>
            <a:srgbClr val="008000">
              <a:alpha val="50195"/>
            </a:srgbClr>
          </a:solidFill>
          <a:ln w="9525">
            <a:solidFill>
              <a:schemeClr val="tx1"/>
            </a:solidFill>
            <a:round/>
            <a:headEnd/>
            <a:tailEnd/>
          </a:ln>
        </p:spPr>
        <p:txBody>
          <a:bodyPr wrap="none" anchor="ctr"/>
          <a:lstStyle/>
          <a:p>
            <a:pPr algn="ctr"/>
            <a:endParaRPr lang="ja-JP" altLang="ja-JP"/>
          </a:p>
        </p:txBody>
      </p:sp>
      <p:sp>
        <p:nvSpPr>
          <p:cNvPr id="41992" name="Text Box 7"/>
          <p:cNvSpPr txBox="1">
            <a:spLocks noChangeArrowheads="1"/>
          </p:cNvSpPr>
          <p:nvPr/>
        </p:nvSpPr>
        <p:spPr bwMode="auto">
          <a:xfrm>
            <a:off x="2362200" y="762000"/>
            <a:ext cx="2463800" cy="457200"/>
          </a:xfrm>
          <a:prstGeom prst="rect">
            <a:avLst/>
          </a:prstGeom>
          <a:noFill/>
          <a:ln w="9525">
            <a:noFill/>
            <a:miter lim="800000"/>
            <a:headEnd/>
            <a:tailEnd/>
          </a:ln>
        </p:spPr>
        <p:txBody>
          <a:bodyPr wrap="none">
            <a:spAutoFit/>
          </a:bodyPr>
          <a:lstStyle/>
          <a:p>
            <a:r>
              <a:rPr lang="ja-JP" altLang="en-US">
                <a:solidFill>
                  <a:srgbClr val="FF66CC"/>
                </a:solidFill>
              </a:rPr>
              <a:t>近似アルゴリズム</a:t>
            </a:r>
          </a:p>
        </p:txBody>
      </p:sp>
      <p:sp>
        <p:nvSpPr>
          <p:cNvPr id="41993" name="Text Box 8"/>
          <p:cNvSpPr txBox="1">
            <a:spLocks noChangeArrowheads="1"/>
          </p:cNvSpPr>
          <p:nvPr/>
        </p:nvSpPr>
        <p:spPr bwMode="auto">
          <a:xfrm>
            <a:off x="2971800" y="1905000"/>
            <a:ext cx="795338" cy="457200"/>
          </a:xfrm>
          <a:prstGeom prst="rect">
            <a:avLst/>
          </a:prstGeom>
          <a:noFill/>
          <a:ln w="9525">
            <a:noFill/>
            <a:miter lim="800000"/>
            <a:headEnd/>
            <a:tailEnd/>
          </a:ln>
        </p:spPr>
        <p:txBody>
          <a:bodyPr wrap="none">
            <a:spAutoFit/>
          </a:bodyPr>
          <a:lstStyle/>
          <a:p>
            <a:r>
              <a:rPr lang="en-US" altLang="ja-JP">
                <a:solidFill>
                  <a:schemeClr val="accent1"/>
                </a:solidFill>
              </a:rPr>
              <a:t>APX</a:t>
            </a:r>
          </a:p>
        </p:txBody>
      </p:sp>
      <p:sp>
        <p:nvSpPr>
          <p:cNvPr id="41994" name="Text Box 9"/>
          <p:cNvSpPr txBox="1">
            <a:spLocks noChangeArrowheads="1"/>
          </p:cNvSpPr>
          <p:nvPr/>
        </p:nvSpPr>
        <p:spPr bwMode="auto">
          <a:xfrm>
            <a:off x="2895600" y="2438400"/>
            <a:ext cx="930275" cy="457200"/>
          </a:xfrm>
          <a:prstGeom prst="rect">
            <a:avLst/>
          </a:prstGeom>
          <a:noFill/>
          <a:ln w="9525">
            <a:noFill/>
            <a:miter lim="800000"/>
            <a:headEnd/>
            <a:tailEnd/>
          </a:ln>
        </p:spPr>
        <p:txBody>
          <a:bodyPr wrap="none">
            <a:spAutoFit/>
          </a:bodyPr>
          <a:lstStyle/>
          <a:p>
            <a:r>
              <a:rPr lang="en-US" altLang="ja-JP">
                <a:solidFill>
                  <a:schemeClr val="accent2"/>
                </a:solidFill>
              </a:rPr>
              <a:t>PTAS</a:t>
            </a:r>
          </a:p>
        </p:txBody>
      </p:sp>
      <p:sp>
        <p:nvSpPr>
          <p:cNvPr id="41995" name="Text Box 10"/>
          <p:cNvSpPr txBox="1">
            <a:spLocks noChangeArrowheads="1"/>
          </p:cNvSpPr>
          <p:nvPr/>
        </p:nvSpPr>
        <p:spPr bwMode="auto">
          <a:xfrm>
            <a:off x="3048000" y="3429000"/>
            <a:ext cx="1100138" cy="457200"/>
          </a:xfrm>
          <a:prstGeom prst="rect">
            <a:avLst/>
          </a:prstGeom>
          <a:noFill/>
          <a:ln w="9525">
            <a:noFill/>
            <a:miter lim="800000"/>
            <a:headEnd/>
            <a:tailEnd/>
          </a:ln>
        </p:spPr>
        <p:txBody>
          <a:bodyPr wrap="none">
            <a:spAutoFit/>
          </a:bodyPr>
          <a:lstStyle/>
          <a:p>
            <a:r>
              <a:rPr lang="en-US" altLang="ja-JP"/>
              <a:t>FPTAS</a:t>
            </a:r>
          </a:p>
        </p:txBody>
      </p:sp>
      <p:sp>
        <p:nvSpPr>
          <p:cNvPr id="41996" name="Oval 11"/>
          <p:cNvSpPr>
            <a:spLocks noChangeArrowheads="1"/>
          </p:cNvSpPr>
          <p:nvPr/>
        </p:nvSpPr>
        <p:spPr bwMode="auto">
          <a:xfrm>
            <a:off x="4572000" y="3429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1997" name="Line 12"/>
          <p:cNvSpPr>
            <a:spLocks noChangeShapeType="1"/>
          </p:cNvSpPr>
          <p:nvPr/>
        </p:nvSpPr>
        <p:spPr bwMode="auto">
          <a:xfrm flipV="1">
            <a:off x="4648200" y="1219200"/>
            <a:ext cx="2819400" cy="2362200"/>
          </a:xfrm>
          <a:prstGeom prst="line">
            <a:avLst/>
          </a:prstGeom>
          <a:noFill/>
          <a:ln w="9525">
            <a:solidFill>
              <a:schemeClr val="tx1"/>
            </a:solidFill>
            <a:round/>
            <a:headEnd/>
            <a:tailEnd type="triangle" w="med" len="med"/>
          </a:ln>
        </p:spPr>
        <p:txBody>
          <a:bodyPr/>
          <a:lstStyle/>
          <a:p>
            <a:endParaRPr lang="ja-JP" altLang="en-US"/>
          </a:p>
        </p:txBody>
      </p:sp>
      <p:sp>
        <p:nvSpPr>
          <p:cNvPr id="41998" name="Text Box 13"/>
          <p:cNvSpPr txBox="1">
            <a:spLocks noChangeArrowheads="1"/>
          </p:cNvSpPr>
          <p:nvPr/>
        </p:nvSpPr>
        <p:spPr bwMode="auto">
          <a:xfrm>
            <a:off x="7146925" y="706438"/>
            <a:ext cx="1739900" cy="457200"/>
          </a:xfrm>
          <a:prstGeom prst="rect">
            <a:avLst/>
          </a:prstGeom>
          <a:noFill/>
          <a:ln w="9525">
            <a:noFill/>
            <a:miter lim="800000"/>
            <a:headEnd/>
            <a:tailEnd/>
          </a:ln>
        </p:spPr>
        <p:txBody>
          <a:bodyPr wrap="none">
            <a:spAutoFit/>
          </a:bodyPr>
          <a:lstStyle/>
          <a:p>
            <a:r>
              <a:rPr lang="ja-JP" altLang="en-US"/>
              <a:t>ナップザック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スライド番号プレースホルダ 4"/>
          <p:cNvSpPr>
            <a:spLocks noGrp="1"/>
          </p:cNvSpPr>
          <p:nvPr>
            <p:ph type="sldNum" sz="quarter" idx="12"/>
          </p:nvPr>
        </p:nvSpPr>
        <p:spPr>
          <a:noFill/>
        </p:spPr>
        <p:txBody>
          <a:bodyPr/>
          <a:lstStyle/>
          <a:p>
            <a:fld id="{6141D444-777A-441C-8B4B-41088B436090}" type="slidenum">
              <a:rPr lang="en-US" altLang="ja-JP" smtClean="0"/>
              <a:pPr/>
              <a:t>5</a:t>
            </a:fld>
            <a:endParaRPr lang="en-US" altLang="ja-JP" smtClean="0"/>
          </a:p>
        </p:txBody>
      </p:sp>
      <p:sp>
        <p:nvSpPr>
          <p:cNvPr id="2056" name="Rectangle 2"/>
          <p:cNvSpPr>
            <a:spLocks noGrp="1" noChangeArrowheads="1"/>
          </p:cNvSpPr>
          <p:nvPr>
            <p:ph type="title"/>
          </p:nvPr>
        </p:nvSpPr>
        <p:spPr/>
        <p:txBody>
          <a:bodyPr/>
          <a:lstStyle/>
          <a:p>
            <a:pPr eaLnBrk="1" hangingPunct="1"/>
            <a:r>
              <a:rPr lang="en-US" altLang="ja-JP" smtClean="0"/>
              <a:t>β</a:t>
            </a:r>
            <a:r>
              <a:rPr lang="ja-JP" altLang="en-US" smtClean="0"/>
              <a:t>近似アルゴリズム</a:t>
            </a:r>
          </a:p>
        </p:txBody>
      </p:sp>
      <p:sp>
        <p:nvSpPr>
          <p:cNvPr id="2057" name="AutoShape 4"/>
          <p:cNvSpPr>
            <a:spLocks noChangeArrowheads="1"/>
          </p:cNvSpPr>
          <p:nvPr/>
        </p:nvSpPr>
        <p:spPr bwMode="auto">
          <a:xfrm>
            <a:off x="533400" y="685800"/>
            <a:ext cx="7848600" cy="5334000"/>
          </a:xfrm>
          <a:prstGeom prst="roundRect">
            <a:avLst>
              <a:gd name="adj" fmla="val 16667"/>
            </a:avLst>
          </a:prstGeom>
          <a:noFill/>
          <a:ln w="38100">
            <a:solidFill>
              <a:srgbClr val="008000"/>
            </a:solidFill>
            <a:round/>
            <a:headEnd/>
            <a:tailEnd/>
          </a:ln>
        </p:spPr>
        <p:txBody>
          <a:bodyPr wrap="none" anchor="ctr"/>
          <a:lstStyle/>
          <a:p>
            <a:pPr algn="ctr"/>
            <a:endParaRPr lang="ja-JP" altLang="ja-JP"/>
          </a:p>
        </p:txBody>
      </p:sp>
      <p:sp>
        <p:nvSpPr>
          <p:cNvPr id="2058" name="Text Box 5"/>
          <p:cNvSpPr txBox="1">
            <a:spLocks noChangeArrowheads="1"/>
          </p:cNvSpPr>
          <p:nvPr/>
        </p:nvSpPr>
        <p:spPr bwMode="auto">
          <a:xfrm>
            <a:off x="762000" y="990600"/>
            <a:ext cx="7086600" cy="2647950"/>
          </a:xfrm>
          <a:prstGeom prst="rect">
            <a:avLst/>
          </a:prstGeom>
          <a:noFill/>
          <a:ln w="9525">
            <a:noFill/>
            <a:miter lim="800000"/>
            <a:headEnd/>
            <a:tailEnd/>
          </a:ln>
        </p:spPr>
        <p:txBody>
          <a:bodyPr>
            <a:spAutoFit/>
          </a:bodyPr>
          <a:lstStyle/>
          <a:p>
            <a:r>
              <a:rPr lang="ja-JP" altLang="en-US"/>
              <a:t>　最大化問題に対して、いつも最適解の</a:t>
            </a:r>
            <a:r>
              <a:rPr lang="en-US" altLang="ja-JP"/>
              <a:t>β</a:t>
            </a:r>
            <a:r>
              <a:rPr lang="ja-JP" altLang="en-US"/>
              <a:t>倍以上の解を入力サイズの多項式時間で求めるようなアルゴリズムを</a:t>
            </a:r>
            <a:r>
              <a:rPr lang="en-US" altLang="ja-JP">
                <a:solidFill>
                  <a:srgbClr val="FF0000"/>
                </a:solidFill>
              </a:rPr>
              <a:t>β</a:t>
            </a:r>
            <a:r>
              <a:rPr lang="ja-JP" altLang="en-US">
                <a:solidFill>
                  <a:srgbClr val="FF0000"/>
                </a:solidFill>
              </a:rPr>
              <a:t>近似アルゴリズム</a:t>
            </a:r>
            <a:r>
              <a:rPr lang="ja-JP" altLang="en-US"/>
              <a:t>という。ここで、　　　　　であり</a:t>
            </a:r>
            <a:r>
              <a:rPr lang="en-US" altLang="ja-JP"/>
              <a:t>β</a:t>
            </a:r>
            <a:r>
              <a:rPr lang="ja-JP" altLang="en-US"/>
              <a:t>を</a:t>
            </a:r>
            <a:r>
              <a:rPr lang="ja-JP" altLang="en-US">
                <a:solidFill>
                  <a:srgbClr val="FF0000"/>
                </a:solidFill>
              </a:rPr>
              <a:t>近似率</a:t>
            </a:r>
            <a:r>
              <a:rPr lang="ja-JP" altLang="en-US"/>
              <a:t>という。また、</a:t>
            </a:r>
            <a:r>
              <a:rPr lang="en-US" altLang="ja-JP"/>
              <a:t>β</a:t>
            </a:r>
            <a:r>
              <a:rPr lang="ja-JP" altLang="en-US"/>
              <a:t>を近似保証ということもある。すなわち、最適解を              と表し、アルゴリズムの解の評価値を　　　　　　　と表すと、常に次の式を満足する。</a:t>
            </a:r>
          </a:p>
        </p:txBody>
      </p:sp>
      <p:graphicFrame>
        <p:nvGraphicFramePr>
          <p:cNvPr id="2050" name="Object 6"/>
          <p:cNvGraphicFramePr>
            <a:graphicFrameLocks noChangeAspect="1"/>
          </p:cNvGraphicFramePr>
          <p:nvPr/>
        </p:nvGraphicFramePr>
        <p:xfrm>
          <a:off x="5572125" y="1785938"/>
          <a:ext cx="838200" cy="431800"/>
        </p:xfrm>
        <a:graphic>
          <a:graphicData uri="http://schemas.openxmlformats.org/presentationml/2006/ole">
            <p:oleObj spid="_x0000_s2050" name="Equation" r:id="rId3" imgW="393480" imgH="203040" progId="Equation.DSMT4">
              <p:embed/>
            </p:oleObj>
          </a:graphicData>
        </a:graphic>
      </p:graphicFrame>
      <p:graphicFrame>
        <p:nvGraphicFramePr>
          <p:cNvPr id="2051" name="Object 7"/>
          <p:cNvGraphicFramePr>
            <a:graphicFrameLocks noChangeAspect="1"/>
          </p:cNvGraphicFramePr>
          <p:nvPr/>
        </p:nvGraphicFramePr>
        <p:xfrm>
          <a:off x="3429000" y="2428875"/>
          <a:ext cx="838200" cy="344488"/>
        </p:xfrm>
        <a:graphic>
          <a:graphicData uri="http://schemas.openxmlformats.org/presentationml/2006/ole">
            <p:oleObj spid="_x0000_s2051" name="Equation" r:id="rId4" imgW="495000" imgH="203040" progId="Equation.DSMT4">
              <p:embed/>
            </p:oleObj>
          </a:graphicData>
        </a:graphic>
      </p:graphicFrame>
      <p:graphicFrame>
        <p:nvGraphicFramePr>
          <p:cNvPr id="2052" name="Object 8"/>
          <p:cNvGraphicFramePr>
            <a:graphicFrameLocks noChangeAspect="1"/>
          </p:cNvGraphicFramePr>
          <p:nvPr/>
        </p:nvGraphicFramePr>
        <p:xfrm>
          <a:off x="2643188" y="2786063"/>
          <a:ext cx="730250" cy="344487"/>
        </p:xfrm>
        <a:graphic>
          <a:graphicData uri="http://schemas.openxmlformats.org/presentationml/2006/ole">
            <p:oleObj spid="_x0000_s2052" name="Equation" r:id="rId5" imgW="431640" imgH="203040" progId="Equation.DSMT4">
              <p:embed/>
            </p:oleObj>
          </a:graphicData>
        </a:graphic>
      </p:graphicFrame>
      <p:graphicFrame>
        <p:nvGraphicFramePr>
          <p:cNvPr id="2053" name="Object 9"/>
          <p:cNvGraphicFramePr>
            <a:graphicFrameLocks noChangeAspect="1"/>
          </p:cNvGraphicFramePr>
          <p:nvPr/>
        </p:nvGraphicFramePr>
        <p:xfrm>
          <a:off x="3043238" y="3733800"/>
          <a:ext cx="1914525" cy="1020763"/>
        </p:xfrm>
        <a:graphic>
          <a:graphicData uri="http://schemas.openxmlformats.org/presentationml/2006/ole">
            <p:oleObj spid="_x0000_s2053" name="Equation" r:id="rId6" imgW="812520" imgH="431640" progId="Equation.DSMT4">
              <p:embed/>
            </p:oleObj>
          </a:graphicData>
        </a:graphic>
      </p:graphicFrame>
      <p:graphicFrame>
        <p:nvGraphicFramePr>
          <p:cNvPr id="2054" name="Object 10"/>
          <p:cNvGraphicFramePr>
            <a:graphicFrameLocks noChangeAspect="1"/>
          </p:cNvGraphicFramePr>
          <p:nvPr/>
        </p:nvGraphicFramePr>
        <p:xfrm>
          <a:off x="2514600" y="4953000"/>
          <a:ext cx="3084513" cy="481013"/>
        </p:xfrm>
        <a:graphic>
          <a:graphicData uri="http://schemas.openxmlformats.org/presentationml/2006/ole">
            <p:oleObj spid="_x0000_s2054" name="Equation" r:id="rId7" imgW="1307880" imgH="203040" progId="Equation.DSMT4">
              <p:embed/>
            </p:oleObj>
          </a:graphicData>
        </a:graphic>
      </p:graphicFrame>
      <p:sp>
        <p:nvSpPr>
          <p:cNvPr id="11" name="テキスト ボックス 10"/>
          <p:cNvSpPr txBox="1"/>
          <p:nvPr/>
        </p:nvSpPr>
        <p:spPr>
          <a:xfrm>
            <a:off x="1500166" y="467005"/>
            <a:ext cx="3413114" cy="461665"/>
          </a:xfrm>
          <a:prstGeom prst="rect">
            <a:avLst/>
          </a:prstGeom>
          <a:solidFill>
            <a:schemeClr val="bg1"/>
          </a:solidFill>
        </p:spPr>
        <p:txBody>
          <a:bodyPr wrap="none" rtlCol="0">
            <a:spAutoFit/>
          </a:bodyPr>
          <a:lstStyle/>
          <a:p>
            <a:r>
              <a:rPr lang="ja-JP" altLang="en-US" dirty="0" smtClean="0">
                <a:solidFill>
                  <a:srgbClr val="00B050"/>
                </a:solidFill>
              </a:rPr>
              <a:t>定義：</a:t>
            </a:r>
            <a:r>
              <a:rPr lang="en-US" altLang="ja-JP" dirty="0" smtClean="0">
                <a:solidFill>
                  <a:srgbClr val="00B050"/>
                </a:solidFill>
              </a:rPr>
              <a:t>β</a:t>
            </a:r>
            <a:r>
              <a:rPr lang="ja-JP" altLang="en-US" dirty="0" smtClean="0">
                <a:solidFill>
                  <a:srgbClr val="00B050"/>
                </a:solidFill>
              </a:rPr>
              <a:t>近似アルゴリズム</a:t>
            </a:r>
            <a:endParaRPr kumimoji="1" lang="ja-JP" altLang="en-US" dirty="0">
              <a:solidFill>
                <a:srgbClr val="00B05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番号プレースホルダ 4"/>
          <p:cNvSpPr>
            <a:spLocks noGrp="1"/>
          </p:cNvSpPr>
          <p:nvPr>
            <p:ph type="sldNum" sz="quarter" idx="12"/>
          </p:nvPr>
        </p:nvSpPr>
        <p:spPr>
          <a:noFill/>
        </p:spPr>
        <p:txBody>
          <a:bodyPr/>
          <a:lstStyle/>
          <a:p>
            <a:fld id="{19101366-3683-4E22-876C-13BCD73163B6}" type="slidenum">
              <a:rPr lang="en-US" altLang="ja-JP" smtClean="0"/>
              <a:pPr/>
              <a:t>6</a:t>
            </a:fld>
            <a:endParaRPr lang="en-US" altLang="ja-JP" smtClean="0"/>
          </a:p>
        </p:txBody>
      </p:sp>
      <p:sp>
        <p:nvSpPr>
          <p:cNvPr id="30723" name="Rectangle 2"/>
          <p:cNvSpPr>
            <a:spLocks noGrp="1" noChangeArrowheads="1"/>
          </p:cNvSpPr>
          <p:nvPr>
            <p:ph type="title"/>
          </p:nvPr>
        </p:nvSpPr>
        <p:spPr/>
        <p:txBody>
          <a:bodyPr/>
          <a:lstStyle/>
          <a:p>
            <a:pPr eaLnBrk="1" hangingPunct="1"/>
            <a:r>
              <a:rPr lang="ja-JP" altLang="en-US" smtClean="0"/>
              <a:t>ＡＰＸ</a:t>
            </a:r>
          </a:p>
        </p:txBody>
      </p:sp>
      <p:sp>
        <p:nvSpPr>
          <p:cNvPr id="30724" name="AutoShape 3"/>
          <p:cNvSpPr>
            <a:spLocks noChangeArrowheads="1"/>
          </p:cNvSpPr>
          <p:nvPr/>
        </p:nvSpPr>
        <p:spPr bwMode="auto">
          <a:xfrm>
            <a:off x="428596" y="571480"/>
            <a:ext cx="7848600" cy="1752600"/>
          </a:xfrm>
          <a:prstGeom prst="roundRect">
            <a:avLst>
              <a:gd name="adj" fmla="val 16667"/>
            </a:avLst>
          </a:prstGeom>
          <a:noFill/>
          <a:ln w="38100">
            <a:solidFill>
              <a:srgbClr val="008000"/>
            </a:solidFill>
            <a:round/>
            <a:headEnd/>
            <a:tailEnd/>
          </a:ln>
        </p:spPr>
        <p:txBody>
          <a:bodyPr wrap="none" anchor="ctr"/>
          <a:lstStyle/>
          <a:p>
            <a:pPr algn="ctr"/>
            <a:endParaRPr lang="ja-JP" altLang="ja-JP"/>
          </a:p>
        </p:txBody>
      </p:sp>
      <p:sp>
        <p:nvSpPr>
          <p:cNvPr id="30725" name="Text Box 4"/>
          <p:cNvSpPr txBox="1">
            <a:spLocks noChangeArrowheads="1"/>
          </p:cNvSpPr>
          <p:nvPr/>
        </p:nvSpPr>
        <p:spPr bwMode="auto">
          <a:xfrm>
            <a:off x="762000" y="990600"/>
            <a:ext cx="7086600" cy="1200150"/>
          </a:xfrm>
          <a:prstGeom prst="rect">
            <a:avLst/>
          </a:prstGeom>
          <a:noFill/>
          <a:ln w="9525">
            <a:noFill/>
            <a:miter lim="800000"/>
            <a:headEnd/>
            <a:tailEnd/>
          </a:ln>
        </p:spPr>
        <p:txBody>
          <a:bodyPr>
            <a:spAutoFit/>
          </a:bodyPr>
          <a:lstStyle/>
          <a:p>
            <a:r>
              <a:rPr lang="en-US" altLang="ja-JP"/>
              <a:t>α</a:t>
            </a:r>
            <a:r>
              <a:rPr lang="ja-JP" altLang="en-US"/>
              <a:t>（あるいは</a:t>
            </a:r>
            <a:r>
              <a:rPr lang="en-US" altLang="ja-JP"/>
              <a:t>β</a:t>
            </a:r>
            <a:r>
              <a:rPr lang="ja-JP" altLang="en-US"/>
              <a:t>）定数であるような多項式時間アルゴリズムが存在するクラスを</a:t>
            </a:r>
            <a:r>
              <a:rPr lang="ja-JP" altLang="en-US">
                <a:solidFill>
                  <a:srgbClr val="FF0000"/>
                </a:solidFill>
              </a:rPr>
              <a:t>ＡＰＸ（</a:t>
            </a:r>
            <a:r>
              <a:rPr lang="en-US" altLang="ja-JP">
                <a:solidFill>
                  <a:srgbClr val="FF0000"/>
                </a:solidFill>
              </a:rPr>
              <a:t>APproXimation)</a:t>
            </a:r>
            <a:r>
              <a:rPr lang="ja-JP" altLang="en-US"/>
              <a:t>という。</a:t>
            </a:r>
          </a:p>
          <a:p>
            <a:endParaRPr lang="en-US" altLang="ja-JP"/>
          </a:p>
        </p:txBody>
      </p:sp>
      <p:sp>
        <p:nvSpPr>
          <p:cNvPr id="6" name="テキスト ボックス 5"/>
          <p:cNvSpPr txBox="1"/>
          <p:nvPr/>
        </p:nvSpPr>
        <p:spPr>
          <a:xfrm>
            <a:off x="1142976" y="428604"/>
            <a:ext cx="2345514" cy="461665"/>
          </a:xfrm>
          <a:prstGeom prst="rect">
            <a:avLst/>
          </a:prstGeom>
          <a:solidFill>
            <a:schemeClr val="bg1"/>
          </a:solidFill>
        </p:spPr>
        <p:txBody>
          <a:bodyPr wrap="none" rtlCol="0">
            <a:spAutoFit/>
          </a:bodyPr>
          <a:lstStyle/>
          <a:p>
            <a:r>
              <a:rPr lang="ja-JP" altLang="en-US" dirty="0" smtClean="0">
                <a:solidFill>
                  <a:srgbClr val="00B050"/>
                </a:solidFill>
              </a:rPr>
              <a:t>定義：クラス</a:t>
            </a:r>
            <a:r>
              <a:rPr lang="en-US" altLang="ja-JP" dirty="0" smtClean="0">
                <a:solidFill>
                  <a:srgbClr val="00B050"/>
                </a:solidFill>
              </a:rPr>
              <a:t>APX</a:t>
            </a:r>
            <a:endParaRPr kumimoji="1" lang="ja-JP" altLang="en-US" dirty="0">
              <a:solidFill>
                <a:srgbClr val="00B05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スライド番号プレースホルダ 4"/>
          <p:cNvSpPr>
            <a:spLocks noGrp="1"/>
          </p:cNvSpPr>
          <p:nvPr>
            <p:ph type="sldNum" sz="quarter" idx="12"/>
          </p:nvPr>
        </p:nvSpPr>
        <p:spPr>
          <a:noFill/>
        </p:spPr>
        <p:txBody>
          <a:bodyPr/>
          <a:lstStyle/>
          <a:p>
            <a:fld id="{7CCF132A-5979-4541-93ED-CCF2E8A3D55B}" type="slidenum">
              <a:rPr lang="en-US" altLang="ja-JP" smtClean="0"/>
              <a:pPr/>
              <a:t>7</a:t>
            </a:fld>
            <a:endParaRPr lang="en-US" altLang="ja-JP" smtClean="0"/>
          </a:p>
        </p:txBody>
      </p:sp>
      <p:sp>
        <p:nvSpPr>
          <p:cNvPr id="3079" name="Rectangle 2"/>
          <p:cNvSpPr>
            <a:spLocks noGrp="1" noChangeArrowheads="1"/>
          </p:cNvSpPr>
          <p:nvPr>
            <p:ph type="title"/>
          </p:nvPr>
        </p:nvSpPr>
        <p:spPr>
          <a:xfrm>
            <a:off x="0" y="0"/>
            <a:ext cx="6172200" cy="609600"/>
          </a:xfrm>
        </p:spPr>
        <p:txBody>
          <a:bodyPr/>
          <a:lstStyle/>
          <a:p>
            <a:pPr eaLnBrk="1" hangingPunct="1"/>
            <a:r>
              <a:rPr lang="en-US" altLang="ja-JP" smtClean="0"/>
              <a:t>PTAS</a:t>
            </a:r>
            <a:r>
              <a:rPr lang="ja-JP" altLang="en-US" smtClean="0"/>
              <a:t>と</a:t>
            </a:r>
            <a:r>
              <a:rPr lang="en-US" altLang="ja-JP" smtClean="0"/>
              <a:t>FPTAS</a:t>
            </a:r>
          </a:p>
        </p:txBody>
      </p:sp>
      <p:sp>
        <p:nvSpPr>
          <p:cNvPr id="3080" name="AutoShape 3"/>
          <p:cNvSpPr>
            <a:spLocks noChangeArrowheads="1"/>
          </p:cNvSpPr>
          <p:nvPr/>
        </p:nvSpPr>
        <p:spPr bwMode="auto">
          <a:xfrm>
            <a:off x="142844" y="714356"/>
            <a:ext cx="8429684" cy="3617938"/>
          </a:xfrm>
          <a:prstGeom prst="roundRect">
            <a:avLst>
              <a:gd name="adj" fmla="val 16667"/>
            </a:avLst>
          </a:prstGeom>
          <a:noFill/>
          <a:ln w="38100">
            <a:solidFill>
              <a:srgbClr val="008000"/>
            </a:solidFill>
            <a:round/>
            <a:headEnd/>
            <a:tailEnd/>
          </a:ln>
        </p:spPr>
        <p:txBody>
          <a:bodyPr wrap="none" anchor="ctr"/>
          <a:lstStyle/>
          <a:p>
            <a:pPr algn="ctr"/>
            <a:endParaRPr lang="ja-JP" altLang="ja-JP"/>
          </a:p>
        </p:txBody>
      </p:sp>
      <p:sp>
        <p:nvSpPr>
          <p:cNvPr id="3081" name="Text Box 4"/>
          <p:cNvSpPr txBox="1">
            <a:spLocks noChangeArrowheads="1"/>
          </p:cNvSpPr>
          <p:nvPr/>
        </p:nvSpPr>
        <p:spPr bwMode="auto">
          <a:xfrm>
            <a:off x="523844" y="979494"/>
            <a:ext cx="7086600" cy="3378200"/>
          </a:xfrm>
          <a:prstGeom prst="rect">
            <a:avLst/>
          </a:prstGeom>
          <a:noFill/>
          <a:ln w="9525">
            <a:noFill/>
            <a:miter lim="800000"/>
            <a:headEnd/>
            <a:tailEnd/>
          </a:ln>
        </p:spPr>
        <p:txBody>
          <a:bodyPr>
            <a:spAutoFit/>
          </a:bodyPr>
          <a:lstStyle/>
          <a:p>
            <a:r>
              <a:rPr lang="ja-JP" altLang="en-US"/>
              <a:t>　近似率</a:t>
            </a:r>
            <a:r>
              <a:rPr lang="en-US" altLang="ja-JP"/>
              <a:t>α</a:t>
            </a:r>
            <a:r>
              <a:rPr lang="ja-JP" altLang="en-US"/>
              <a:t>（</a:t>
            </a:r>
            <a:r>
              <a:rPr lang="en-US" altLang="ja-JP"/>
              <a:t>β</a:t>
            </a:r>
            <a:r>
              <a:rPr lang="ja-JP" altLang="en-US"/>
              <a:t>）を限りなく１に近づけることができるとき、そのような</a:t>
            </a:r>
            <a:r>
              <a:rPr lang="en-US" altLang="ja-JP"/>
              <a:t>α</a:t>
            </a:r>
            <a:r>
              <a:rPr lang="ja-JP" altLang="en-US"/>
              <a:t>近似アルゴリズムを</a:t>
            </a:r>
            <a:r>
              <a:rPr lang="en-US" altLang="ja-JP">
                <a:solidFill>
                  <a:srgbClr val="FF0000"/>
                </a:solidFill>
              </a:rPr>
              <a:t>PTAS(Polynomial Time Approximation Scheme,</a:t>
            </a:r>
            <a:r>
              <a:rPr lang="ja-JP" altLang="en-US">
                <a:solidFill>
                  <a:srgbClr val="FF0000"/>
                </a:solidFill>
              </a:rPr>
              <a:t>多項式時間近似スキーム</a:t>
            </a:r>
            <a:r>
              <a:rPr lang="en-US" altLang="ja-JP">
                <a:solidFill>
                  <a:srgbClr val="FF0000"/>
                </a:solidFill>
              </a:rPr>
              <a:t>)</a:t>
            </a:r>
            <a:r>
              <a:rPr lang="ja-JP" altLang="en-US"/>
              <a:t>という。すなわち、任意の正数　　　　に対して、　　　　　　　　　とできる入力サイズの多項式時間アルゴリズムを</a:t>
            </a:r>
            <a:r>
              <a:rPr lang="en-US" altLang="ja-JP"/>
              <a:t>PTAS</a:t>
            </a:r>
            <a:r>
              <a:rPr lang="ja-JP" altLang="en-US"/>
              <a:t>という。さらに、入力サイズ　　と精度　　　の多項式時間アルゴリズム</a:t>
            </a:r>
            <a:r>
              <a:rPr lang="en-US" altLang="ja-JP">
                <a:solidFill>
                  <a:srgbClr val="FF0000"/>
                </a:solidFill>
              </a:rPr>
              <a:t>FPTAS</a:t>
            </a:r>
            <a:r>
              <a:rPr lang="ja-JP" altLang="en-US">
                <a:solidFill>
                  <a:srgbClr val="FF0000"/>
                </a:solidFill>
              </a:rPr>
              <a:t>（</a:t>
            </a:r>
            <a:r>
              <a:rPr lang="en-US" altLang="ja-JP">
                <a:solidFill>
                  <a:srgbClr val="FF0000"/>
                </a:solidFill>
              </a:rPr>
              <a:t>Fully Polynomial Time Approximation Scheme,</a:t>
            </a:r>
            <a:r>
              <a:rPr lang="ja-JP" altLang="en-US">
                <a:solidFill>
                  <a:srgbClr val="FF0000"/>
                </a:solidFill>
              </a:rPr>
              <a:t>完全多項式時間近似スキーム）</a:t>
            </a:r>
            <a:r>
              <a:rPr lang="ja-JP" altLang="en-US"/>
              <a:t>という。</a:t>
            </a:r>
          </a:p>
        </p:txBody>
      </p:sp>
      <p:graphicFrame>
        <p:nvGraphicFramePr>
          <p:cNvPr id="3074" name="Object 10"/>
          <p:cNvGraphicFramePr>
            <a:graphicFrameLocks noChangeAspect="1"/>
          </p:cNvGraphicFramePr>
          <p:nvPr/>
        </p:nvGraphicFramePr>
        <p:xfrm>
          <a:off x="4791044" y="2122494"/>
          <a:ext cx="762000" cy="319088"/>
        </p:xfrm>
        <a:graphic>
          <a:graphicData uri="http://schemas.openxmlformats.org/presentationml/2006/ole">
            <p:oleObj spid="_x0000_s3074" name="Equation" r:id="rId3" imgW="393480" imgH="164880" progId="Equation.DSMT4">
              <p:embed/>
            </p:oleObj>
          </a:graphicData>
        </a:graphic>
      </p:graphicFrame>
      <p:graphicFrame>
        <p:nvGraphicFramePr>
          <p:cNvPr id="3075" name="Object 11"/>
          <p:cNvGraphicFramePr>
            <a:graphicFrameLocks noChangeAspect="1"/>
          </p:cNvGraphicFramePr>
          <p:nvPr/>
        </p:nvGraphicFramePr>
        <p:xfrm>
          <a:off x="6905594" y="2141544"/>
          <a:ext cx="1295400" cy="349250"/>
        </p:xfrm>
        <a:graphic>
          <a:graphicData uri="http://schemas.openxmlformats.org/presentationml/2006/ole">
            <p:oleObj spid="_x0000_s3075" name="Equation" r:id="rId4" imgW="660240" imgH="177480" progId="Equation.DSMT4">
              <p:embed/>
            </p:oleObj>
          </a:graphicData>
        </a:graphic>
      </p:graphicFrame>
      <p:graphicFrame>
        <p:nvGraphicFramePr>
          <p:cNvPr id="3076" name="Object 13"/>
          <p:cNvGraphicFramePr>
            <a:graphicFrameLocks noChangeAspect="1"/>
          </p:cNvGraphicFramePr>
          <p:nvPr/>
        </p:nvGraphicFramePr>
        <p:xfrm>
          <a:off x="4762469" y="2927357"/>
          <a:ext cx="271463" cy="246062"/>
        </p:xfrm>
        <a:graphic>
          <a:graphicData uri="http://schemas.openxmlformats.org/presentationml/2006/ole">
            <p:oleObj spid="_x0000_s3076" name="Equation" r:id="rId5" imgW="139680" imgH="126720" progId="Equation.DSMT4">
              <p:embed/>
            </p:oleObj>
          </a:graphicData>
        </a:graphic>
      </p:graphicFrame>
      <p:graphicFrame>
        <p:nvGraphicFramePr>
          <p:cNvPr id="3077" name="Object 14"/>
          <p:cNvGraphicFramePr>
            <a:graphicFrameLocks noChangeAspect="1"/>
          </p:cNvGraphicFramePr>
          <p:nvPr/>
        </p:nvGraphicFramePr>
        <p:xfrm>
          <a:off x="5905469" y="2784482"/>
          <a:ext cx="776288" cy="468312"/>
        </p:xfrm>
        <a:graphic>
          <a:graphicData uri="http://schemas.openxmlformats.org/presentationml/2006/ole">
            <p:oleObj spid="_x0000_s3077" name="Equation" r:id="rId6" imgW="203040" imgH="241200" progId="Equation.DSMT4">
              <p:embed/>
            </p:oleObj>
          </a:graphicData>
        </a:graphic>
      </p:graphicFrame>
      <p:sp>
        <p:nvSpPr>
          <p:cNvPr id="3082" name="AutoShape 15"/>
          <p:cNvSpPr>
            <a:spLocks noChangeArrowheads="1"/>
          </p:cNvSpPr>
          <p:nvPr/>
        </p:nvSpPr>
        <p:spPr bwMode="auto">
          <a:xfrm>
            <a:off x="685800" y="4662510"/>
            <a:ext cx="7391400" cy="1981200"/>
          </a:xfrm>
          <a:prstGeom prst="wedgeRoundRectCallout">
            <a:avLst>
              <a:gd name="adj1" fmla="val -23389"/>
              <a:gd name="adj2" fmla="val -6274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83" name="Text Box 16"/>
          <p:cNvSpPr txBox="1">
            <a:spLocks noChangeArrowheads="1"/>
          </p:cNvSpPr>
          <p:nvPr/>
        </p:nvSpPr>
        <p:spPr bwMode="auto">
          <a:xfrm>
            <a:off x="762000" y="4814910"/>
            <a:ext cx="7102475" cy="1552575"/>
          </a:xfrm>
          <a:prstGeom prst="rect">
            <a:avLst/>
          </a:prstGeom>
          <a:noFill/>
          <a:ln w="9525">
            <a:noFill/>
            <a:miter lim="800000"/>
            <a:headEnd/>
            <a:tailEnd/>
          </a:ln>
        </p:spPr>
        <p:txBody>
          <a:bodyPr>
            <a:spAutoFit/>
          </a:bodyPr>
          <a:lstStyle/>
          <a:p>
            <a:r>
              <a:rPr lang="ja-JP" altLang="en-US"/>
              <a:t>問題によっては、</a:t>
            </a:r>
            <a:r>
              <a:rPr lang="en-US" altLang="ja-JP"/>
              <a:t>PTAS</a:t>
            </a:r>
            <a:r>
              <a:rPr lang="ja-JP" altLang="en-US"/>
              <a:t>が存在しない（知られていない）ものがある。また、定数近似すら存在しない問題もある。このようなアルゴリズムの出力は入力サイズに依存した近似値になってしまう。</a:t>
            </a:r>
          </a:p>
        </p:txBody>
      </p:sp>
      <p:sp>
        <p:nvSpPr>
          <p:cNvPr id="12" name="テキスト ボックス 11"/>
          <p:cNvSpPr txBox="1"/>
          <p:nvPr/>
        </p:nvSpPr>
        <p:spPr>
          <a:xfrm>
            <a:off x="857224" y="538443"/>
            <a:ext cx="2788392" cy="461665"/>
          </a:xfrm>
          <a:prstGeom prst="rect">
            <a:avLst/>
          </a:prstGeom>
          <a:solidFill>
            <a:schemeClr val="bg1"/>
          </a:solidFill>
        </p:spPr>
        <p:txBody>
          <a:bodyPr wrap="none" rtlCol="0">
            <a:spAutoFit/>
          </a:bodyPr>
          <a:lstStyle/>
          <a:p>
            <a:r>
              <a:rPr lang="ja-JP" altLang="en-US" dirty="0" smtClean="0">
                <a:solidFill>
                  <a:srgbClr val="00B050"/>
                </a:solidFill>
              </a:rPr>
              <a:t>定義：</a:t>
            </a:r>
            <a:r>
              <a:rPr lang="en-US" altLang="ja-JP" dirty="0" smtClean="0">
                <a:solidFill>
                  <a:srgbClr val="00B050"/>
                </a:solidFill>
              </a:rPr>
              <a:t>PTAS</a:t>
            </a:r>
            <a:r>
              <a:rPr lang="ja-JP" altLang="en-US" dirty="0" err="1" smtClean="0">
                <a:solidFill>
                  <a:srgbClr val="00B050"/>
                </a:solidFill>
              </a:rPr>
              <a:t>、</a:t>
            </a:r>
            <a:r>
              <a:rPr lang="en-US" altLang="ja-JP" dirty="0" smtClean="0">
                <a:solidFill>
                  <a:srgbClr val="00B050"/>
                </a:solidFill>
              </a:rPr>
              <a:t>FPTAS</a:t>
            </a:r>
            <a:endParaRPr kumimoji="1" lang="ja-JP" altLang="en-US" dirty="0">
              <a:solidFill>
                <a:srgbClr val="00B05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 4"/>
          <p:cNvSpPr>
            <a:spLocks noGrp="1"/>
          </p:cNvSpPr>
          <p:nvPr>
            <p:ph type="sldNum" sz="quarter" idx="12"/>
          </p:nvPr>
        </p:nvSpPr>
        <p:spPr>
          <a:noFill/>
        </p:spPr>
        <p:txBody>
          <a:bodyPr/>
          <a:lstStyle/>
          <a:p>
            <a:fld id="{DA278FF8-15DE-42A3-A9D1-437B049E5BFB}" type="slidenum">
              <a:rPr lang="en-US" altLang="ja-JP" smtClean="0"/>
              <a:pPr/>
              <a:t>8</a:t>
            </a:fld>
            <a:endParaRPr lang="en-US" altLang="ja-JP" smtClean="0"/>
          </a:p>
        </p:txBody>
      </p:sp>
      <p:sp>
        <p:nvSpPr>
          <p:cNvPr id="31747" name="Rectangle 1026"/>
          <p:cNvSpPr>
            <a:spLocks noGrp="1" noChangeArrowheads="1"/>
          </p:cNvSpPr>
          <p:nvPr>
            <p:ph type="title"/>
          </p:nvPr>
        </p:nvSpPr>
        <p:spPr/>
        <p:txBody>
          <a:bodyPr/>
          <a:lstStyle/>
          <a:p>
            <a:pPr eaLnBrk="1" hangingPunct="1"/>
            <a:r>
              <a:rPr lang="ja-JP" altLang="en-US" smtClean="0"/>
              <a:t>近似アルゴリズムの存在</a:t>
            </a:r>
          </a:p>
        </p:txBody>
      </p:sp>
      <p:sp>
        <p:nvSpPr>
          <p:cNvPr id="31748" name="Oval 1027"/>
          <p:cNvSpPr>
            <a:spLocks noChangeArrowheads="1"/>
          </p:cNvSpPr>
          <p:nvPr/>
        </p:nvSpPr>
        <p:spPr bwMode="auto">
          <a:xfrm>
            <a:off x="990600" y="1295400"/>
            <a:ext cx="7086600" cy="4572000"/>
          </a:xfrm>
          <a:prstGeom prst="ellipse">
            <a:avLst/>
          </a:prstGeom>
          <a:solidFill>
            <a:srgbClr val="FFCCFF">
              <a:alpha val="50195"/>
            </a:srgbClr>
          </a:solidFill>
          <a:ln w="9525">
            <a:solidFill>
              <a:schemeClr val="tx1"/>
            </a:solidFill>
            <a:round/>
            <a:headEnd/>
            <a:tailEnd/>
          </a:ln>
        </p:spPr>
        <p:txBody>
          <a:bodyPr wrap="none" anchor="ctr"/>
          <a:lstStyle/>
          <a:p>
            <a:pPr algn="ctr"/>
            <a:endParaRPr lang="ja-JP" altLang="ja-JP">
              <a:solidFill>
                <a:srgbClr val="FFCCFF"/>
              </a:solidFill>
            </a:endParaRPr>
          </a:p>
        </p:txBody>
      </p:sp>
      <p:sp>
        <p:nvSpPr>
          <p:cNvPr id="31749" name="Oval 1029"/>
          <p:cNvSpPr>
            <a:spLocks noChangeArrowheads="1"/>
          </p:cNvSpPr>
          <p:nvPr/>
        </p:nvSpPr>
        <p:spPr bwMode="auto">
          <a:xfrm>
            <a:off x="1676400" y="1828800"/>
            <a:ext cx="5562600" cy="3733800"/>
          </a:xfrm>
          <a:prstGeom prst="ellipse">
            <a:avLst/>
          </a:prstGeom>
          <a:solidFill>
            <a:schemeClr val="hlink">
              <a:alpha val="50195"/>
            </a:schemeClr>
          </a:solidFill>
          <a:ln w="9525">
            <a:solidFill>
              <a:schemeClr val="tx1"/>
            </a:solidFill>
            <a:round/>
            <a:headEnd/>
            <a:tailEnd/>
          </a:ln>
        </p:spPr>
        <p:txBody>
          <a:bodyPr wrap="none" anchor="ctr"/>
          <a:lstStyle/>
          <a:p>
            <a:pPr algn="ctr"/>
            <a:endParaRPr lang="ja-JP" altLang="ja-JP"/>
          </a:p>
        </p:txBody>
      </p:sp>
      <p:sp>
        <p:nvSpPr>
          <p:cNvPr id="31750" name="Oval 1030"/>
          <p:cNvSpPr>
            <a:spLocks noChangeArrowheads="1"/>
          </p:cNvSpPr>
          <p:nvPr/>
        </p:nvSpPr>
        <p:spPr bwMode="auto">
          <a:xfrm>
            <a:off x="2133600" y="2362200"/>
            <a:ext cx="4419600" cy="2590800"/>
          </a:xfrm>
          <a:prstGeom prst="ellipse">
            <a:avLst/>
          </a:prstGeom>
          <a:solidFill>
            <a:schemeClr val="accent2">
              <a:alpha val="50195"/>
            </a:schemeClr>
          </a:solidFill>
          <a:ln w="9525">
            <a:solidFill>
              <a:schemeClr val="tx1"/>
            </a:solidFill>
            <a:round/>
            <a:headEnd/>
            <a:tailEnd/>
          </a:ln>
        </p:spPr>
        <p:txBody>
          <a:bodyPr wrap="none" anchor="ctr"/>
          <a:lstStyle/>
          <a:p>
            <a:pPr algn="ctr"/>
            <a:endParaRPr lang="ja-JP" altLang="ja-JP"/>
          </a:p>
        </p:txBody>
      </p:sp>
      <p:sp>
        <p:nvSpPr>
          <p:cNvPr id="31751" name="Oval 1031"/>
          <p:cNvSpPr>
            <a:spLocks noChangeArrowheads="1"/>
          </p:cNvSpPr>
          <p:nvPr/>
        </p:nvSpPr>
        <p:spPr bwMode="auto">
          <a:xfrm>
            <a:off x="2819400" y="2819400"/>
            <a:ext cx="2819400" cy="1600200"/>
          </a:xfrm>
          <a:prstGeom prst="ellipse">
            <a:avLst/>
          </a:prstGeom>
          <a:solidFill>
            <a:srgbClr val="008000">
              <a:alpha val="50195"/>
            </a:srgbClr>
          </a:solidFill>
          <a:ln w="9525">
            <a:solidFill>
              <a:schemeClr val="tx1"/>
            </a:solidFill>
            <a:round/>
            <a:headEnd/>
            <a:tailEnd/>
          </a:ln>
        </p:spPr>
        <p:txBody>
          <a:bodyPr wrap="none" anchor="ctr"/>
          <a:lstStyle/>
          <a:p>
            <a:pPr algn="ctr"/>
            <a:endParaRPr lang="ja-JP" altLang="ja-JP"/>
          </a:p>
        </p:txBody>
      </p:sp>
      <p:sp>
        <p:nvSpPr>
          <p:cNvPr id="31752" name="Text Box 1032"/>
          <p:cNvSpPr txBox="1">
            <a:spLocks noChangeArrowheads="1"/>
          </p:cNvSpPr>
          <p:nvPr/>
        </p:nvSpPr>
        <p:spPr bwMode="auto">
          <a:xfrm>
            <a:off x="2362200" y="762000"/>
            <a:ext cx="4702175" cy="457200"/>
          </a:xfrm>
          <a:prstGeom prst="rect">
            <a:avLst/>
          </a:prstGeom>
          <a:noFill/>
          <a:ln w="9525">
            <a:noFill/>
            <a:miter lim="800000"/>
            <a:headEnd/>
            <a:tailEnd/>
          </a:ln>
        </p:spPr>
        <p:txBody>
          <a:bodyPr wrap="none">
            <a:spAutoFit/>
          </a:bodyPr>
          <a:lstStyle/>
          <a:p>
            <a:r>
              <a:rPr lang="ja-JP" altLang="en-US">
                <a:solidFill>
                  <a:srgbClr val="FF66CC"/>
                </a:solidFill>
              </a:rPr>
              <a:t>近似アルゴリズムが存在するクラス</a:t>
            </a:r>
          </a:p>
        </p:txBody>
      </p:sp>
      <p:sp>
        <p:nvSpPr>
          <p:cNvPr id="31753" name="Text Box 1033"/>
          <p:cNvSpPr txBox="1">
            <a:spLocks noChangeArrowheads="1"/>
          </p:cNvSpPr>
          <p:nvPr/>
        </p:nvSpPr>
        <p:spPr bwMode="auto">
          <a:xfrm>
            <a:off x="2971800" y="1905000"/>
            <a:ext cx="3033713" cy="457200"/>
          </a:xfrm>
          <a:prstGeom prst="rect">
            <a:avLst/>
          </a:prstGeom>
          <a:noFill/>
          <a:ln w="9525">
            <a:noFill/>
            <a:miter lim="800000"/>
            <a:headEnd/>
            <a:tailEnd/>
          </a:ln>
        </p:spPr>
        <p:txBody>
          <a:bodyPr wrap="none">
            <a:spAutoFit/>
          </a:bodyPr>
          <a:lstStyle/>
          <a:p>
            <a:r>
              <a:rPr lang="en-US" altLang="ja-JP" dirty="0">
                <a:solidFill>
                  <a:schemeClr val="accent1"/>
                </a:solidFill>
              </a:rPr>
              <a:t>APX</a:t>
            </a:r>
            <a:r>
              <a:rPr lang="ja-JP" altLang="en-US" dirty="0">
                <a:solidFill>
                  <a:schemeClr val="accent1"/>
                </a:solidFill>
              </a:rPr>
              <a:t>が存在するクラス</a:t>
            </a:r>
          </a:p>
        </p:txBody>
      </p:sp>
      <p:sp>
        <p:nvSpPr>
          <p:cNvPr id="31754" name="Text Box 1034"/>
          <p:cNvSpPr txBox="1">
            <a:spLocks noChangeArrowheads="1"/>
          </p:cNvSpPr>
          <p:nvPr/>
        </p:nvSpPr>
        <p:spPr bwMode="auto">
          <a:xfrm>
            <a:off x="2895600" y="2438400"/>
            <a:ext cx="3168650" cy="457200"/>
          </a:xfrm>
          <a:prstGeom prst="rect">
            <a:avLst/>
          </a:prstGeom>
          <a:noFill/>
          <a:ln w="9525">
            <a:noFill/>
            <a:miter lim="800000"/>
            <a:headEnd/>
            <a:tailEnd/>
          </a:ln>
        </p:spPr>
        <p:txBody>
          <a:bodyPr wrap="none">
            <a:spAutoFit/>
          </a:bodyPr>
          <a:lstStyle/>
          <a:p>
            <a:r>
              <a:rPr lang="en-US" altLang="ja-JP">
                <a:solidFill>
                  <a:schemeClr val="accent2"/>
                </a:solidFill>
              </a:rPr>
              <a:t>PTAS</a:t>
            </a:r>
            <a:r>
              <a:rPr lang="ja-JP" altLang="en-US">
                <a:solidFill>
                  <a:schemeClr val="accent2"/>
                </a:solidFill>
              </a:rPr>
              <a:t>が存在するクラス</a:t>
            </a:r>
          </a:p>
        </p:txBody>
      </p:sp>
      <p:sp>
        <p:nvSpPr>
          <p:cNvPr id="31755" name="Text Box 1035"/>
          <p:cNvSpPr txBox="1">
            <a:spLocks noChangeArrowheads="1"/>
          </p:cNvSpPr>
          <p:nvPr/>
        </p:nvSpPr>
        <p:spPr bwMode="auto">
          <a:xfrm>
            <a:off x="3048000" y="3429000"/>
            <a:ext cx="3338513" cy="457200"/>
          </a:xfrm>
          <a:prstGeom prst="rect">
            <a:avLst/>
          </a:prstGeom>
          <a:noFill/>
          <a:ln w="9525">
            <a:noFill/>
            <a:miter lim="800000"/>
            <a:headEnd/>
            <a:tailEnd/>
          </a:ln>
        </p:spPr>
        <p:txBody>
          <a:bodyPr wrap="none">
            <a:spAutoFit/>
          </a:bodyPr>
          <a:lstStyle/>
          <a:p>
            <a:r>
              <a:rPr lang="en-US" altLang="ja-JP"/>
              <a:t>FPTAS</a:t>
            </a:r>
            <a:r>
              <a:rPr lang="ja-JP" altLang="en-US"/>
              <a:t>が存在するクラス</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 4"/>
          <p:cNvSpPr>
            <a:spLocks noGrp="1"/>
          </p:cNvSpPr>
          <p:nvPr>
            <p:ph type="sldNum" sz="quarter" idx="12"/>
          </p:nvPr>
        </p:nvSpPr>
        <p:spPr>
          <a:noFill/>
        </p:spPr>
        <p:txBody>
          <a:bodyPr/>
          <a:lstStyle/>
          <a:p>
            <a:fld id="{487C2984-BD50-42F7-B380-A867A6C89CA6}" type="slidenum">
              <a:rPr lang="en-US" altLang="ja-JP" smtClean="0"/>
              <a:pPr/>
              <a:t>9</a:t>
            </a:fld>
            <a:endParaRPr lang="en-US" altLang="ja-JP" smtClean="0"/>
          </a:p>
        </p:txBody>
      </p:sp>
      <p:sp>
        <p:nvSpPr>
          <p:cNvPr id="32771" name="Rectangle 13"/>
          <p:cNvSpPr>
            <a:spLocks noChangeArrowheads="1"/>
          </p:cNvSpPr>
          <p:nvPr/>
        </p:nvSpPr>
        <p:spPr bwMode="auto">
          <a:xfrm>
            <a:off x="2743200" y="3276600"/>
            <a:ext cx="2895600" cy="2895600"/>
          </a:xfrm>
          <a:prstGeom prst="rect">
            <a:avLst/>
          </a:prstGeom>
          <a:noFill/>
          <a:ln w="28575">
            <a:solidFill>
              <a:schemeClr val="tx1"/>
            </a:solidFill>
            <a:miter lim="800000"/>
            <a:headEnd/>
            <a:tailEnd/>
          </a:ln>
        </p:spPr>
        <p:txBody>
          <a:bodyPr wrap="none" anchor="ctr"/>
          <a:lstStyle/>
          <a:p>
            <a:endParaRPr lang="ja-JP" altLang="en-US"/>
          </a:p>
        </p:txBody>
      </p:sp>
      <p:sp>
        <p:nvSpPr>
          <p:cNvPr id="32772" name="Rectangle 14"/>
          <p:cNvSpPr>
            <a:spLocks noChangeArrowheads="1"/>
          </p:cNvSpPr>
          <p:nvPr/>
        </p:nvSpPr>
        <p:spPr bwMode="auto">
          <a:xfrm>
            <a:off x="3429000" y="3962400"/>
            <a:ext cx="1447800" cy="1447800"/>
          </a:xfrm>
          <a:prstGeom prst="rect">
            <a:avLst/>
          </a:prstGeom>
          <a:noFill/>
          <a:ln w="28575">
            <a:solidFill>
              <a:schemeClr val="tx1"/>
            </a:solidFill>
            <a:miter lim="800000"/>
            <a:headEnd/>
            <a:tailEnd/>
          </a:ln>
        </p:spPr>
        <p:txBody>
          <a:bodyPr wrap="none" anchor="ctr"/>
          <a:lstStyle/>
          <a:p>
            <a:endParaRPr lang="ja-JP" altLang="en-US"/>
          </a:p>
        </p:txBody>
      </p:sp>
      <p:sp>
        <p:nvSpPr>
          <p:cNvPr id="32773" name="Rectangle 2"/>
          <p:cNvSpPr>
            <a:spLocks noGrp="1" noChangeArrowheads="1"/>
          </p:cNvSpPr>
          <p:nvPr>
            <p:ph type="title"/>
          </p:nvPr>
        </p:nvSpPr>
        <p:spPr>
          <a:xfrm>
            <a:off x="0" y="0"/>
            <a:ext cx="6934200" cy="609600"/>
          </a:xfrm>
        </p:spPr>
        <p:txBody>
          <a:bodyPr/>
          <a:lstStyle/>
          <a:p>
            <a:pPr eaLnBrk="1" hangingPunct="1"/>
            <a:r>
              <a:rPr lang="ja-JP" altLang="en-US" smtClean="0"/>
              <a:t>１３－２．巡回セールスマン問題</a:t>
            </a:r>
          </a:p>
        </p:txBody>
      </p:sp>
      <p:sp>
        <p:nvSpPr>
          <p:cNvPr id="32774" name="Text Box 3"/>
          <p:cNvSpPr txBox="1">
            <a:spLocks noChangeArrowheads="1"/>
          </p:cNvSpPr>
          <p:nvPr/>
        </p:nvSpPr>
        <p:spPr bwMode="auto">
          <a:xfrm>
            <a:off x="381000" y="1219200"/>
            <a:ext cx="8370888" cy="457200"/>
          </a:xfrm>
          <a:prstGeom prst="rect">
            <a:avLst/>
          </a:prstGeom>
          <a:noFill/>
          <a:ln w="9525">
            <a:noFill/>
            <a:miter lim="800000"/>
            <a:headEnd/>
            <a:tailEnd/>
          </a:ln>
        </p:spPr>
        <p:txBody>
          <a:bodyPr wrap="none">
            <a:spAutoFit/>
          </a:bodyPr>
          <a:lstStyle/>
          <a:p>
            <a:r>
              <a:rPr lang="ja-JP" altLang="en-US"/>
              <a:t>巡回セールスマン問題には、ネットワーク型と、幾何型とがある。</a:t>
            </a:r>
          </a:p>
        </p:txBody>
      </p:sp>
      <p:sp>
        <p:nvSpPr>
          <p:cNvPr id="32775" name="Text Box 8"/>
          <p:cNvSpPr txBox="1">
            <a:spLocks noChangeArrowheads="1"/>
          </p:cNvSpPr>
          <p:nvPr/>
        </p:nvSpPr>
        <p:spPr bwMode="auto">
          <a:xfrm>
            <a:off x="685800" y="1828800"/>
            <a:ext cx="7620000" cy="1187450"/>
          </a:xfrm>
          <a:prstGeom prst="rect">
            <a:avLst/>
          </a:prstGeom>
          <a:noFill/>
          <a:ln w="9525">
            <a:noFill/>
            <a:miter lim="800000"/>
            <a:headEnd/>
            <a:tailEnd/>
          </a:ln>
        </p:spPr>
        <p:txBody>
          <a:bodyPr>
            <a:spAutoFit/>
          </a:bodyPr>
          <a:lstStyle/>
          <a:p>
            <a:r>
              <a:rPr lang="ja-JP" altLang="en-US"/>
              <a:t>　ネットワーク型の巡回セールスマン問題では、入力は辺重み付きのグラフであり、出力は頂点を全て辿る閉路で重みの総和が最小のものである。</a:t>
            </a:r>
          </a:p>
        </p:txBody>
      </p:sp>
      <p:sp>
        <p:nvSpPr>
          <p:cNvPr id="32776" name="Line 15"/>
          <p:cNvSpPr>
            <a:spLocks noChangeShapeType="1"/>
          </p:cNvSpPr>
          <p:nvPr/>
        </p:nvSpPr>
        <p:spPr bwMode="auto">
          <a:xfrm>
            <a:off x="2743200" y="3276600"/>
            <a:ext cx="685800" cy="685800"/>
          </a:xfrm>
          <a:prstGeom prst="line">
            <a:avLst/>
          </a:prstGeom>
          <a:noFill/>
          <a:ln w="38100">
            <a:solidFill>
              <a:schemeClr val="tx1"/>
            </a:solidFill>
            <a:round/>
            <a:headEnd/>
            <a:tailEnd/>
          </a:ln>
        </p:spPr>
        <p:txBody>
          <a:bodyPr/>
          <a:lstStyle/>
          <a:p>
            <a:endParaRPr lang="ja-JP" altLang="en-US"/>
          </a:p>
        </p:txBody>
      </p:sp>
      <p:sp>
        <p:nvSpPr>
          <p:cNvPr id="32777" name="Line 16"/>
          <p:cNvSpPr>
            <a:spLocks noChangeShapeType="1"/>
          </p:cNvSpPr>
          <p:nvPr/>
        </p:nvSpPr>
        <p:spPr bwMode="auto">
          <a:xfrm flipV="1">
            <a:off x="4876800" y="3276600"/>
            <a:ext cx="762000" cy="685800"/>
          </a:xfrm>
          <a:prstGeom prst="line">
            <a:avLst/>
          </a:prstGeom>
          <a:noFill/>
          <a:ln w="38100">
            <a:solidFill>
              <a:schemeClr val="tx1"/>
            </a:solidFill>
            <a:round/>
            <a:headEnd/>
            <a:tailEnd/>
          </a:ln>
        </p:spPr>
        <p:txBody>
          <a:bodyPr/>
          <a:lstStyle/>
          <a:p>
            <a:endParaRPr lang="ja-JP" altLang="en-US"/>
          </a:p>
        </p:txBody>
      </p:sp>
      <p:sp>
        <p:nvSpPr>
          <p:cNvPr id="32778" name="Line 17"/>
          <p:cNvSpPr>
            <a:spLocks noChangeShapeType="1"/>
          </p:cNvSpPr>
          <p:nvPr/>
        </p:nvSpPr>
        <p:spPr bwMode="auto">
          <a:xfrm>
            <a:off x="4876800" y="5410200"/>
            <a:ext cx="762000" cy="762000"/>
          </a:xfrm>
          <a:prstGeom prst="line">
            <a:avLst/>
          </a:prstGeom>
          <a:noFill/>
          <a:ln w="38100">
            <a:solidFill>
              <a:schemeClr val="tx1"/>
            </a:solidFill>
            <a:round/>
            <a:headEnd/>
            <a:tailEnd/>
          </a:ln>
        </p:spPr>
        <p:txBody>
          <a:bodyPr/>
          <a:lstStyle/>
          <a:p>
            <a:endParaRPr lang="ja-JP" altLang="en-US"/>
          </a:p>
        </p:txBody>
      </p:sp>
      <p:sp>
        <p:nvSpPr>
          <p:cNvPr id="32779" name="Line 18"/>
          <p:cNvSpPr>
            <a:spLocks noChangeShapeType="1"/>
          </p:cNvSpPr>
          <p:nvPr/>
        </p:nvSpPr>
        <p:spPr bwMode="auto">
          <a:xfrm flipH="1">
            <a:off x="2743200" y="5410200"/>
            <a:ext cx="685800" cy="762000"/>
          </a:xfrm>
          <a:prstGeom prst="line">
            <a:avLst/>
          </a:prstGeom>
          <a:noFill/>
          <a:ln w="38100">
            <a:solidFill>
              <a:schemeClr val="tx1"/>
            </a:solidFill>
            <a:round/>
            <a:headEnd/>
            <a:tailEnd/>
          </a:ln>
        </p:spPr>
        <p:txBody>
          <a:bodyPr/>
          <a:lstStyle/>
          <a:p>
            <a:endParaRPr lang="ja-JP" altLang="en-US"/>
          </a:p>
        </p:txBody>
      </p:sp>
      <p:sp>
        <p:nvSpPr>
          <p:cNvPr id="32780" name="Line 19"/>
          <p:cNvSpPr>
            <a:spLocks noChangeShapeType="1"/>
          </p:cNvSpPr>
          <p:nvPr/>
        </p:nvSpPr>
        <p:spPr bwMode="auto">
          <a:xfrm flipV="1">
            <a:off x="3429000" y="3962400"/>
            <a:ext cx="1447800" cy="1447800"/>
          </a:xfrm>
          <a:prstGeom prst="line">
            <a:avLst/>
          </a:prstGeom>
          <a:noFill/>
          <a:ln w="38100">
            <a:solidFill>
              <a:schemeClr val="tx1"/>
            </a:solidFill>
            <a:round/>
            <a:headEnd/>
            <a:tailEnd/>
          </a:ln>
        </p:spPr>
        <p:txBody>
          <a:bodyPr/>
          <a:lstStyle/>
          <a:p>
            <a:endParaRPr lang="ja-JP" altLang="en-US"/>
          </a:p>
        </p:txBody>
      </p:sp>
      <p:sp>
        <p:nvSpPr>
          <p:cNvPr id="32781" name="Line 20"/>
          <p:cNvSpPr>
            <a:spLocks noChangeShapeType="1"/>
          </p:cNvSpPr>
          <p:nvPr/>
        </p:nvSpPr>
        <p:spPr bwMode="auto">
          <a:xfrm>
            <a:off x="3429000" y="5410200"/>
            <a:ext cx="2133600" cy="762000"/>
          </a:xfrm>
          <a:prstGeom prst="line">
            <a:avLst/>
          </a:prstGeom>
          <a:noFill/>
          <a:ln w="38100">
            <a:solidFill>
              <a:schemeClr val="tx1"/>
            </a:solidFill>
            <a:round/>
            <a:headEnd/>
            <a:tailEnd/>
          </a:ln>
        </p:spPr>
        <p:txBody>
          <a:bodyPr/>
          <a:lstStyle/>
          <a:p>
            <a:endParaRPr lang="ja-JP" altLang="en-US"/>
          </a:p>
        </p:txBody>
      </p:sp>
      <p:sp>
        <p:nvSpPr>
          <p:cNvPr id="32782" name="Line 21"/>
          <p:cNvSpPr>
            <a:spLocks noChangeShapeType="1"/>
          </p:cNvSpPr>
          <p:nvPr/>
        </p:nvSpPr>
        <p:spPr bwMode="auto">
          <a:xfrm flipV="1">
            <a:off x="3505200" y="3276600"/>
            <a:ext cx="2133600" cy="685800"/>
          </a:xfrm>
          <a:prstGeom prst="line">
            <a:avLst/>
          </a:prstGeom>
          <a:noFill/>
          <a:ln w="38100">
            <a:solidFill>
              <a:schemeClr val="tx1"/>
            </a:solidFill>
            <a:round/>
            <a:headEnd/>
            <a:tailEnd/>
          </a:ln>
        </p:spPr>
        <p:txBody>
          <a:bodyPr/>
          <a:lstStyle/>
          <a:p>
            <a:endParaRPr lang="ja-JP" altLang="en-US"/>
          </a:p>
        </p:txBody>
      </p:sp>
      <p:sp>
        <p:nvSpPr>
          <p:cNvPr id="32783" name="Line 22"/>
          <p:cNvSpPr>
            <a:spLocks noChangeShapeType="1"/>
          </p:cNvSpPr>
          <p:nvPr/>
        </p:nvSpPr>
        <p:spPr bwMode="auto">
          <a:xfrm>
            <a:off x="2743200" y="3276600"/>
            <a:ext cx="685800" cy="2133600"/>
          </a:xfrm>
          <a:prstGeom prst="line">
            <a:avLst/>
          </a:prstGeom>
          <a:noFill/>
          <a:ln w="38100">
            <a:solidFill>
              <a:schemeClr val="tx1"/>
            </a:solidFill>
            <a:round/>
            <a:headEnd/>
            <a:tailEnd/>
          </a:ln>
        </p:spPr>
        <p:txBody>
          <a:bodyPr/>
          <a:lstStyle/>
          <a:p>
            <a:endParaRPr lang="ja-JP" altLang="en-US"/>
          </a:p>
        </p:txBody>
      </p:sp>
      <p:sp>
        <p:nvSpPr>
          <p:cNvPr id="32784" name="Oval 4"/>
          <p:cNvSpPr>
            <a:spLocks noChangeArrowheads="1"/>
          </p:cNvSpPr>
          <p:nvPr/>
        </p:nvSpPr>
        <p:spPr bwMode="auto">
          <a:xfrm>
            <a:off x="4724400" y="38100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2785" name="Oval 5"/>
          <p:cNvSpPr>
            <a:spLocks noChangeArrowheads="1"/>
          </p:cNvSpPr>
          <p:nvPr/>
        </p:nvSpPr>
        <p:spPr bwMode="auto">
          <a:xfrm>
            <a:off x="5486400" y="32004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2786" name="Oval 6"/>
          <p:cNvSpPr>
            <a:spLocks noChangeArrowheads="1"/>
          </p:cNvSpPr>
          <p:nvPr/>
        </p:nvSpPr>
        <p:spPr bwMode="auto">
          <a:xfrm>
            <a:off x="2590800" y="31242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2787" name="Oval 7"/>
          <p:cNvSpPr>
            <a:spLocks noChangeArrowheads="1"/>
          </p:cNvSpPr>
          <p:nvPr/>
        </p:nvSpPr>
        <p:spPr bwMode="auto">
          <a:xfrm>
            <a:off x="3276600" y="38100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2788" name="Oval 9"/>
          <p:cNvSpPr>
            <a:spLocks noChangeArrowheads="1"/>
          </p:cNvSpPr>
          <p:nvPr/>
        </p:nvSpPr>
        <p:spPr bwMode="auto">
          <a:xfrm>
            <a:off x="5562600" y="60198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2789" name="Oval 10"/>
          <p:cNvSpPr>
            <a:spLocks noChangeArrowheads="1"/>
          </p:cNvSpPr>
          <p:nvPr/>
        </p:nvSpPr>
        <p:spPr bwMode="auto">
          <a:xfrm>
            <a:off x="2590800" y="59436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2790" name="Oval 11"/>
          <p:cNvSpPr>
            <a:spLocks noChangeArrowheads="1"/>
          </p:cNvSpPr>
          <p:nvPr/>
        </p:nvSpPr>
        <p:spPr bwMode="auto">
          <a:xfrm>
            <a:off x="4724400" y="52578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2791" name="Oval 23"/>
          <p:cNvSpPr>
            <a:spLocks noChangeArrowheads="1"/>
          </p:cNvSpPr>
          <p:nvPr/>
        </p:nvSpPr>
        <p:spPr bwMode="auto">
          <a:xfrm>
            <a:off x="3276600" y="52578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2792" name="Text Box 24"/>
          <p:cNvSpPr txBox="1">
            <a:spLocks noChangeArrowheads="1"/>
          </p:cNvSpPr>
          <p:nvPr/>
        </p:nvSpPr>
        <p:spPr bwMode="auto">
          <a:xfrm>
            <a:off x="3886200" y="4267200"/>
            <a:ext cx="336550" cy="457200"/>
          </a:xfrm>
          <a:prstGeom prst="rect">
            <a:avLst/>
          </a:prstGeom>
          <a:noFill/>
          <a:ln w="9525">
            <a:noFill/>
            <a:miter lim="800000"/>
            <a:headEnd/>
            <a:tailEnd/>
          </a:ln>
        </p:spPr>
        <p:txBody>
          <a:bodyPr wrap="none">
            <a:spAutoFit/>
          </a:bodyPr>
          <a:lstStyle/>
          <a:p>
            <a:r>
              <a:rPr lang="en-US" altLang="ja-JP"/>
              <a:t>5</a:t>
            </a:r>
          </a:p>
        </p:txBody>
      </p:sp>
      <p:sp>
        <p:nvSpPr>
          <p:cNvPr id="32793" name="Text Box 25"/>
          <p:cNvSpPr txBox="1">
            <a:spLocks noChangeArrowheads="1"/>
          </p:cNvSpPr>
          <p:nvPr/>
        </p:nvSpPr>
        <p:spPr bwMode="auto">
          <a:xfrm>
            <a:off x="4191000" y="5029200"/>
            <a:ext cx="336550" cy="457200"/>
          </a:xfrm>
          <a:prstGeom prst="rect">
            <a:avLst/>
          </a:prstGeom>
          <a:noFill/>
          <a:ln w="9525">
            <a:noFill/>
            <a:miter lim="800000"/>
            <a:headEnd/>
            <a:tailEnd/>
          </a:ln>
        </p:spPr>
        <p:txBody>
          <a:bodyPr wrap="none">
            <a:spAutoFit/>
          </a:bodyPr>
          <a:lstStyle/>
          <a:p>
            <a:r>
              <a:rPr lang="en-US" altLang="ja-JP"/>
              <a:t>2</a:t>
            </a:r>
          </a:p>
        </p:txBody>
      </p:sp>
      <p:sp>
        <p:nvSpPr>
          <p:cNvPr id="32794" name="Text Box 26"/>
          <p:cNvSpPr txBox="1">
            <a:spLocks noChangeArrowheads="1"/>
          </p:cNvSpPr>
          <p:nvPr/>
        </p:nvSpPr>
        <p:spPr bwMode="auto">
          <a:xfrm>
            <a:off x="4876800" y="4572000"/>
            <a:ext cx="336550" cy="457200"/>
          </a:xfrm>
          <a:prstGeom prst="rect">
            <a:avLst/>
          </a:prstGeom>
          <a:noFill/>
          <a:ln w="9525">
            <a:noFill/>
            <a:miter lim="800000"/>
            <a:headEnd/>
            <a:tailEnd/>
          </a:ln>
        </p:spPr>
        <p:txBody>
          <a:bodyPr wrap="none">
            <a:spAutoFit/>
          </a:bodyPr>
          <a:lstStyle/>
          <a:p>
            <a:r>
              <a:rPr lang="en-US" altLang="ja-JP"/>
              <a:t>2</a:t>
            </a:r>
          </a:p>
        </p:txBody>
      </p:sp>
      <p:sp>
        <p:nvSpPr>
          <p:cNvPr id="32795" name="Freeform 28"/>
          <p:cNvSpPr>
            <a:spLocks/>
          </p:cNvSpPr>
          <p:nvPr/>
        </p:nvSpPr>
        <p:spPr bwMode="auto">
          <a:xfrm>
            <a:off x="2590800" y="3200400"/>
            <a:ext cx="3124200" cy="3048000"/>
          </a:xfrm>
          <a:custGeom>
            <a:avLst/>
            <a:gdLst>
              <a:gd name="T0" fmla="*/ 0 w 1968"/>
              <a:gd name="T1" fmla="*/ 241935038 h 1920"/>
              <a:gd name="T2" fmla="*/ 0 w 1968"/>
              <a:gd name="T3" fmla="*/ 2147483647 h 1920"/>
              <a:gd name="T4" fmla="*/ 2147483647 w 1968"/>
              <a:gd name="T5" fmla="*/ 2147483647 h 1920"/>
              <a:gd name="T6" fmla="*/ 2147483647 w 1968"/>
              <a:gd name="T7" fmla="*/ 0 h 1920"/>
              <a:gd name="T8" fmla="*/ 2147483647 w 1968"/>
              <a:gd name="T9" fmla="*/ 1451610028 h 1920"/>
              <a:gd name="T10" fmla="*/ 2147483647 w 1968"/>
              <a:gd name="T11" fmla="*/ 2147483647 h 1920"/>
              <a:gd name="T12" fmla="*/ 1209675097 w 1968"/>
              <a:gd name="T13" fmla="*/ 2147483647 h 1920"/>
              <a:gd name="T14" fmla="*/ 1209675097 w 1968"/>
              <a:gd name="T15" fmla="*/ 1088707620 h 1920"/>
              <a:gd name="T16" fmla="*/ 0 w 1968"/>
              <a:gd name="T17" fmla="*/ 241935038 h 19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68"/>
              <a:gd name="T28" fmla="*/ 0 h 1920"/>
              <a:gd name="T29" fmla="*/ 1968 w 1968"/>
              <a:gd name="T30" fmla="*/ 1920 h 19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68" h="1920">
                <a:moveTo>
                  <a:pt x="0" y="96"/>
                </a:moveTo>
                <a:lnTo>
                  <a:pt x="0" y="1920"/>
                </a:lnTo>
                <a:lnTo>
                  <a:pt x="1968" y="1920"/>
                </a:lnTo>
                <a:lnTo>
                  <a:pt x="1968" y="0"/>
                </a:lnTo>
                <a:lnTo>
                  <a:pt x="1488" y="576"/>
                </a:lnTo>
                <a:lnTo>
                  <a:pt x="1488" y="1488"/>
                </a:lnTo>
                <a:lnTo>
                  <a:pt x="480" y="1392"/>
                </a:lnTo>
                <a:lnTo>
                  <a:pt x="480" y="432"/>
                </a:lnTo>
                <a:lnTo>
                  <a:pt x="0" y="96"/>
                </a:lnTo>
                <a:close/>
              </a:path>
            </a:pathLst>
          </a:custGeom>
          <a:noFill/>
          <a:ln w="38100">
            <a:solidFill>
              <a:srgbClr val="FF0066"/>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9524</TotalTime>
  <Words>756</Words>
  <Application>Microsoft PowerPoint</Application>
  <PresentationFormat>画面に合わせる (4:3)</PresentationFormat>
  <Paragraphs>248</Paragraphs>
  <Slides>40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40</vt:i4>
      </vt:variant>
    </vt:vector>
  </HeadingPairs>
  <TitlesOfParts>
    <vt:vector size="42" baseType="lpstr">
      <vt:lpstr>標準デザイン</vt:lpstr>
      <vt:lpstr>Equation</vt:lpstr>
      <vt:lpstr>13．近似アルゴリズム</vt:lpstr>
      <vt:lpstr>１３．１　　近似アルゴリズムの種類</vt:lpstr>
      <vt:lpstr>ヒューリスティックと近似アルゴリズム</vt:lpstr>
      <vt:lpstr>α近似アルゴリズム</vt:lpstr>
      <vt:lpstr>β近似アルゴリズム</vt:lpstr>
      <vt:lpstr>ＡＰＸ</vt:lpstr>
      <vt:lpstr>PTASとFPTAS</vt:lpstr>
      <vt:lpstr>近似アルゴリズムの存在</vt:lpstr>
      <vt:lpstr>１３－２．巡回セールスマン問題</vt:lpstr>
      <vt:lpstr>スライド 10</vt:lpstr>
      <vt:lpstr>ハミルトン閉路問題と巡回セールスマン問題</vt:lpstr>
      <vt:lpstr>巡回セールスマン問題への帰着</vt:lpstr>
      <vt:lpstr>幾何巡回セールスマン問題（GTSP）</vt:lpstr>
      <vt:lpstr>スライド 14</vt:lpstr>
      <vt:lpstr>NTSPとGTSP</vt:lpstr>
      <vt:lpstr>２近似アルゴリズム</vt:lpstr>
      <vt:lpstr>２近似アルゴリズムの動作</vt:lpstr>
      <vt:lpstr>近似率の解析</vt:lpstr>
      <vt:lpstr>スライド 19</vt:lpstr>
      <vt:lpstr>１．５近似アルゴリズム</vt:lpstr>
      <vt:lpstr>１．５近似アルゴリズムの動作</vt:lpstr>
      <vt:lpstr>近似率の解析</vt:lpstr>
      <vt:lpstr>スライド 23</vt:lpstr>
      <vt:lpstr>スライド 24</vt:lpstr>
      <vt:lpstr>スライド 25</vt:lpstr>
      <vt:lpstr>スライド 26</vt:lpstr>
      <vt:lpstr>１３－３．ナップザック問題</vt:lpstr>
      <vt:lpstr>ナップザック問題における欲張り法 （グリーディ法、Greedy法）</vt:lpstr>
      <vt:lpstr>スライド 29</vt:lpstr>
      <vt:lpstr>欲張り法の性能</vt:lpstr>
      <vt:lpstr>スライド 31</vt:lpstr>
      <vt:lpstr>スライド 32</vt:lpstr>
      <vt:lpstr>欲張り法で悪い評価値を出すインスタンス</vt:lpstr>
      <vt:lpstr>ナップザックの1/2近似アルゴリズム</vt:lpstr>
      <vt:lpstr>近似率</vt:lpstr>
      <vt:lpstr>ナップザック問題に対するFPTAS</vt:lpstr>
      <vt:lpstr>FPTASの評価</vt:lpstr>
      <vt:lpstr>スライド 38</vt:lpstr>
      <vt:lpstr>計算時間</vt:lpstr>
      <vt:lpstr>ナップザック問題の近似可能性</vt:lpstr>
    </vt:vector>
  </TitlesOfParts>
  <Company>秋田県</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情報数理学</dc:title>
  <dc:creator>kusakari</dc:creator>
  <cp:lastModifiedBy>秋田県立大学</cp:lastModifiedBy>
  <cp:revision>157</cp:revision>
  <dcterms:created xsi:type="dcterms:W3CDTF">2003-04-02T23:52:02Z</dcterms:created>
  <dcterms:modified xsi:type="dcterms:W3CDTF">2008-07-08T01:12:34Z</dcterms:modified>
</cp:coreProperties>
</file>