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bin" ContentType="application/vnd.openxmlformats-officedocument.oleObject"/>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Layouts/slideLayout3.xml" ContentType="application/vnd.openxmlformats-officedocument.presentationml.slideLayout+xml"/>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6"/>
  </p:notesMasterIdLst>
  <p:handoutMasterIdLst>
    <p:handoutMasterId r:id="rId37"/>
  </p:handoutMasterIdLst>
  <p:sldIdLst>
    <p:sldId id="374" r:id="rId2"/>
    <p:sldId id="664" r:id="rId3"/>
    <p:sldId id="725" r:id="rId4"/>
    <p:sldId id="726" r:id="rId5"/>
    <p:sldId id="728" r:id="rId6"/>
    <p:sldId id="729" r:id="rId7"/>
    <p:sldId id="730" r:id="rId8"/>
    <p:sldId id="727" r:id="rId9"/>
    <p:sldId id="731" r:id="rId10"/>
    <p:sldId id="732" r:id="rId11"/>
    <p:sldId id="733" r:id="rId12"/>
    <p:sldId id="734" r:id="rId13"/>
    <p:sldId id="735" r:id="rId14"/>
    <p:sldId id="736" r:id="rId15"/>
    <p:sldId id="737" r:id="rId16"/>
    <p:sldId id="743" r:id="rId17"/>
    <p:sldId id="744" r:id="rId18"/>
    <p:sldId id="745" r:id="rId19"/>
    <p:sldId id="746" r:id="rId20"/>
    <p:sldId id="738" r:id="rId21"/>
    <p:sldId id="739" r:id="rId22"/>
    <p:sldId id="740" r:id="rId23"/>
    <p:sldId id="741" r:id="rId24"/>
    <p:sldId id="742" r:id="rId25"/>
    <p:sldId id="747" r:id="rId26"/>
    <p:sldId id="748" r:id="rId27"/>
    <p:sldId id="749" r:id="rId28"/>
    <p:sldId id="750" r:id="rId29"/>
    <p:sldId id="751" r:id="rId30"/>
    <p:sldId id="752" r:id="rId31"/>
    <p:sldId id="753" r:id="rId32"/>
    <p:sldId id="754" r:id="rId33"/>
    <p:sldId id="755" r:id="rId34"/>
    <p:sldId id="756" r:id="rId35"/>
  </p:sldIdLst>
  <p:sldSz cx="9144000" cy="6858000" type="screen4x3"/>
  <p:notesSz cx="7099300" cy="10234613"/>
  <p:defaultTextStyle>
    <a:defPPr>
      <a:defRPr lang="ja-JP"/>
    </a:defPPr>
    <a:lvl1pPr algn="l" rtl="0" fontAlgn="base">
      <a:spcBef>
        <a:spcPct val="0"/>
      </a:spcBef>
      <a:spcAft>
        <a:spcPct val="0"/>
      </a:spcAft>
      <a:defRPr kumimoji="1" sz="2400" kern="1200">
        <a:solidFill>
          <a:schemeClr val="tx1"/>
        </a:solidFill>
        <a:latin typeface="Times New Roman" charset="0"/>
        <a:ea typeface="ＭＳ Ｐゴシック" pitchFamily="50" charset="-128"/>
        <a:cs typeface="+mn-cs"/>
      </a:defRPr>
    </a:lvl1pPr>
    <a:lvl2pPr marL="457200" algn="l" rtl="0" fontAlgn="base">
      <a:spcBef>
        <a:spcPct val="0"/>
      </a:spcBef>
      <a:spcAft>
        <a:spcPct val="0"/>
      </a:spcAft>
      <a:defRPr kumimoji="1" sz="2400" kern="1200">
        <a:solidFill>
          <a:schemeClr val="tx1"/>
        </a:solidFill>
        <a:latin typeface="Times New Roman" charset="0"/>
        <a:ea typeface="ＭＳ Ｐゴシック" pitchFamily="50" charset="-128"/>
        <a:cs typeface="+mn-cs"/>
      </a:defRPr>
    </a:lvl2pPr>
    <a:lvl3pPr marL="914400" algn="l" rtl="0" fontAlgn="base">
      <a:spcBef>
        <a:spcPct val="0"/>
      </a:spcBef>
      <a:spcAft>
        <a:spcPct val="0"/>
      </a:spcAft>
      <a:defRPr kumimoji="1" sz="2400" kern="1200">
        <a:solidFill>
          <a:schemeClr val="tx1"/>
        </a:solidFill>
        <a:latin typeface="Times New Roman" charset="0"/>
        <a:ea typeface="ＭＳ Ｐゴシック" pitchFamily="50" charset="-128"/>
        <a:cs typeface="+mn-cs"/>
      </a:defRPr>
    </a:lvl3pPr>
    <a:lvl4pPr marL="1371600" algn="l" rtl="0" fontAlgn="base">
      <a:spcBef>
        <a:spcPct val="0"/>
      </a:spcBef>
      <a:spcAft>
        <a:spcPct val="0"/>
      </a:spcAft>
      <a:defRPr kumimoji="1" sz="2400" kern="1200">
        <a:solidFill>
          <a:schemeClr val="tx1"/>
        </a:solidFill>
        <a:latin typeface="Times New Roman" charset="0"/>
        <a:ea typeface="ＭＳ Ｐゴシック" pitchFamily="50" charset="-128"/>
        <a:cs typeface="+mn-cs"/>
      </a:defRPr>
    </a:lvl4pPr>
    <a:lvl5pPr marL="1828800" algn="l" rtl="0" fontAlgn="base">
      <a:spcBef>
        <a:spcPct val="0"/>
      </a:spcBef>
      <a:spcAft>
        <a:spcPct val="0"/>
      </a:spcAft>
      <a:defRPr kumimoji="1" sz="2400" kern="1200">
        <a:solidFill>
          <a:schemeClr val="tx1"/>
        </a:solidFill>
        <a:latin typeface="Times New Roman" charset="0"/>
        <a:ea typeface="ＭＳ Ｐゴシック" pitchFamily="50" charset="-128"/>
        <a:cs typeface="+mn-cs"/>
      </a:defRPr>
    </a:lvl5pPr>
    <a:lvl6pPr marL="2286000" algn="l" defTabSz="914400" rtl="0" eaLnBrk="1" latinLnBrk="0" hangingPunct="1">
      <a:defRPr kumimoji="1" sz="2400" kern="1200">
        <a:solidFill>
          <a:schemeClr val="tx1"/>
        </a:solidFill>
        <a:latin typeface="Times New Roman" charset="0"/>
        <a:ea typeface="ＭＳ Ｐゴシック" pitchFamily="50" charset="-128"/>
        <a:cs typeface="+mn-cs"/>
      </a:defRPr>
    </a:lvl6pPr>
    <a:lvl7pPr marL="2743200" algn="l" defTabSz="914400" rtl="0" eaLnBrk="1" latinLnBrk="0" hangingPunct="1">
      <a:defRPr kumimoji="1" sz="2400" kern="1200">
        <a:solidFill>
          <a:schemeClr val="tx1"/>
        </a:solidFill>
        <a:latin typeface="Times New Roman" charset="0"/>
        <a:ea typeface="ＭＳ Ｐゴシック" pitchFamily="50" charset="-128"/>
        <a:cs typeface="+mn-cs"/>
      </a:defRPr>
    </a:lvl7pPr>
    <a:lvl8pPr marL="3200400" algn="l" defTabSz="914400" rtl="0" eaLnBrk="1" latinLnBrk="0" hangingPunct="1">
      <a:defRPr kumimoji="1" sz="2400" kern="1200">
        <a:solidFill>
          <a:schemeClr val="tx1"/>
        </a:solidFill>
        <a:latin typeface="Times New Roman" charset="0"/>
        <a:ea typeface="ＭＳ Ｐゴシック" pitchFamily="50" charset="-128"/>
        <a:cs typeface="+mn-cs"/>
      </a:defRPr>
    </a:lvl8pPr>
    <a:lvl9pPr marL="3657600" algn="l" defTabSz="914400" rtl="0" eaLnBrk="1" latinLnBrk="0" hangingPunct="1">
      <a:defRPr kumimoji="1" sz="2400" kern="1200">
        <a:solidFill>
          <a:schemeClr val="tx1"/>
        </a:solidFill>
        <a:latin typeface="Times New Roman" charset="0"/>
        <a:ea typeface="ＭＳ Ｐゴシック" pitchFamily="50"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webPr encoding="shift_jis"/>
  <p:clrMru>
    <a:srgbClr val="FFCCFF"/>
    <a:srgbClr val="FF0066"/>
    <a:srgbClr val="FF66CC"/>
    <a:srgbClr val="EAEAEA"/>
    <a:srgbClr val="FF6600"/>
    <a:srgbClr val="008000"/>
    <a:srgbClr val="FF0000"/>
    <a:srgbClr val="99FF66"/>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vertBarState="minimized">
    <p:restoredLeft sz="8472" autoAdjust="0"/>
    <p:restoredTop sz="95810" autoAdjust="0"/>
  </p:normalViewPr>
  <p:slideViewPr>
    <p:cSldViewPr>
      <p:cViewPr>
        <p:scale>
          <a:sx n="66" d="100"/>
          <a:sy n="66" d="100"/>
        </p:scale>
        <p:origin x="-1008" y="-186"/>
      </p:cViewPr>
      <p:guideLst>
        <p:guide orient="horz" pos="2256"/>
        <p:guide pos="2736"/>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p:scale>
          <a:sx n="150" d="100"/>
          <a:sy n="150" d="100"/>
        </p:scale>
        <p:origin x="762" y="-66"/>
      </p:cViewPr>
      <p:guideLst>
        <p:guide orient="horz" pos="3224"/>
        <p:guide pos="2236"/>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handoutMaster" Target="handoutMasters/handout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10.vml.rels><?xml version="1.0" encoding="UTF-8" standalone="yes"?>
<Relationships xmlns="http://schemas.openxmlformats.org/package/2006/relationships"><Relationship Id="rId3" Type="http://schemas.openxmlformats.org/officeDocument/2006/relationships/image" Target="../media/image37.wmf"/><Relationship Id="rId2" Type="http://schemas.openxmlformats.org/officeDocument/2006/relationships/image" Target="../media/image36.wmf"/><Relationship Id="rId1" Type="http://schemas.openxmlformats.org/officeDocument/2006/relationships/image" Target="../media/image35.wmf"/><Relationship Id="rId4" Type="http://schemas.openxmlformats.org/officeDocument/2006/relationships/image" Target="../media/image38.wmf"/></Relationships>
</file>

<file path=ppt/drawings/_rels/vmlDrawing11.vml.rels><?xml version="1.0" encoding="UTF-8" standalone="yes"?>
<Relationships xmlns="http://schemas.openxmlformats.org/package/2006/relationships"><Relationship Id="rId2" Type="http://schemas.openxmlformats.org/officeDocument/2006/relationships/image" Target="../media/image39.wmf"/><Relationship Id="rId1" Type="http://schemas.openxmlformats.org/officeDocument/2006/relationships/image" Target="../media/image36.wmf"/></Relationships>
</file>

<file path=ppt/drawings/_rels/vmlDrawing12.vml.rels><?xml version="1.0" encoding="UTF-8" standalone="yes"?>
<Relationships xmlns="http://schemas.openxmlformats.org/package/2006/relationships"><Relationship Id="rId8" Type="http://schemas.openxmlformats.org/officeDocument/2006/relationships/image" Target="../media/image47.wmf"/><Relationship Id="rId3" Type="http://schemas.openxmlformats.org/officeDocument/2006/relationships/image" Target="../media/image42.wmf"/><Relationship Id="rId7" Type="http://schemas.openxmlformats.org/officeDocument/2006/relationships/image" Target="../media/image46.wmf"/><Relationship Id="rId2" Type="http://schemas.openxmlformats.org/officeDocument/2006/relationships/image" Target="../media/image41.wmf"/><Relationship Id="rId1" Type="http://schemas.openxmlformats.org/officeDocument/2006/relationships/image" Target="../media/image40.wmf"/><Relationship Id="rId6" Type="http://schemas.openxmlformats.org/officeDocument/2006/relationships/image" Target="../media/image45.wmf"/><Relationship Id="rId5" Type="http://schemas.openxmlformats.org/officeDocument/2006/relationships/image" Target="../media/image44.wmf"/><Relationship Id="rId10" Type="http://schemas.openxmlformats.org/officeDocument/2006/relationships/image" Target="../media/image49.wmf"/><Relationship Id="rId4" Type="http://schemas.openxmlformats.org/officeDocument/2006/relationships/image" Target="../media/image43.wmf"/><Relationship Id="rId9" Type="http://schemas.openxmlformats.org/officeDocument/2006/relationships/image" Target="../media/image48.wmf"/></Relationships>
</file>

<file path=ppt/drawings/_rels/vmlDrawing13.vml.rels><?xml version="1.0" encoding="UTF-8" standalone="yes"?>
<Relationships xmlns="http://schemas.openxmlformats.org/package/2006/relationships"><Relationship Id="rId3" Type="http://schemas.openxmlformats.org/officeDocument/2006/relationships/image" Target="../media/image52.wmf"/><Relationship Id="rId7" Type="http://schemas.openxmlformats.org/officeDocument/2006/relationships/image" Target="../media/image56.wmf"/><Relationship Id="rId2" Type="http://schemas.openxmlformats.org/officeDocument/2006/relationships/image" Target="../media/image51.wmf"/><Relationship Id="rId1" Type="http://schemas.openxmlformats.org/officeDocument/2006/relationships/image" Target="../media/image50.wmf"/><Relationship Id="rId6" Type="http://schemas.openxmlformats.org/officeDocument/2006/relationships/image" Target="../media/image55.wmf"/><Relationship Id="rId5" Type="http://schemas.openxmlformats.org/officeDocument/2006/relationships/image" Target="../media/image54.wmf"/><Relationship Id="rId4" Type="http://schemas.openxmlformats.org/officeDocument/2006/relationships/image" Target="../media/image53.wmf"/></Relationships>
</file>

<file path=ppt/drawings/_rels/vmlDrawing14.vml.rels><?xml version="1.0" encoding="UTF-8" standalone="yes"?>
<Relationships xmlns="http://schemas.openxmlformats.org/package/2006/relationships"><Relationship Id="rId3" Type="http://schemas.openxmlformats.org/officeDocument/2006/relationships/image" Target="../media/image57.wmf"/><Relationship Id="rId2" Type="http://schemas.openxmlformats.org/officeDocument/2006/relationships/image" Target="../media/image34.wmf"/><Relationship Id="rId1" Type="http://schemas.openxmlformats.org/officeDocument/2006/relationships/image" Target="../media/image32.wmf"/><Relationship Id="rId6" Type="http://schemas.openxmlformats.org/officeDocument/2006/relationships/image" Target="../media/image60.wmf"/><Relationship Id="rId5" Type="http://schemas.openxmlformats.org/officeDocument/2006/relationships/image" Target="../media/image59.wmf"/><Relationship Id="rId4" Type="http://schemas.openxmlformats.org/officeDocument/2006/relationships/image" Target="../media/image58.wmf"/></Relationships>
</file>

<file path=ppt/drawings/_rels/vmlDrawing15.v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image" Target="../media/image3.wmf"/><Relationship Id="rId1" Type="http://schemas.openxmlformats.org/officeDocument/2006/relationships/image" Target="../media/image2.wmf"/></Relationships>
</file>

<file path=ppt/drawings/_rels/vmlDrawing16.vml.rels><?xml version="1.0" encoding="UTF-8" standalone="yes"?>
<Relationships xmlns="http://schemas.openxmlformats.org/package/2006/relationships"><Relationship Id="rId8" Type="http://schemas.openxmlformats.org/officeDocument/2006/relationships/image" Target="../media/image67.wmf"/><Relationship Id="rId3" Type="http://schemas.openxmlformats.org/officeDocument/2006/relationships/image" Target="../media/image62.wmf"/><Relationship Id="rId7" Type="http://schemas.openxmlformats.org/officeDocument/2006/relationships/image" Target="../media/image66.wmf"/><Relationship Id="rId2" Type="http://schemas.openxmlformats.org/officeDocument/2006/relationships/image" Target="../media/image4.wmf"/><Relationship Id="rId1" Type="http://schemas.openxmlformats.org/officeDocument/2006/relationships/image" Target="../media/image61.wmf"/><Relationship Id="rId6" Type="http://schemas.openxmlformats.org/officeDocument/2006/relationships/image" Target="../media/image65.wmf"/><Relationship Id="rId5" Type="http://schemas.openxmlformats.org/officeDocument/2006/relationships/image" Target="../media/image64.wmf"/><Relationship Id="rId4" Type="http://schemas.openxmlformats.org/officeDocument/2006/relationships/image" Target="../media/image63.wmf"/><Relationship Id="rId9" Type="http://schemas.openxmlformats.org/officeDocument/2006/relationships/image" Target="../media/image68.wmf"/></Relationships>
</file>

<file path=ppt/drawings/_rels/vmlDrawing17.vml.rels><?xml version="1.0" encoding="UTF-8" standalone="yes"?>
<Relationships xmlns="http://schemas.openxmlformats.org/package/2006/relationships"><Relationship Id="rId8" Type="http://schemas.openxmlformats.org/officeDocument/2006/relationships/image" Target="../media/image76.wmf"/><Relationship Id="rId13" Type="http://schemas.openxmlformats.org/officeDocument/2006/relationships/image" Target="../media/image81.wmf"/><Relationship Id="rId3" Type="http://schemas.openxmlformats.org/officeDocument/2006/relationships/image" Target="../media/image71.wmf"/><Relationship Id="rId7" Type="http://schemas.openxmlformats.org/officeDocument/2006/relationships/image" Target="../media/image75.wmf"/><Relationship Id="rId12" Type="http://schemas.openxmlformats.org/officeDocument/2006/relationships/image" Target="../media/image80.wmf"/><Relationship Id="rId2" Type="http://schemas.openxmlformats.org/officeDocument/2006/relationships/image" Target="../media/image70.wmf"/><Relationship Id="rId1" Type="http://schemas.openxmlformats.org/officeDocument/2006/relationships/image" Target="../media/image69.wmf"/><Relationship Id="rId6" Type="http://schemas.openxmlformats.org/officeDocument/2006/relationships/image" Target="../media/image74.wmf"/><Relationship Id="rId11" Type="http://schemas.openxmlformats.org/officeDocument/2006/relationships/image" Target="../media/image79.wmf"/><Relationship Id="rId5" Type="http://schemas.openxmlformats.org/officeDocument/2006/relationships/image" Target="../media/image73.wmf"/><Relationship Id="rId10" Type="http://schemas.openxmlformats.org/officeDocument/2006/relationships/image" Target="../media/image78.wmf"/><Relationship Id="rId4" Type="http://schemas.openxmlformats.org/officeDocument/2006/relationships/image" Target="../media/image72.wmf"/><Relationship Id="rId9" Type="http://schemas.openxmlformats.org/officeDocument/2006/relationships/image" Target="../media/image77.wmf"/></Relationships>
</file>

<file path=ppt/drawings/_rels/vmlDrawing18.vml.rels><?xml version="1.0" encoding="UTF-8" standalone="yes"?>
<Relationships xmlns="http://schemas.openxmlformats.org/package/2006/relationships"><Relationship Id="rId3" Type="http://schemas.openxmlformats.org/officeDocument/2006/relationships/image" Target="../media/image84.wmf"/><Relationship Id="rId2" Type="http://schemas.openxmlformats.org/officeDocument/2006/relationships/image" Target="../media/image83.wmf"/><Relationship Id="rId1" Type="http://schemas.openxmlformats.org/officeDocument/2006/relationships/image" Target="../media/image82.wmf"/><Relationship Id="rId6" Type="http://schemas.openxmlformats.org/officeDocument/2006/relationships/image" Target="../media/image71.wmf"/><Relationship Id="rId5" Type="http://schemas.openxmlformats.org/officeDocument/2006/relationships/image" Target="../media/image86.wmf"/><Relationship Id="rId4" Type="http://schemas.openxmlformats.org/officeDocument/2006/relationships/image" Target="../media/image85.wmf"/></Relationships>
</file>

<file path=ppt/drawings/_rels/vmlDrawing19.vml.rels><?xml version="1.0" encoding="UTF-8" standalone="yes"?>
<Relationships xmlns="http://schemas.openxmlformats.org/package/2006/relationships"><Relationship Id="rId3" Type="http://schemas.openxmlformats.org/officeDocument/2006/relationships/image" Target="../media/image84.wmf"/><Relationship Id="rId2" Type="http://schemas.openxmlformats.org/officeDocument/2006/relationships/image" Target="../media/image83.wmf"/><Relationship Id="rId1" Type="http://schemas.openxmlformats.org/officeDocument/2006/relationships/image" Target="../media/image82.wmf"/><Relationship Id="rId5" Type="http://schemas.openxmlformats.org/officeDocument/2006/relationships/image" Target="../media/image88.wmf"/><Relationship Id="rId4" Type="http://schemas.openxmlformats.org/officeDocument/2006/relationships/image" Target="../media/image87.w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image" Target="../media/image3.wmf"/><Relationship Id="rId1" Type="http://schemas.openxmlformats.org/officeDocument/2006/relationships/image" Target="../media/image2.wmf"/><Relationship Id="rId4" Type="http://schemas.openxmlformats.org/officeDocument/2006/relationships/image" Target="../media/image5.wmf"/></Relationships>
</file>

<file path=ppt/drawings/_rels/vmlDrawing20.vml.rels><?xml version="1.0" encoding="UTF-8" standalone="yes"?>
<Relationships xmlns="http://schemas.openxmlformats.org/package/2006/relationships"><Relationship Id="rId8" Type="http://schemas.openxmlformats.org/officeDocument/2006/relationships/image" Target="../media/image96.wmf"/><Relationship Id="rId3" Type="http://schemas.openxmlformats.org/officeDocument/2006/relationships/image" Target="../media/image91.wmf"/><Relationship Id="rId7" Type="http://schemas.openxmlformats.org/officeDocument/2006/relationships/image" Target="../media/image95.wmf"/><Relationship Id="rId2" Type="http://schemas.openxmlformats.org/officeDocument/2006/relationships/image" Target="../media/image90.wmf"/><Relationship Id="rId1" Type="http://schemas.openxmlformats.org/officeDocument/2006/relationships/image" Target="../media/image89.wmf"/><Relationship Id="rId6" Type="http://schemas.openxmlformats.org/officeDocument/2006/relationships/image" Target="../media/image94.wmf"/><Relationship Id="rId5" Type="http://schemas.openxmlformats.org/officeDocument/2006/relationships/image" Target="../media/image93.wmf"/><Relationship Id="rId4" Type="http://schemas.openxmlformats.org/officeDocument/2006/relationships/image" Target="../media/image92.wmf"/></Relationships>
</file>

<file path=ppt/drawings/_rels/vmlDrawing21.vml.rels><?xml version="1.0" encoding="UTF-8" standalone="yes"?>
<Relationships xmlns="http://schemas.openxmlformats.org/package/2006/relationships"><Relationship Id="rId8" Type="http://schemas.openxmlformats.org/officeDocument/2006/relationships/image" Target="../media/image104.wmf"/><Relationship Id="rId3" Type="http://schemas.openxmlformats.org/officeDocument/2006/relationships/image" Target="../media/image99.wmf"/><Relationship Id="rId7" Type="http://schemas.openxmlformats.org/officeDocument/2006/relationships/image" Target="../media/image103.wmf"/><Relationship Id="rId2" Type="http://schemas.openxmlformats.org/officeDocument/2006/relationships/image" Target="../media/image98.wmf"/><Relationship Id="rId1" Type="http://schemas.openxmlformats.org/officeDocument/2006/relationships/image" Target="../media/image97.wmf"/><Relationship Id="rId6" Type="http://schemas.openxmlformats.org/officeDocument/2006/relationships/image" Target="../media/image102.wmf"/><Relationship Id="rId5" Type="http://schemas.openxmlformats.org/officeDocument/2006/relationships/image" Target="../media/image101.wmf"/><Relationship Id="rId10" Type="http://schemas.openxmlformats.org/officeDocument/2006/relationships/image" Target="../media/image106.wmf"/><Relationship Id="rId4" Type="http://schemas.openxmlformats.org/officeDocument/2006/relationships/image" Target="../media/image100.wmf"/><Relationship Id="rId9" Type="http://schemas.openxmlformats.org/officeDocument/2006/relationships/image" Target="../media/image105.wmf"/></Relationships>
</file>

<file path=ppt/drawings/_rels/vmlDrawing22.vml.rels><?xml version="1.0" encoding="UTF-8" standalone="yes"?>
<Relationships xmlns="http://schemas.openxmlformats.org/package/2006/relationships"><Relationship Id="rId3" Type="http://schemas.openxmlformats.org/officeDocument/2006/relationships/image" Target="../media/image109.wmf"/><Relationship Id="rId2" Type="http://schemas.openxmlformats.org/officeDocument/2006/relationships/image" Target="../media/image108.wmf"/><Relationship Id="rId1" Type="http://schemas.openxmlformats.org/officeDocument/2006/relationships/image" Target="../media/image107.wmf"/><Relationship Id="rId4" Type="http://schemas.openxmlformats.org/officeDocument/2006/relationships/image" Target="../media/image110.wmf"/></Relationships>
</file>

<file path=ppt/drawings/_rels/vmlDrawing23.vml.rels><?xml version="1.0" encoding="UTF-8" standalone="yes"?>
<Relationships xmlns="http://schemas.openxmlformats.org/package/2006/relationships"><Relationship Id="rId8" Type="http://schemas.openxmlformats.org/officeDocument/2006/relationships/image" Target="../media/image118.wmf"/><Relationship Id="rId3" Type="http://schemas.openxmlformats.org/officeDocument/2006/relationships/image" Target="../media/image113.wmf"/><Relationship Id="rId7" Type="http://schemas.openxmlformats.org/officeDocument/2006/relationships/image" Target="../media/image117.wmf"/><Relationship Id="rId2" Type="http://schemas.openxmlformats.org/officeDocument/2006/relationships/image" Target="../media/image112.wmf"/><Relationship Id="rId1" Type="http://schemas.openxmlformats.org/officeDocument/2006/relationships/image" Target="../media/image111.wmf"/><Relationship Id="rId6" Type="http://schemas.openxmlformats.org/officeDocument/2006/relationships/image" Target="../media/image116.wmf"/><Relationship Id="rId5" Type="http://schemas.openxmlformats.org/officeDocument/2006/relationships/image" Target="../media/image115.wmf"/><Relationship Id="rId4" Type="http://schemas.openxmlformats.org/officeDocument/2006/relationships/image" Target="../media/image114.wmf"/><Relationship Id="rId9" Type="http://schemas.openxmlformats.org/officeDocument/2006/relationships/image" Target="../media/image119.wmf"/></Relationships>
</file>

<file path=ppt/drawings/_rels/vmlDrawing24.vml.rels><?xml version="1.0" encoding="UTF-8" standalone="yes"?>
<Relationships xmlns="http://schemas.openxmlformats.org/package/2006/relationships"><Relationship Id="rId3" Type="http://schemas.openxmlformats.org/officeDocument/2006/relationships/image" Target="../media/image122.wmf"/><Relationship Id="rId2" Type="http://schemas.openxmlformats.org/officeDocument/2006/relationships/image" Target="../media/image121.wmf"/><Relationship Id="rId1" Type="http://schemas.openxmlformats.org/officeDocument/2006/relationships/image" Target="../media/image120.wmf"/></Relationships>
</file>

<file path=ppt/drawings/_rels/vmlDrawing25.vml.rels><?xml version="1.0" encoding="UTF-8" standalone="yes"?>
<Relationships xmlns="http://schemas.openxmlformats.org/package/2006/relationships"><Relationship Id="rId8" Type="http://schemas.openxmlformats.org/officeDocument/2006/relationships/image" Target="../media/image130.wmf"/><Relationship Id="rId13" Type="http://schemas.openxmlformats.org/officeDocument/2006/relationships/image" Target="../media/image135.wmf"/><Relationship Id="rId3" Type="http://schemas.openxmlformats.org/officeDocument/2006/relationships/image" Target="../media/image125.wmf"/><Relationship Id="rId7" Type="http://schemas.openxmlformats.org/officeDocument/2006/relationships/image" Target="../media/image129.wmf"/><Relationship Id="rId12" Type="http://schemas.openxmlformats.org/officeDocument/2006/relationships/image" Target="../media/image134.wmf"/><Relationship Id="rId2" Type="http://schemas.openxmlformats.org/officeDocument/2006/relationships/image" Target="../media/image124.wmf"/><Relationship Id="rId1" Type="http://schemas.openxmlformats.org/officeDocument/2006/relationships/image" Target="../media/image123.wmf"/><Relationship Id="rId6" Type="http://schemas.openxmlformats.org/officeDocument/2006/relationships/image" Target="../media/image128.wmf"/><Relationship Id="rId11" Type="http://schemas.openxmlformats.org/officeDocument/2006/relationships/image" Target="../media/image133.wmf"/><Relationship Id="rId5" Type="http://schemas.openxmlformats.org/officeDocument/2006/relationships/image" Target="../media/image127.wmf"/><Relationship Id="rId10" Type="http://schemas.openxmlformats.org/officeDocument/2006/relationships/image" Target="../media/image132.wmf"/><Relationship Id="rId4" Type="http://schemas.openxmlformats.org/officeDocument/2006/relationships/image" Target="../media/image126.wmf"/><Relationship Id="rId9" Type="http://schemas.openxmlformats.org/officeDocument/2006/relationships/image" Target="../media/image131.wmf"/></Relationships>
</file>

<file path=ppt/drawings/_rels/vmlDrawing26.vml.rels><?xml version="1.0" encoding="UTF-8" standalone="yes"?>
<Relationships xmlns="http://schemas.openxmlformats.org/package/2006/relationships"><Relationship Id="rId1" Type="http://schemas.openxmlformats.org/officeDocument/2006/relationships/image" Target="../media/image73.wmf"/></Relationships>
</file>

<file path=ppt/drawings/_rels/vmlDrawing3.vml.rels><?xml version="1.0" encoding="UTF-8" standalone="yes"?>
<Relationships xmlns="http://schemas.openxmlformats.org/package/2006/relationships"><Relationship Id="rId3" Type="http://schemas.openxmlformats.org/officeDocument/2006/relationships/image" Target="../media/image7.wmf"/><Relationship Id="rId2" Type="http://schemas.openxmlformats.org/officeDocument/2006/relationships/image" Target="../media/image6.wmf"/><Relationship Id="rId1" Type="http://schemas.openxmlformats.org/officeDocument/2006/relationships/image" Target="../media/image2.wmf"/><Relationship Id="rId6" Type="http://schemas.openxmlformats.org/officeDocument/2006/relationships/image" Target="../media/image10.wmf"/><Relationship Id="rId5" Type="http://schemas.openxmlformats.org/officeDocument/2006/relationships/image" Target="../media/image9.wmf"/><Relationship Id="rId4" Type="http://schemas.openxmlformats.org/officeDocument/2006/relationships/image" Target="../media/image8.wmf"/></Relationships>
</file>

<file path=ppt/drawings/_rels/vmlDrawing4.vml.rels><?xml version="1.0" encoding="UTF-8" standalone="yes"?>
<Relationships xmlns="http://schemas.openxmlformats.org/package/2006/relationships"><Relationship Id="rId2" Type="http://schemas.openxmlformats.org/officeDocument/2006/relationships/image" Target="../media/image12.wmf"/><Relationship Id="rId1" Type="http://schemas.openxmlformats.org/officeDocument/2006/relationships/image" Target="../media/image11.wmf"/></Relationships>
</file>

<file path=ppt/drawings/_rels/vmlDrawing5.vml.rels><?xml version="1.0" encoding="UTF-8" standalone="yes"?>
<Relationships xmlns="http://schemas.openxmlformats.org/package/2006/relationships"><Relationship Id="rId3" Type="http://schemas.openxmlformats.org/officeDocument/2006/relationships/image" Target="../media/image15.wmf"/><Relationship Id="rId2" Type="http://schemas.openxmlformats.org/officeDocument/2006/relationships/image" Target="../media/image14.wmf"/><Relationship Id="rId1" Type="http://schemas.openxmlformats.org/officeDocument/2006/relationships/image" Target="../media/image13.wmf"/><Relationship Id="rId6" Type="http://schemas.openxmlformats.org/officeDocument/2006/relationships/image" Target="../media/image18.wmf"/><Relationship Id="rId5" Type="http://schemas.openxmlformats.org/officeDocument/2006/relationships/image" Target="../media/image17.wmf"/><Relationship Id="rId4" Type="http://schemas.openxmlformats.org/officeDocument/2006/relationships/image" Target="../media/image16.wmf"/></Relationships>
</file>

<file path=ppt/drawings/_rels/vmlDrawing6.vml.rels><?xml version="1.0" encoding="UTF-8" standalone="yes"?>
<Relationships xmlns="http://schemas.openxmlformats.org/package/2006/relationships"><Relationship Id="rId3" Type="http://schemas.openxmlformats.org/officeDocument/2006/relationships/image" Target="../media/image21.wmf"/><Relationship Id="rId2" Type="http://schemas.openxmlformats.org/officeDocument/2006/relationships/image" Target="../media/image20.wmf"/><Relationship Id="rId1" Type="http://schemas.openxmlformats.org/officeDocument/2006/relationships/image" Target="../media/image19.wmf"/><Relationship Id="rId5" Type="http://schemas.openxmlformats.org/officeDocument/2006/relationships/image" Target="../media/image23.wmf"/><Relationship Id="rId4" Type="http://schemas.openxmlformats.org/officeDocument/2006/relationships/image" Target="../media/image22.wmf"/></Relationships>
</file>

<file path=ppt/drawings/_rels/vmlDrawing7.vml.rels><?xml version="1.0" encoding="UTF-8" standalone="yes"?>
<Relationships xmlns="http://schemas.openxmlformats.org/package/2006/relationships"><Relationship Id="rId3" Type="http://schemas.openxmlformats.org/officeDocument/2006/relationships/image" Target="../media/image21.wmf"/><Relationship Id="rId2" Type="http://schemas.openxmlformats.org/officeDocument/2006/relationships/image" Target="../media/image20.wmf"/><Relationship Id="rId1" Type="http://schemas.openxmlformats.org/officeDocument/2006/relationships/image" Target="../media/image19.wmf"/><Relationship Id="rId5" Type="http://schemas.openxmlformats.org/officeDocument/2006/relationships/image" Target="../media/image25.wmf"/><Relationship Id="rId4" Type="http://schemas.openxmlformats.org/officeDocument/2006/relationships/image" Target="../media/image24.wmf"/></Relationships>
</file>

<file path=ppt/drawings/_rels/vmlDrawing8.vml.rels><?xml version="1.0" encoding="UTF-8" standalone="yes"?>
<Relationships xmlns="http://schemas.openxmlformats.org/package/2006/relationships"><Relationship Id="rId3" Type="http://schemas.openxmlformats.org/officeDocument/2006/relationships/image" Target="../media/image28.wmf"/><Relationship Id="rId2" Type="http://schemas.openxmlformats.org/officeDocument/2006/relationships/image" Target="../media/image27.wmf"/><Relationship Id="rId1" Type="http://schemas.openxmlformats.org/officeDocument/2006/relationships/image" Target="../media/image26.wmf"/><Relationship Id="rId4" Type="http://schemas.openxmlformats.org/officeDocument/2006/relationships/image" Target="../media/image29.wmf"/></Relationships>
</file>

<file path=ppt/drawings/_rels/vmlDrawing9.vml.rels><?xml version="1.0" encoding="UTF-8" standalone="yes"?>
<Relationships xmlns="http://schemas.openxmlformats.org/package/2006/relationships"><Relationship Id="rId3" Type="http://schemas.openxmlformats.org/officeDocument/2006/relationships/image" Target="../media/image28.wmf"/><Relationship Id="rId7" Type="http://schemas.openxmlformats.org/officeDocument/2006/relationships/image" Target="../media/image34.wmf"/><Relationship Id="rId2" Type="http://schemas.openxmlformats.org/officeDocument/2006/relationships/image" Target="../media/image30.wmf"/><Relationship Id="rId1" Type="http://schemas.openxmlformats.org/officeDocument/2006/relationships/image" Target="../media/image26.wmf"/><Relationship Id="rId6" Type="http://schemas.openxmlformats.org/officeDocument/2006/relationships/image" Target="../media/image33.wmf"/><Relationship Id="rId5" Type="http://schemas.openxmlformats.org/officeDocument/2006/relationships/image" Target="../media/image32.wmf"/><Relationship Id="rId4" Type="http://schemas.openxmlformats.org/officeDocument/2006/relationships/image" Target="../media/image31.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5842" name="Rectangle 2"/>
          <p:cNvSpPr>
            <a:spLocks noGrp="1" noChangeArrowheads="1"/>
          </p:cNvSpPr>
          <p:nvPr>
            <p:ph type="hdr" sz="quarter"/>
          </p:nvPr>
        </p:nvSpPr>
        <p:spPr bwMode="auto">
          <a:xfrm>
            <a:off x="0" y="0"/>
            <a:ext cx="3076363" cy="511731"/>
          </a:xfrm>
          <a:prstGeom prst="rect">
            <a:avLst/>
          </a:prstGeom>
          <a:noFill/>
          <a:ln w="9525">
            <a:noFill/>
            <a:miter lim="800000"/>
            <a:headEnd/>
            <a:tailEnd/>
          </a:ln>
          <a:effectLst/>
        </p:spPr>
        <p:txBody>
          <a:bodyPr vert="horz" wrap="square" lIns="99048" tIns="49524" rIns="99048" bIns="49524" numCol="1" anchor="t" anchorCtr="0" compatLnSpc="1">
            <a:prstTxWarp prst="textNoShape">
              <a:avLst/>
            </a:prstTxWarp>
          </a:bodyPr>
          <a:lstStyle>
            <a:lvl1pPr>
              <a:defRPr sz="1300" smtClean="0"/>
            </a:lvl1pPr>
          </a:lstStyle>
          <a:p>
            <a:pPr>
              <a:defRPr/>
            </a:pPr>
            <a:r>
              <a:rPr lang="ja-JP" altLang="en-US"/>
              <a:t>第</a:t>
            </a:r>
            <a:r>
              <a:rPr lang="en-US" altLang="ja-JP"/>
              <a:t>12</a:t>
            </a:r>
            <a:r>
              <a:rPr lang="ja-JP" altLang="en-US"/>
              <a:t>回緩和法と分枝限定法</a:t>
            </a:r>
          </a:p>
        </p:txBody>
      </p:sp>
      <p:sp>
        <p:nvSpPr>
          <p:cNvPr id="35843" name="Rectangle 3"/>
          <p:cNvSpPr>
            <a:spLocks noGrp="1" noChangeArrowheads="1"/>
          </p:cNvSpPr>
          <p:nvPr>
            <p:ph type="dt" sz="quarter" idx="1"/>
          </p:nvPr>
        </p:nvSpPr>
        <p:spPr bwMode="auto">
          <a:xfrm>
            <a:off x="4022937" y="0"/>
            <a:ext cx="3076363" cy="511731"/>
          </a:xfrm>
          <a:prstGeom prst="rect">
            <a:avLst/>
          </a:prstGeom>
          <a:noFill/>
          <a:ln w="9525">
            <a:noFill/>
            <a:miter lim="800000"/>
            <a:headEnd/>
            <a:tailEnd/>
          </a:ln>
          <a:effectLst/>
        </p:spPr>
        <p:txBody>
          <a:bodyPr vert="horz" wrap="square" lIns="99048" tIns="49524" rIns="99048" bIns="49524" numCol="1" anchor="t" anchorCtr="0" compatLnSpc="1">
            <a:prstTxWarp prst="textNoShape">
              <a:avLst/>
            </a:prstTxWarp>
          </a:bodyPr>
          <a:lstStyle>
            <a:lvl1pPr algn="r">
              <a:defRPr sz="1300" dirty="0" smtClean="0"/>
            </a:lvl1pPr>
          </a:lstStyle>
          <a:p>
            <a:pPr>
              <a:defRPr/>
            </a:pPr>
            <a:r>
              <a:rPr lang="en-US" altLang="ja-JP" dirty="0" smtClean="0"/>
              <a:t>2008/7/8(</a:t>
            </a:r>
            <a:r>
              <a:rPr lang="ja-JP" altLang="en-US" dirty="0"/>
              <a:t>火</a:t>
            </a:r>
            <a:r>
              <a:rPr lang="en-US" altLang="ja-JP" dirty="0"/>
              <a:t>)</a:t>
            </a:r>
          </a:p>
        </p:txBody>
      </p:sp>
      <p:sp>
        <p:nvSpPr>
          <p:cNvPr id="35844" name="Rectangle 4"/>
          <p:cNvSpPr>
            <a:spLocks noGrp="1" noChangeArrowheads="1"/>
          </p:cNvSpPr>
          <p:nvPr>
            <p:ph type="ftr" sz="quarter" idx="2"/>
          </p:nvPr>
        </p:nvSpPr>
        <p:spPr bwMode="auto">
          <a:xfrm>
            <a:off x="0" y="9722882"/>
            <a:ext cx="3076363" cy="511731"/>
          </a:xfrm>
          <a:prstGeom prst="rect">
            <a:avLst/>
          </a:prstGeom>
          <a:noFill/>
          <a:ln w="9525">
            <a:noFill/>
            <a:miter lim="800000"/>
            <a:headEnd/>
            <a:tailEnd/>
          </a:ln>
          <a:effectLst/>
        </p:spPr>
        <p:txBody>
          <a:bodyPr vert="horz" wrap="square" lIns="99048" tIns="49524" rIns="99048" bIns="49524" numCol="1" anchor="b" anchorCtr="0" compatLnSpc="1">
            <a:prstTxWarp prst="textNoShape">
              <a:avLst/>
            </a:prstTxWarp>
          </a:bodyPr>
          <a:lstStyle>
            <a:lvl1pPr>
              <a:defRPr sz="1300" smtClean="0"/>
            </a:lvl1pPr>
          </a:lstStyle>
          <a:p>
            <a:pPr>
              <a:defRPr/>
            </a:pPr>
            <a:endParaRPr lang="en-US" altLang="ja-JP"/>
          </a:p>
        </p:txBody>
      </p:sp>
      <p:sp>
        <p:nvSpPr>
          <p:cNvPr id="35845" name="Rectangle 5"/>
          <p:cNvSpPr>
            <a:spLocks noGrp="1" noChangeArrowheads="1"/>
          </p:cNvSpPr>
          <p:nvPr>
            <p:ph type="sldNum" sz="quarter" idx="3"/>
          </p:nvPr>
        </p:nvSpPr>
        <p:spPr bwMode="auto">
          <a:xfrm>
            <a:off x="4022937" y="9722882"/>
            <a:ext cx="3076363" cy="511731"/>
          </a:xfrm>
          <a:prstGeom prst="rect">
            <a:avLst/>
          </a:prstGeom>
          <a:noFill/>
          <a:ln w="9525">
            <a:noFill/>
            <a:miter lim="800000"/>
            <a:headEnd/>
            <a:tailEnd/>
          </a:ln>
          <a:effectLst/>
        </p:spPr>
        <p:txBody>
          <a:bodyPr vert="horz" wrap="square" lIns="99048" tIns="49524" rIns="99048" bIns="49524" numCol="1" anchor="b" anchorCtr="0" compatLnSpc="1">
            <a:prstTxWarp prst="textNoShape">
              <a:avLst/>
            </a:prstTxWarp>
          </a:bodyPr>
          <a:lstStyle>
            <a:lvl1pPr algn="r">
              <a:defRPr sz="1300" smtClean="0"/>
            </a:lvl1pPr>
          </a:lstStyle>
          <a:p>
            <a:pPr>
              <a:defRPr/>
            </a:pPr>
            <a:fld id="{E58E3832-C4BB-4671-B4E9-800E3B132853}" type="slidenum">
              <a:rPr lang="en-US" altLang="ja-JP"/>
              <a:pPr>
                <a:defRPr/>
              </a:pPr>
              <a:t>&lt;#&gt;</a:t>
            </a:fld>
            <a:endParaRPr lang="en-US" altLang="ja-JP"/>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3076363" cy="511731"/>
          </a:xfrm>
          <a:prstGeom prst="rect">
            <a:avLst/>
          </a:prstGeom>
          <a:noFill/>
          <a:ln w="9525">
            <a:noFill/>
            <a:miter lim="800000"/>
            <a:headEnd/>
            <a:tailEnd/>
          </a:ln>
          <a:effectLst/>
        </p:spPr>
        <p:txBody>
          <a:bodyPr vert="horz" wrap="square" lIns="99048" tIns="49524" rIns="99048" bIns="49524" numCol="1" anchor="t" anchorCtr="0" compatLnSpc="1">
            <a:prstTxWarp prst="textNoShape">
              <a:avLst/>
            </a:prstTxWarp>
          </a:bodyPr>
          <a:lstStyle>
            <a:lvl1pPr>
              <a:defRPr sz="1300" smtClean="0"/>
            </a:lvl1pPr>
          </a:lstStyle>
          <a:p>
            <a:pPr>
              <a:defRPr/>
            </a:pPr>
            <a:endParaRPr lang="en-US" altLang="ja-JP"/>
          </a:p>
        </p:txBody>
      </p:sp>
      <p:sp>
        <p:nvSpPr>
          <p:cNvPr id="4099" name="Rectangle 3"/>
          <p:cNvSpPr>
            <a:spLocks noGrp="1" noChangeArrowheads="1"/>
          </p:cNvSpPr>
          <p:nvPr>
            <p:ph type="dt" idx="1"/>
          </p:nvPr>
        </p:nvSpPr>
        <p:spPr bwMode="auto">
          <a:xfrm>
            <a:off x="4022937" y="0"/>
            <a:ext cx="3076363" cy="511731"/>
          </a:xfrm>
          <a:prstGeom prst="rect">
            <a:avLst/>
          </a:prstGeom>
          <a:noFill/>
          <a:ln w="9525">
            <a:noFill/>
            <a:miter lim="800000"/>
            <a:headEnd/>
            <a:tailEnd/>
          </a:ln>
          <a:effectLst/>
        </p:spPr>
        <p:txBody>
          <a:bodyPr vert="horz" wrap="square" lIns="99048" tIns="49524" rIns="99048" bIns="49524" numCol="1" anchor="t" anchorCtr="0" compatLnSpc="1">
            <a:prstTxWarp prst="textNoShape">
              <a:avLst/>
            </a:prstTxWarp>
          </a:bodyPr>
          <a:lstStyle>
            <a:lvl1pPr algn="r">
              <a:defRPr sz="1300" smtClean="0"/>
            </a:lvl1pPr>
          </a:lstStyle>
          <a:p>
            <a:pPr>
              <a:defRPr/>
            </a:pPr>
            <a:endParaRPr lang="en-US" altLang="ja-JP"/>
          </a:p>
        </p:txBody>
      </p:sp>
      <p:sp>
        <p:nvSpPr>
          <p:cNvPr id="36868" name="Rectangle 4"/>
          <p:cNvSpPr>
            <a:spLocks noGrp="1" noRot="1" noChangeAspect="1" noChangeArrowheads="1" noTextEdit="1"/>
          </p:cNvSpPr>
          <p:nvPr>
            <p:ph type="sldImg" idx="2"/>
          </p:nvPr>
        </p:nvSpPr>
        <p:spPr bwMode="auto">
          <a:xfrm>
            <a:off x="992188" y="768350"/>
            <a:ext cx="5114925" cy="3836988"/>
          </a:xfrm>
          <a:prstGeom prst="rect">
            <a:avLst/>
          </a:prstGeom>
          <a:noFill/>
          <a:ln w="9525">
            <a:solidFill>
              <a:srgbClr val="000000"/>
            </a:solidFill>
            <a:miter lim="800000"/>
            <a:headEnd/>
            <a:tailEnd/>
          </a:ln>
        </p:spPr>
      </p:sp>
      <p:sp>
        <p:nvSpPr>
          <p:cNvPr id="4101" name="Rectangle 5"/>
          <p:cNvSpPr>
            <a:spLocks noGrp="1" noChangeArrowheads="1"/>
          </p:cNvSpPr>
          <p:nvPr>
            <p:ph type="body" sz="quarter" idx="3"/>
          </p:nvPr>
        </p:nvSpPr>
        <p:spPr bwMode="auto">
          <a:xfrm>
            <a:off x="946574" y="4861441"/>
            <a:ext cx="5206153" cy="4605576"/>
          </a:xfrm>
          <a:prstGeom prst="rect">
            <a:avLst/>
          </a:prstGeom>
          <a:noFill/>
          <a:ln w="9525">
            <a:noFill/>
            <a:miter lim="800000"/>
            <a:headEnd/>
            <a:tailEnd/>
          </a:ln>
          <a:effectLst/>
        </p:spPr>
        <p:txBody>
          <a:bodyPr vert="horz" wrap="square" lIns="99048" tIns="49524" rIns="99048" bIns="49524" numCol="1" anchor="t" anchorCtr="0" compatLnSpc="1">
            <a:prstTxWarp prst="textNoShape">
              <a:avLst/>
            </a:prstTxWarp>
          </a:bodyPr>
          <a:lstStyle/>
          <a:p>
            <a:pPr lvl="0"/>
            <a:r>
              <a:rPr lang="ja-JP" altLang="en-US" noProof="0" smtClean="0"/>
              <a:t>マスター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p>
        </p:txBody>
      </p:sp>
      <p:sp>
        <p:nvSpPr>
          <p:cNvPr id="4102" name="Rectangle 6"/>
          <p:cNvSpPr>
            <a:spLocks noGrp="1" noChangeArrowheads="1"/>
          </p:cNvSpPr>
          <p:nvPr>
            <p:ph type="ftr" sz="quarter" idx="4"/>
          </p:nvPr>
        </p:nvSpPr>
        <p:spPr bwMode="auto">
          <a:xfrm>
            <a:off x="0" y="9722882"/>
            <a:ext cx="3076363" cy="511731"/>
          </a:xfrm>
          <a:prstGeom prst="rect">
            <a:avLst/>
          </a:prstGeom>
          <a:noFill/>
          <a:ln w="9525">
            <a:noFill/>
            <a:miter lim="800000"/>
            <a:headEnd/>
            <a:tailEnd/>
          </a:ln>
          <a:effectLst/>
        </p:spPr>
        <p:txBody>
          <a:bodyPr vert="horz" wrap="square" lIns="99048" tIns="49524" rIns="99048" bIns="49524" numCol="1" anchor="b" anchorCtr="0" compatLnSpc="1">
            <a:prstTxWarp prst="textNoShape">
              <a:avLst/>
            </a:prstTxWarp>
          </a:bodyPr>
          <a:lstStyle>
            <a:lvl1pPr>
              <a:defRPr sz="1300" smtClean="0"/>
            </a:lvl1pPr>
          </a:lstStyle>
          <a:p>
            <a:pPr>
              <a:defRPr/>
            </a:pPr>
            <a:endParaRPr lang="en-US" altLang="ja-JP"/>
          </a:p>
        </p:txBody>
      </p:sp>
      <p:sp>
        <p:nvSpPr>
          <p:cNvPr id="4103" name="Rectangle 7"/>
          <p:cNvSpPr>
            <a:spLocks noGrp="1" noChangeArrowheads="1"/>
          </p:cNvSpPr>
          <p:nvPr>
            <p:ph type="sldNum" sz="quarter" idx="5"/>
          </p:nvPr>
        </p:nvSpPr>
        <p:spPr bwMode="auto">
          <a:xfrm>
            <a:off x="4022937" y="9722882"/>
            <a:ext cx="3076363" cy="511731"/>
          </a:xfrm>
          <a:prstGeom prst="rect">
            <a:avLst/>
          </a:prstGeom>
          <a:noFill/>
          <a:ln w="9525">
            <a:noFill/>
            <a:miter lim="800000"/>
            <a:headEnd/>
            <a:tailEnd/>
          </a:ln>
          <a:effectLst/>
        </p:spPr>
        <p:txBody>
          <a:bodyPr vert="horz" wrap="square" lIns="99048" tIns="49524" rIns="99048" bIns="49524" numCol="1" anchor="b" anchorCtr="0" compatLnSpc="1">
            <a:prstTxWarp prst="textNoShape">
              <a:avLst/>
            </a:prstTxWarp>
          </a:bodyPr>
          <a:lstStyle>
            <a:lvl1pPr algn="r">
              <a:defRPr sz="1300" smtClean="0"/>
            </a:lvl1pPr>
          </a:lstStyle>
          <a:p>
            <a:pPr>
              <a:defRPr/>
            </a:pPr>
            <a:fld id="{D44691A1-0D3D-4624-82F3-879FD43876FF}" type="slidenum">
              <a:rPr lang="en-US" altLang="ja-JP"/>
              <a:pPr>
                <a:defRPr/>
              </a:pPr>
              <a:t>&lt;#&gt;</a:t>
            </a:fld>
            <a:endParaRPr lang="en-US" altLang="ja-JP"/>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Times New Roman" charset="0"/>
        <a:ea typeface="ＭＳ Ｐ明朝" pitchFamily="18" charset="-128"/>
        <a:cs typeface="+mn-cs"/>
      </a:defRPr>
    </a:lvl1pPr>
    <a:lvl2pPr marL="457200" algn="l" rtl="0" eaLnBrk="0" fontAlgn="base" hangingPunct="0">
      <a:spcBef>
        <a:spcPct val="30000"/>
      </a:spcBef>
      <a:spcAft>
        <a:spcPct val="0"/>
      </a:spcAft>
      <a:defRPr kumimoji="1" sz="1200" kern="1200">
        <a:solidFill>
          <a:schemeClr val="tx1"/>
        </a:solidFill>
        <a:latin typeface="Times New Roman" charset="0"/>
        <a:ea typeface="ＭＳ Ｐ明朝" pitchFamily="18" charset="-128"/>
        <a:cs typeface="+mn-cs"/>
      </a:defRPr>
    </a:lvl2pPr>
    <a:lvl3pPr marL="914400" algn="l" rtl="0" eaLnBrk="0" fontAlgn="base" hangingPunct="0">
      <a:spcBef>
        <a:spcPct val="30000"/>
      </a:spcBef>
      <a:spcAft>
        <a:spcPct val="0"/>
      </a:spcAft>
      <a:defRPr kumimoji="1" sz="1200" kern="1200">
        <a:solidFill>
          <a:schemeClr val="tx1"/>
        </a:solidFill>
        <a:latin typeface="Times New Roman" charset="0"/>
        <a:ea typeface="ＭＳ Ｐ明朝" pitchFamily="18" charset="-128"/>
        <a:cs typeface="+mn-cs"/>
      </a:defRPr>
    </a:lvl3pPr>
    <a:lvl4pPr marL="1371600" algn="l" rtl="0" eaLnBrk="0" fontAlgn="base" hangingPunct="0">
      <a:spcBef>
        <a:spcPct val="30000"/>
      </a:spcBef>
      <a:spcAft>
        <a:spcPct val="0"/>
      </a:spcAft>
      <a:defRPr kumimoji="1" sz="1200" kern="1200">
        <a:solidFill>
          <a:schemeClr val="tx1"/>
        </a:solidFill>
        <a:latin typeface="Times New Roman" charset="0"/>
        <a:ea typeface="ＭＳ Ｐ明朝" pitchFamily="18" charset="-128"/>
        <a:cs typeface="+mn-cs"/>
      </a:defRPr>
    </a:lvl4pPr>
    <a:lvl5pPr marL="1828800" algn="l" rtl="0" eaLnBrk="0" fontAlgn="base" hangingPunct="0">
      <a:spcBef>
        <a:spcPct val="30000"/>
      </a:spcBef>
      <a:spcAft>
        <a:spcPct val="0"/>
      </a:spcAft>
      <a:defRPr kumimoji="1" sz="1200" kern="1200">
        <a:solidFill>
          <a:schemeClr val="tx1"/>
        </a:solidFill>
        <a:latin typeface="Times New Roman" charset="0"/>
        <a:ea typeface="ＭＳ Ｐ明朝" pitchFamily="18"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 サブタイトルの書式設定</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57853961-AF06-4306-8B37-4D77E0741E4A}" type="slidenum">
              <a:rPr lang="en-US" altLang="ja-JP"/>
              <a:pPr>
                <a:defRPr/>
              </a:pPr>
              <a:t>&lt;#&gt;</a:t>
            </a:fld>
            <a:endParaRPr lang="en-US" altLang="ja-JP"/>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01C94FFF-7BB1-4959-B894-64BF51BAE416}" type="slidenum">
              <a:rPr lang="en-US" altLang="ja-JP"/>
              <a:pPr>
                <a:defRPr/>
              </a:pPr>
              <a:t>&lt;#&gt;</a:t>
            </a:fld>
            <a:endParaRPr lang="en-US" altLang="ja-JP"/>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343650" y="0"/>
            <a:ext cx="2114550" cy="6096000"/>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0" y="0"/>
            <a:ext cx="6191250" cy="6096000"/>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D7282B2D-5B2C-4B47-8FC7-D9B98ED7BDBA}" type="slidenum">
              <a:rPr lang="en-US" altLang="ja-JP"/>
              <a:pPr>
                <a:defRPr/>
              </a:pPr>
              <a:t>&lt;#&gt;</a:t>
            </a:fld>
            <a:endParaRPr lang="en-US" altLang="ja-JP"/>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E510B915-D4EF-4CC9-8624-8B752CA0BDAD}" type="slidenum">
              <a:rPr lang="en-US" altLang="ja-JP"/>
              <a:pPr>
                <a:defRPr/>
              </a:pPr>
              <a:t>&lt;#&gt;</a:t>
            </a:fld>
            <a:endParaRPr lang="en-US" altLang="ja-JP"/>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 テキストの書式設定</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DB5AE643-FC11-46D1-B645-C762D841F526}" type="slidenum">
              <a:rPr lang="en-US" altLang="ja-JP"/>
              <a:pPr>
                <a:defRPr/>
              </a:pPr>
              <a:t>&lt;#&gt;</a:t>
            </a:fld>
            <a:endParaRPr lang="en-US" altLang="ja-JP"/>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5F3CD1D3-535F-442B-B28F-B5C1B73CC1A9}" type="slidenum">
              <a:rPr lang="en-US" altLang="ja-JP"/>
              <a:pPr>
                <a:defRPr/>
              </a:pPr>
              <a:t>&lt;#&gt;</a:t>
            </a:fld>
            <a:endParaRPr lang="en-US" altLang="ja-JP"/>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9" name="Rectangle 6"/>
          <p:cNvSpPr>
            <a:spLocks noGrp="1" noChangeArrowheads="1"/>
          </p:cNvSpPr>
          <p:nvPr>
            <p:ph type="sldNum" sz="quarter" idx="12"/>
          </p:nvPr>
        </p:nvSpPr>
        <p:spPr>
          <a:ln/>
        </p:spPr>
        <p:txBody>
          <a:bodyPr/>
          <a:lstStyle>
            <a:lvl1pPr>
              <a:defRPr/>
            </a:lvl1pPr>
          </a:lstStyle>
          <a:p>
            <a:pPr>
              <a:defRPr/>
            </a:pPr>
            <a:fld id="{F60EEBD9-D135-41F3-A7B7-8ECD4FB4292F}" type="slidenum">
              <a:rPr lang="en-US" altLang="ja-JP"/>
              <a:pPr>
                <a:defRPr/>
              </a:pPr>
              <a:t>&lt;#&gt;</a:t>
            </a:fld>
            <a:endParaRPr lang="en-US" altLang="ja-JP"/>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5" name="Rectangle 6"/>
          <p:cNvSpPr>
            <a:spLocks noGrp="1" noChangeArrowheads="1"/>
          </p:cNvSpPr>
          <p:nvPr>
            <p:ph type="sldNum" sz="quarter" idx="12"/>
          </p:nvPr>
        </p:nvSpPr>
        <p:spPr>
          <a:ln/>
        </p:spPr>
        <p:txBody>
          <a:bodyPr/>
          <a:lstStyle>
            <a:lvl1pPr>
              <a:defRPr/>
            </a:lvl1pPr>
          </a:lstStyle>
          <a:p>
            <a:pPr>
              <a:defRPr/>
            </a:pPr>
            <a:fld id="{42B761FC-4476-4627-849C-30196133FE75}" type="slidenum">
              <a:rPr lang="en-US" altLang="ja-JP"/>
              <a:pPr>
                <a:defRPr/>
              </a:pPr>
              <a:t>&lt;#&gt;</a:t>
            </a:fld>
            <a:endParaRPr lang="en-US" altLang="ja-JP"/>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4" name="Rectangle 6"/>
          <p:cNvSpPr>
            <a:spLocks noGrp="1" noChangeArrowheads="1"/>
          </p:cNvSpPr>
          <p:nvPr>
            <p:ph type="sldNum" sz="quarter" idx="12"/>
          </p:nvPr>
        </p:nvSpPr>
        <p:spPr>
          <a:ln/>
        </p:spPr>
        <p:txBody>
          <a:bodyPr/>
          <a:lstStyle>
            <a:lvl1pPr>
              <a:defRPr/>
            </a:lvl1pPr>
          </a:lstStyle>
          <a:p>
            <a:pPr>
              <a:defRPr/>
            </a:pPr>
            <a:fld id="{D67BA0E6-AAFF-4502-A8E2-8A7983394C05}" type="slidenum">
              <a:rPr lang="en-US" altLang="ja-JP"/>
              <a:pPr>
                <a:defRPr/>
              </a:pPr>
              <a:t>&lt;#&gt;</a:t>
            </a:fld>
            <a:endParaRPr lang="en-US" altLang="ja-JP"/>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F01B2313-3F43-48A7-88EC-805E7E4755CB}" type="slidenum">
              <a:rPr lang="en-US" altLang="ja-JP"/>
              <a:pPr>
                <a:defRPr/>
              </a:pPr>
              <a:t>&lt;#&gt;</a:t>
            </a:fld>
            <a:endParaRPr lang="en-US" altLang="ja-JP"/>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smtClean="0"/>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244F5F2B-EF89-4038-B6C3-72C22C9B033E}" type="slidenum">
              <a:rPr lang="en-US" altLang="ja-JP"/>
              <a:pPr>
                <a:defRPr/>
              </a:pPr>
              <a:t>&lt;#&gt;</a:t>
            </a:fld>
            <a:endParaRPr lang="en-US" altLang="ja-JP"/>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bwMode="auto">
          <a:xfrm>
            <a:off x="0" y="0"/>
            <a:ext cx="5181600" cy="609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ja-JP" altLang="en-US" smtClean="0"/>
              <a:t>マスター タイトルの書式設定</a:t>
            </a:r>
          </a:p>
        </p:txBody>
      </p:sp>
      <p:sp>
        <p:nvSpPr>
          <p:cNvPr id="276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smtClean="0"/>
            </a:lvl1pPr>
          </a:lstStyle>
          <a:p>
            <a:pPr>
              <a:defRPr/>
            </a:pPr>
            <a:endParaRPr lang="en-US" altLang="ja-JP"/>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smtClean="0"/>
            </a:lvl1pPr>
          </a:lstStyle>
          <a:p>
            <a:pPr>
              <a:defRPr/>
            </a:pPr>
            <a:endParaRPr lang="en-US" altLang="ja-JP"/>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smtClean="0"/>
            </a:lvl1pPr>
          </a:lstStyle>
          <a:p>
            <a:pPr>
              <a:defRPr/>
            </a:pPr>
            <a:fld id="{F7FF1CF7-E60F-44B7-B2FD-090100EF4C0E}" type="slidenum">
              <a:rPr lang="en-US" altLang="ja-JP"/>
              <a:pPr>
                <a:defRPr/>
              </a:pPr>
              <a:t>&lt;#&gt;</a:t>
            </a:fld>
            <a:endParaRPr lang="en-US" altLang="ja-JP"/>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rtl="0" eaLnBrk="0" fontAlgn="base" hangingPunct="0">
        <a:spcBef>
          <a:spcPct val="0"/>
        </a:spcBef>
        <a:spcAft>
          <a:spcPct val="0"/>
        </a:spcAft>
        <a:defRPr kumimoji="1" sz="3200">
          <a:solidFill>
            <a:schemeClr val="accent2"/>
          </a:solidFill>
          <a:latin typeface="+mj-lt"/>
          <a:ea typeface="+mj-ea"/>
          <a:cs typeface="+mj-cs"/>
        </a:defRPr>
      </a:lvl1pPr>
      <a:lvl2pPr algn="l" rtl="0" eaLnBrk="0" fontAlgn="base" hangingPunct="0">
        <a:spcBef>
          <a:spcPct val="0"/>
        </a:spcBef>
        <a:spcAft>
          <a:spcPct val="0"/>
        </a:spcAft>
        <a:defRPr kumimoji="1" sz="3200">
          <a:solidFill>
            <a:schemeClr val="accent2"/>
          </a:solidFill>
          <a:latin typeface="Times New Roman" charset="0"/>
          <a:ea typeface="ＭＳ Ｐゴシック" pitchFamily="50" charset="-128"/>
        </a:defRPr>
      </a:lvl2pPr>
      <a:lvl3pPr algn="l" rtl="0" eaLnBrk="0" fontAlgn="base" hangingPunct="0">
        <a:spcBef>
          <a:spcPct val="0"/>
        </a:spcBef>
        <a:spcAft>
          <a:spcPct val="0"/>
        </a:spcAft>
        <a:defRPr kumimoji="1" sz="3200">
          <a:solidFill>
            <a:schemeClr val="accent2"/>
          </a:solidFill>
          <a:latin typeface="Times New Roman" charset="0"/>
          <a:ea typeface="ＭＳ Ｐゴシック" pitchFamily="50" charset="-128"/>
        </a:defRPr>
      </a:lvl3pPr>
      <a:lvl4pPr algn="l" rtl="0" eaLnBrk="0" fontAlgn="base" hangingPunct="0">
        <a:spcBef>
          <a:spcPct val="0"/>
        </a:spcBef>
        <a:spcAft>
          <a:spcPct val="0"/>
        </a:spcAft>
        <a:defRPr kumimoji="1" sz="3200">
          <a:solidFill>
            <a:schemeClr val="accent2"/>
          </a:solidFill>
          <a:latin typeface="Times New Roman" charset="0"/>
          <a:ea typeface="ＭＳ Ｐゴシック" pitchFamily="50" charset="-128"/>
        </a:defRPr>
      </a:lvl4pPr>
      <a:lvl5pPr algn="l" rtl="0" eaLnBrk="0" fontAlgn="base" hangingPunct="0">
        <a:spcBef>
          <a:spcPct val="0"/>
        </a:spcBef>
        <a:spcAft>
          <a:spcPct val="0"/>
        </a:spcAft>
        <a:defRPr kumimoji="1" sz="3200">
          <a:solidFill>
            <a:schemeClr val="accent2"/>
          </a:solidFill>
          <a:latin typeface="Times New Roman" charset="0"/>
          <a:ea typeface="ＭＳ Ｐゴシック" pitchFamily="50" charset="-128"/>
        </a:defRPr>
      </a:lvl5pPr>
      <a:lvl6pPr marL="457200" algn="l" rtl="0" fontAlgn="base">
        <a:spcBef>
          <a:spcPct val="0"/>
        </a:spcBef>
        <a:spcAft>
          <a:spcPct val="0"/>
        </a:spcAft>
        <a:defRPr kumimoji="1" sz="3200">
          <a:solidFill>
            <a:schemeClr val="accent2"/>
          </a:solidFill>
          <a:latin typeface="Times New Roman" charset="0"/>
          <a:ea typeface="ＭＳ Ｐゴシック" pitchFamily="50" charset="-128"/>
        </a:defRPr>
      </a:lvl6pPr>
      <a:lvl7pPr marL="914400" algn="l" rtl="0" fontAlgn="base">
        <a:spcBef>
          <a:spcPct val="0"/>
        </a:spcBef>
        <a:spcAft>
          <a:spcPct val="0"/>
        </a:spcAft>
        <a:defRPr kumimoji="1" sz="3200">
          <a:solidFill>
            <a:schemeClr val="accent2"/>
          </a:solidFill>
          <a:latin typeface="Times New Roman" charset="0"/>
          <a:ea typeface="ＭＳ Ｐゴシック" pitchFamily="50" charset="-128"/>
        </a:defRPr>
      </a:lvl7pPr>
      <a:lvl8pPr marL="1371600" algn="l" rtl="0" fontAlgn="base">
        <a:spcBef>
          <a:spcPct val="0"/>
        </a:spcBef>
        <a:spcAft>
          <a:spcPct val="0"/>
        </a:spcAft>
        <a:defRPr kumimoji="1" sz="3200">
          <a:solidFill>
            <a:schemeClr val="accent2"/>
          </a:solidFill>
          <a:latin typeface="Times New Roman" charset="0"/>
          <a:ea typeface="ＭＳ Ｐゴシック" pitchFamily="50" charset="-128"/>
        </a:defRPr>
      </a:lvl8pPr>
      <a:lvl9pPr marL="1828800" algn="l" rtl="0" fontAlgn="base">
        <a:spcBef>
          <a:spcPct val="0"/>
        </a:spcBef>
        <a:spcAft>
          <a:spcPct val="0"/>
        </a:spcAft>
        <a:defRPr kumimoji="1" sz="3200">
          <a:solidFill>
            <a:schemeClr val="accent2"/>
          </a:solidFill>
          <a:latin typeface="Times New Roman" charset="0"/>
          <a:ea typeface="ＭＳ Ｐゴシック" pitchFamily="50" charset="-128"/>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oleObject" Target="../embeddings/oleObject34.bin"/><Relationship Id="rId2" Type="http://schemas.openxmlformats.org/officeDocument/2006/relationships/slideLayout" Target="../slideLayouts/slideLayout6.xml"/><Relationship Id="rId1" Type="http://schemas.openxmlformats.org/officeDocument/2006/relationships/vmlDrawing" Target="../drawings/vmlDrawing8.vml"/><Relationship Id="rId6" Type="http://schemas.openxmlformats.org/officeDocument/2006/relationships/oleObject" Target="../embeddings/oleObject37.bin"/><Relationship Id="rId5" Type="http://schemas.openxmlformats.org/officeDocument/2006/relationships/oleObject" Target="../embeddings/oleObject36.bin"/><Relationship Id="rId4" Type="http://schemas.openxmlformats.org/officeDocument/2006/relationships/oleObject" Target="../embeddings/oleObject35.bin"/></Relationships>
</file>

<file path=ppt/slides/_rels/slide14.xml.rels><?xml version="1.0" encoding="UTF-8" standalone="yes"?>
<Relationships xmlns="http://schemas.openxmlformats.org/package/2006/relationships"><Relationship Id="rId8" Type="http://schemas.openxmlformats.org/officeDocument/2006/relationships/oleObject" Target="../embeddings/oleObject43.bin"/><Relationship Id="rId3" Type="http://schemas.openxmlformats.org/officeDocument/2006/relationships/oleObject" Target="../embeddings/oleObject38.bin"/><Relationship Id="rId7" Type="http://schemas.openxmlformats.org/officeDocument/2006/relationships/oleObject" Target="../embeddings/oleObject42.bin"/><Relationship Id="rId2" Type="http://schemas.openxmlformats.org/officeDocument/2006/relationships/slideLayout" Target="../slideLayouts/slideLayout6.xml"/><Relationship Id="rId1" Type="http://schemas.openxmlformats.org/officeDocument/2006/relationships/vmlDrawing" Target="../drawings/vmlDrawing9.vml"/><Relationship Id="rId6" Type="http://schemas.openxmlformats.org/officeDocument/2006/relationships/oleObject" Target="../embeddings/oleObject41.bin"/><Relationship Id="rId5" Type="http://schemas.openxmlformats.org/officeDocument/2006/relationships/oleObject" Target="../embeddings/oleObject40.bin"/><Relationship Id="rId4" Type="http://schemas.openxmlformats.org/officeDocument/2006/relationships/oleObject" Target="../embeddings/oleObject39.bin"/><Relationship Id="rId9" Type="http://schemas.openxmlformats.org/officeDocument/2006/relationships/oleObject" Target="../embeddings/oleObject44.bin"/></Relationships>
</file>

<file path=ppt/slides/_rels/slide15.xml.rels><?xml version="1.0" encoding="UTF-8" standalone="yes"?>
<Relationships xmlns="http://schemas.openxmlformats.org/package/2006/relationships"><Relationship Id="rId3" Type="http://schemas.openxmlformats.org/officeDocument/2006/relationships/oleObject" Target="../embeddings/oleObject45.bin"/><Relationship Id="rId2" Type="http://schemas.openxmlformats.org/officeDocument/2006/relationships/slideLayout" Target="../slideLayouts/slideLayout7.xml"/><Relationship Id="rId1" Type="http://schemas.openxmlformats.org/officeDocument/2006/relationships/vmlDrawing" Target="../drawings/vmlDrawing10.vml"/><Relationship Id="rId6" Type="http://schemas.openxmlformats.org/officeDocument/2006/relationships/oleObject" Target="../embeddings/oleObject48.bin"/><Relationship Id="rId5" Type="http://schemas.openxmlformats.org/officeDocument/2006/relationships/oleObject" Target="../embeddings/oleObject47.bin"/><Relationship Id="rId4" Type="http://schemas.openxmlformats.org/officeDocument/2006/relationships/oleObject" Target="../embeddings/oleObject46.bin"/></Relationships>
</file>

<file path=ppt/slides/_rels/slide16.xml.rels><?xml version="1.0" encoding="UTF-8" standalone="yes"?>
<Relationships xmlns="http://schemas.openxmlformats.org/package/2006/relationships"><Relationship Id="rId3" Type="http://schemas.openxmlformats.org/officeDocument/2006/relationships/oleObject" Target="../embeddings/oleObject49.bin"/><Relationship Id="rId2" Type="http://schemas.openxmlformats.org/officeDocument/2006/relationships/slideLayout" Target="../slideLayouts/slideLayout6.xml"/><Relationship Id="rId1" Type="http://schemas.openxmlformats.org/officeDocument/2006/relationships/vmlDrawing" Target="../drawings/vmlDrawing11.vml"/><Relationship Id="rId4" Type="http://schemas.openxmlformats.org/officeDocument/2006/relationships/oleObject" Target="../embeddings/oleObject50.bin"/></Relationships>
</file>

<file path=ppt/slides/_rels/slide17.xml.rels><?xml version="1.0" encoding="UTF-8" standalone="yes"?>
<Relationships xmlns="http://schemas.openxmlformats.org/package/2006/relationships"><Relationship Id="rId8" Type="http://schemas.openxmlformats.org/officeDocument/2006/relationships/oleObject" Target="../embeddings/oleObject56.bin"/><Relationship Id="rId3" Type="http://schemas.openxmlformats.org/officeDocument/2006/relationships/oleObject" Target="../embeddings/oleObject51.bin"/><Relationship Id="rId7" Type="http://schemas.openxmlformats.org/officeDocument/2006/relationships/oleObject" Target="../embeddings/oleObject55.bin"/><Relationship Id="rId12" Type="http://schemas.openxmlformats.org/officeDocument/2006/relationships/oleObject" Target="../embeddings/oleObject60.bin"/><Relationship Id="rId2" Type="http://schemas.openxmlformats.org/officeDocument/2006/relationships/slideLayout" Target="../slideLayouts/slideLayout7.xml"/><Relationship Id="rId1" Type="http://schemas.openxmlformats.org/officeDocument/2006/relationships/vmlDrawing" Target="../drawings/vmlDrawing12.vml"/><Relationship Id="rId6" Type="http://schemas.openxmlformats.org/officeDocument/2006/relationships/oleObject" Target="../embeddings/oleObject54.bin"/><Relationship Id="rId11" Type="http://schemas.openxmlformats.org/officeDocument/2006/relationships/oleObject" Target="../embeddings/oleObject59.bin"/><Relationship Id="rId5" Type="http://schemas.openxmlformats.org/officeDocument/2006/relationships/oleObject" Target="../embeddings/oleObject53.bin"/><Relationship Id="rId10" Type="http://schemas.openxmlformats.org/officeDocument/2006/relationships/oleObject" Target="../embeddings/oleObject58.bin"/><Relationship Id="rId4" Type="http://schemas.openxmlformats.org/officeDocument/2006/relationships/oleObject" Target="../embeddings/oleObject52.bin"/><Relationship Id="rId9" Type="http://schemas.openxmlformats.org/officeDocument/2006/relationships/oleObject" Target="../embeddings/oleObject57.bin"/></Relationships>
</file>

<file path=ppt/slides/_rels/slide18.xml.rels><?xml version="1.0" encoding="UTF-8" standalone="yes"?>
<Relationships xmlns="http://schemas.openxmlformats.org/package/2006/relationships"><Relationship Id="rId8" Type="http://schemas.openxmlformats.org/officeDocument/2006/relationships/oleObject" Target="../embeddings/oleObject66.bin"/><Relationship Id="rId3" Type="http://schemas.openxmlformats.org/officeDocument/2006/relationships/oleObject" Target="../embeddings/oleObject61.bin"/><Relationship Id="rId7" Type="http://schemas.openxmlformats.org/officeDocument/2006/relationships/oleObject" Target="../embeddings/oleObject65.bin"/><Relationship Id="rId2" Type="http://schemas.openxmlformats.org/officeDocument/2006/relationships/slideLayout" Target="../slideLayouts/slideLayout7.xml"/><Relationship Id="rId1" Type="http://schemas.openxmlformats.org/officeDocument/2006/relationships/vmlDrawing" Target="../drawings/vmlDrawing13.vml"/><Relationship Id="rId6" Type="http://schemas.openxmlformats.org/officeDocument/2006/relationships/oleObject" Target="../embeddings/oleObject64.bin"/><Relationship Id="rId5" Type="http://schemas.openxmlformats.org/officeDocument/2006/relationships/oleObject" Target="../embeddings/oleObject63.bin"/><Relationship Id="rId4" Type="http://schemas.openxmlformats.org/officeDocument/2006/relationships/oleObject" Target="../embeddings/oleObject62.bin"/><Relationship Id="rId9" Type="http://schemas.openxmlformats.org/officeDocument/2006/relationships/oleObject" Target="../embeddings/oleObject67.bin"/></Relationships>
</file>

<file path=ppt/slides/_rels/slide19.xml.rels><?xml version="1.0" encoding="UTF-8" standalone="yes"?>
<Relationships xmlns="http://schemas.openxmlformats.org/package/2006/relationships"><Relationship Id="rId8" Type="http://schemas.openxmlformats.org/officeDocument/2006/relationships/oleObject" Target="../embeddings/oleObject73.bin"/><Relationship Id="rId3" Type="http://schemas.openxmlformats.org/officeDocument/2006/relationships/oleObject" Target="../embeddings/oleObject68.bin"/><Relationship Id="rId7" Type="http://schemas.openxmlformats.org/officeDocument/2006/relationships/oleObject" Target="../embeddings/oleObject72.bin"/><Relationship Id="rId2" Type="http://schemas.openxmlformats.org/officeDocument/2006/relationships/slideLayout" Target="../slideLayouts/slideLayout6.xml"/><Relationship Id="rId1" Type="http://schemas.openxmlformats.org/officeDocument/2006/relationships/vmlDrawing" Target="../drawings/vmlDrawing14.vml"/><Relationship Id="rId6" Type="http://schemas.openxmlformats.org/officeDocument/2006/relationships/oleObject" Target="../embeddings/oleObject71.bin"/><Relationship Id="rId5" Type="http://schemas.openxmlformats.org/officeDocument/2006/relationships/oleObject" Target="../embeddings/oleObject70.bin"/><Relationship Id="rId10" Type="http://schemas.openxmlformats.org/officeDocument/2006/relationships/oleObject" Target="../embeddings/oleObject75.bin"/><Relationship Id="rId4" Type="http://schemas.openxmlformats.org/officeDocument/2006/relationships/oleObject" Target="../embeddings/oleObject69.bin"/><Relationship Id="rId9" Type="http://schemas.openxmlformats.org/officeDocument/2006/relationships/oleObject" Target="../embeddings/oleObject74.bin"/></Relationships>
</file>

<file path=ppt/slides/_rels/slide2.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6.xml"/><Relationship Id="rId1" Type="http://schemas.openxmlformats.org/officeDocument/2006/relationships/vmlDrawing" Target="../drawings/vmlDrawing1.vml"/></Relationships>
</file>

<file path=ppt/slides/_rels/slide20.xml.rels><?xml version="1.0" encoding="UTF-8" standalone="yes"?>
<Relationships xmlns="http://schemas.openxmlformats.org/package/2006/relationships"><Relationship Id="rId3" Type="http://schemas.openxmlformats.org/officeDocument/2006/relationships/oleObject" Target="../embeddings/oleObject76.bin"/><Relationship Id="rId2" Type="http://schemas.openxmlformats.org/officeDocument/2006/relationships/slideLayout" Target="../slideLayouts/slideLayout6.xml"/><Relationship Id="rId1" Type="http://schemas.openxmlformats.org/officeDocument/2006/relationships/vmlDrawing" Target="../drawings/vmlDrawing15.vml"/><Relationship Id="rId5" Type="http://schemas.openxmlformats.org/officeDocument/2006/relationships/oleObject" Target="../embeddings/oleObject78.bin"/><Relationship Id="rId4" Type="http://schemas.openxmlformats.org/officeDocument/2006/relationships/oleObject" Target="../embeddings/oleObject77.bin"/></Relationships>
</file>

<file path=ppt/slides/_rels/slide21.xml.rels><?xml version="1.0" encoding="UTF-8" standalone="yes"?>
<Relationships xmlns="http://schemas.openxmlformats.org/package/2006/relationships"><Relationship Id="rId8" Type="http://schemas.openxmlformats.org/officeDocument/2006/relationships/oleObject" Target="../embeddings/oleObject84.bin"/><Relationship Id="rId13" Type="http://schemas.openxmlformats.org/officeDocument/2006/relationships/oleObject" Target="../embeddings/oleObject89.bin"/><Relationship Id="rId3" Type="http://schemas.openxmlformats.org/officeDocument/2006/relationships/oleObject" Target="../embeddings/oleObject79.bin"/><Relationship Id="rId7" Type="http://schemas.openxmlformats.org/officeDocument/2006/relationships/oleObject" Target="../embeddings/oleObject83.bin"/><Relationship Id="rId12" Type="http://schemas.openxmlformats.org/officeDocument/2006/relationships/oleObject" Target="../embeddings/oleObject88.bin"/><Relationship Id="rId2" Type="http://schemas.openxmlformats.org/officeDocument/2006/relationships/slideLayout" Target="../slideLayouts/slideLayout7.xml"/><Relationship Id="rId1" Type="http://schemas.openxmlformats.org/officeDocument/2006/relationships/vmlDrawing" Target="../drawings/vmlDrawing16.vml"/><Relationship Id="rId6" Type="http://schemas.openxmlformats.org/officeDocument/2006/relationships/oleObject" Target="../embeddings/oleObject82.bin"/><Relationship Id="rId11" Type="http://schemas.openxmlformats.org/officeDocument/2006/relationships/oleObject" Target="../embeddings/oleObject87.bin"/><Relationship Id="rId5" Type="http://schemas.openxmlformats.org/officeDocument/2006/relationships/oleObject" Target="../embeddings/oleObject81.bin"/><Relationship Id="rId15" Type="http://schemas.openxmlformats.org/officeDocument/2006/relationships/oleObject" Target="../embeddings/oleObject91.bin"/><Relationship Id="rId10" Type="http://schemas.openxmlformats.org/officeDocument/2006/relationships/oleObject" Target="../embeddings/oleObject86.bin"/><Relationship Id="rId4" Type="http://schemas.openxmlformats.org/officeDocument/2006/relationships/oleObject" Target="../embeddings/oleObject80.bin"/><Relationship Id="rId9" Type="http://schemas.openxmlformats.org/officeDocument/2006/relationships/oleObject" Target="../embeddings/oleObject85.bin"/><Relationship Id="rId14" Type="http://schemas.openxmlformats.org/officeDocument/2006/relationships/oleObject" Target="../embeddings/oleObject90.bin"/></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8" Type="http://schemas.openxmlformats.org/officeDocument/2006/relationships/oleObject" Target="../embeddings/oleObject97.bin"/><Relationship Id="rId13" Type="http://schemas.openxmlformats.org/officeDocument/2006/relationships/oleObject" Target="../embeddings/oleObject102.bin"/><Relationship Id="rId18" Type="http://schemas.openxmlformats.org/officeDocument/2006/relationships/oleObject" Target="../embeddings/oleObject107.bin"/><Relationship Id="rId3" Type="http://schemas.openxmlformats.org/officeDocument/2006/relationships/oleObject" Target="../embeddings/oleObject92.bin"/><Relationship Id="rId21" Type="http://schemas.openxmlformats.org/officeDocument/2006/relationships/oleObject" Target="../embeddings/oleObject110.bin"/><Relationship Id="rId7" Type="http://schemas.openxmlformats.org/officeDocument/2006/relationships/oleObject" Target="../embeddings/oleObject96.bin"/><Relationship Id="rId12" Type="http://schemas.openxmlformats.org/officeDocument/2006/relationships/oleObject" Target="../embeddings/oleObject101.bin"/><Relationship Id="rId17" Type="http://schemas.openxmlformats.org/officeDocument/2006/relationships/oleObject" Target="../embeddings/oleObject106.bin"/><Relationship Id="rId2" Type="http://schemas.openxmlformats.org/officeDocument/2006/relationships/slideLayout" Target="../slideLayouts/slideLayout7.xml"/><Relationship Id="rId16" Type="http://schemas.openxmlformats.org/officeDocument/2006/relationships/oleObject" Target="../embeddings/oleObject105.bin"/><Relationship Id="rId20" Type="http://schemas.openxmlformats.org/officeDocument/2006/relationships/oleObject" Target="../embeddings/oleObject109.bin"/><Relationship Id="rId1" Type="http://schemas.openxmlformats.org/officeDocument/2006/relationships/vmlDrawing" Target="../drawings/vmlDrawing17.vml"/><Relationship Id="rId6" Type="http://schemas.openxmlformats.org/officeDocument/2006/relationships/oleObject" Target="../embeddings/oleObject95.bin"/><Relationship Id="rId11" Type="http://schemas.openxmlformats.org/officeDocument/2006/relationships/oleObject" Target="../embeddings/oleObject100.bin"/><Relationship Id="rId24" Type="http://schemas.openxmlformats.org/officeDocument/2006/relationships/oleObject" Target="../embeddings/oleObject113.bin"/><Relationship Id="rId5" Type="http://schemas.openxmlformats.org/officeDocument/2006/relationships/oleObject" Target="../embeddings/oleObject94.bin"/><Relationship Id="rId15" Type="http://schemas.openxmlformats.org/officeDocument/2006/relationships/oleObject" Target="../embeddings/oleObject104.bin"/><Relationship Id="rId23" Type="http://schemas.openxmlformats.org/officeDocument/2006/relationships/oleObject" Target="../embeddings/oleObject112.bin"/><Relationship Id="rId10" Type="http://schemas.openxmlformats.org/officeDocument/2006/relationships/oleObject" Target="../embeddings/oleObject99.bin"/><Relationship Id="rId19" Type="http://schemas.openxmlformats.org/officeDocument/2006/relationships/oleObject" Target="../embeddings/oleObject108.bin"/><Relationship Id="rId4" Type="http://schemas.openxmlformats.org/officeDocument/2006/relationships/oleObject" Target="../embeddings/oleObject93.bin"/><Relationship Id="rId9" Type="http://schemas.openxmlformats.org/officeDocument/2006/relationships/oleObject" Target="../embeddings/oleObject98.bin"/><Relationship Id="rId14" Type="http://schemas.openxmlformats.org/officeDocument/2006/relationships/oleObject" Target="../embeddings/oleObject103.bin"/><Relationship Id="rId22" Type="http://schemas.openxmlformats.org/officeDocument/2006/relationships/oleObject" Target="../embeddings/oleObject111.bin"/></Relationships>
</file>

<file path=ppt/slides/_rels/slide25.xml.rels><?xml version="1.0" encoding="UTF-8" standalone="yes"?>
<Relationships xmlns="http://schemas.openxmlformats.org/package/2006/relationships"><Relationship Id="rId8" Type="http://schemas.openxmlformats.org/officeDocument/2006/relationships/oleObject" Target="../embeddings/oleObject119.bin"/><Relationship Id="rId3" Type="http://schemas.openxmlformats.org/officeDocument/2006/relationships/oleObject" Target="../embeddings/oleObject114.bin"/><Relationship Id="rId7" Type="http://schemas.openxmlformats.org/officeDocument/2006/relationships/oleObject" Target="../embeddings/oleObject118.bin"/><Relationship Id="rId2" Type="http://schemas.openxmlformats.org/officeDocument/2006/relationships/slideLayout" Target="../slideLayouts/slideLayout7.xml"/><Relationship Id="rId1" Type="http://schemas.openxmlformats.org/officeDocument/2006/relationships/vmlDrawing" Target="../drawings/vmlDrawing18.vml"/><Relationship Id="rId6" Type="http://schemas.openxmlformats.org/officeDocument/2006/relationships/oleObject" Target="../embeddings/oleObject117.bin"/><Relationship Id="rId5" Type="http://schemas.openxmlformats.org/officeDocument/2006/relationships/oleObject" Target="../embeddings/oleObject116.bin"/><Relationship Id="rId4" Type="http://schemas.openxmlformats.org/officeDocument/2006/relationships/oleObject" Target="../embeddings/oleObject115.bin"/></Relationships>
</file>

<file path=ppt/slides/_rels/slide26.xml.rels><?xml version="1.0" encoding="UTF-8" standalone="yes"?>
<Relationships xmlns="http://schemas.openxmlformats.org/package/2006/relationships"><Relationship Id="rId3" Type="http://schemas.openxmlformats.org/officeDocument/2006/relationships/oleObject" Target="../embeddings/oleObject120.bin"/><Relationship Id="rId7" Type="http://schemas.openxmlformats.org/officeDocument/2006/relationships/oleObject" Target="../embeddings/oleObject124.bin"/><Relationship Id="rId2" Type="http://schemas.openxmlformats.org/officeDocument/2006/relationships/slideLayout" Target="../slideLayouts/slideLayout7.xml"/><Relationship Id="rId1" Type="http://schemas.openxmlformats.org/officeDocument/2006/relationships/vmlDrawing" Target="../drawings/vmlDrawing19.vml"/><Relationship Id="rId6" Type="http://schemas.openxmlformats.org/officeDocument/2006/relationships/oleObject" Target="../embeddings/oleObject123.bin"/><Relationship Id="rId5" Type="http://schemas.openxmlformats.org/officeDocument/2006/relationships/oleObject" Target="../embeddings/oleObject122.bin"/><Relationship Id="rId4" Type="http://schemas.openxmlformats.org/officeDocument/2006/relationships/oleObject" Target="../embeddings/oleObject121.bin"/></Relationships>
</file>

<file path=ppt/slides/_rels/slide27.xml.rels><?xml version="1.0" encoding="UTF-8" standalone="yes"?>
<Relationships xmlns="http://schemas.openxmlformats.org/package/2006/relationships"><Relationship Id="rId8" Type="http://schemas.openxmlformats.org/officeDocument/2006/relationships/oleObject" Target="../embeddings/oleObject130.bin"/><Relationship Id="rId3" Type="http://schemas.openxmlformats.org/officeDocument/2006/relationships/oleObject" Target="../embeddings/oleObject125.bin"/><Relationship Id="rId7" Type="http://schemas.openxmlformats.org/officeDocument/2006/relationships/oleObject" Target="../embeddings/oleObject129.bin"/><Relationship Id="rId2" Type="http://schemas.openxmlformats.org/officeDocument/2006/relationships/slideLayout" Target="../slideLayouts/slideLayout7.xml"/><Relationship Id="rId1" Type="http://schemas.openxmlformats.org/officeDocument/2006/relationships/vmlDrawing" Target="../drawings/vmlDrawing20.vml"/><Relationship Id="rId6" Type="http://schemas.openxmlformats.org/officeDocument/2006/relationships/oleObject" Target="../embeddings/oleObject128.bin"/><Relationship Id="rId11" Type="http://schemas.openxmlformats.org/officeDocument/2006/relationships/oleObject" Target="../embeddings/oleObject133.bin"/><Relationship Id="rId5" Type="http://schemas.openxmlformats.org/officeDocument/2006/relationships/oleObject" Target="../embeddings/oleObject127.bin"/><Relationship Id="rId10" Type="http://schemas.openxmlformats.org/officeDocument/2006/relationships/oleObject" Target="../embeddings/oleObject132.bin"/><Relationship Id="rId4" Type="http://schemas.openxmlformats.org/officeDocument/2006/relationships/oleObject" Target="../embeddings/oleObject126.bin"/><Relationship Id="rId9" Type="http://schemas.openxmlformats.org/officeDocument/2006/relationships/oleObject" Target="../embeddings/oleObject131.bin"/></Relationships>
</file>

<file path=ppt/slides/_rels/slide28.xml.rels><?xml version="1.0" encoding="UTF-8" standalone="yes"?>
<Relationships xmlns="http://schemas.openxmlformats.org/package/2006/relationships"><Relationship Id="rId8" Type="http://schemas.openxmlformats.org/officeDocument/2006/relationships/oleObject" Target="../embeddings/oleObject139.bin"/><Relationship Id="rId3" Type="http://schemas.openxmlformats.org/officeDocument/2006/relationships/oleObject" Target="../embeddings/oleObject134.bin"/><Relationship Id="rId7" Type="http://schemas.openxmlformats.org/officeDocument/2006/relationships/oleObject" Target="../embeddings/oleObject138.bin"/><Relationship Id="rId12" Type="http://schemas.openxmlformats.org/officeDocument/2006/relationships/oleObject" Target="../embeddings/oleObject143.bin"/><Relationship Id="rId2" Type="http://schemas.openxmlformats.org/officeDocument/2006/relationships/slideLayout" Target="../slideLayouts/slideLayout7.xml"/><Relationship Id="rId1" Type="http://schemas.openxmlformats.org/officeDocument/2006/relationships/vmlDrawing" Target="../drawings/vmlDrawing21.vml"/><Relationship Id="rId6" Type="http://schemas.openxmlformats.org/officeDocument/2006/relationships/oleObject" Target="../embeddings/oleObject137.bin"/><Relationship Id="rId11" Type="http://schemas.openxmlformats.org/officeDocument/2006/relationships/oleObject" Target="../embeddings/oleObject142.bin"/><Relationship Id="rId5" Type="http://schemas.openxmlformats.org/officeDocument/2006/relationships/oleObject" Target="../embeddings/oleObject136.bin"/><Relationship Id="rId10" Type="http://schemas.openxmlformats.org/officeDocument/2006/relationships/oleObject" Target="../embeddings/oleObject141.bin"/><Relationship Id="rId4" Type="http://schemas.openxmlformats.org/officeDocument/2006/relationships/oleObject" Target="../embeddings/oleObject135.bin"/><Relationship Id="rId9" Type="http://schemas.openxmlformats.org/officeDocument/2006/relationships/oleObject" Target="../embeddings/oleObject140.bin"/></Relationships>
</file>

<file path=ppt/slides/_rels/slide29.xml.rels><?xml version="1.0" encoding="UTF-8" standalone="yes"?>
<Relationships xmlns="http://schemas.openxmlformats.org/package/2006/relationships"><Relationship Id="rId3" Type="http://schemas.openxmlformats.org/officeDocument/2006/relationships/oleObject" Target="../embeddings/oleObject144.bin"/><Relationship Id="rId2" Type="http://schemas.openxmlformats.org/officeDocument/2006/relationships/slideLayout" Target="../slideLayouts/slideLayout7.xml"/><Relationship Id="rId1" Type="http://schemas.openxmlformats.org/officeDocument/2006/relationships/vmlDrawing" Target="../drawings/vmlDrawing22.vml"/><Relationship Id="rId6" Type="http://schemas.openxmlformats.org/officeDocument/2006/relationships/oleObject" Target="../embeddings/oleObject147.bin"/><Relationship Id="rId5" Type="http://schemas.openxmlformats.org/officeDocument/2006/relationships/oleObject" Target="../embeddings/oleObject146.bin"/><Relationship Id="rId4" Type="http://schemas.openxmlformats.org/officeDocument/2006/relationships/oleObject" Target="../embeddings/oleObject145.bin"/></Relationships>
</file>

<file path=ppt/slides/_rels/slide3.xml.rels><?xml version="1.0" encoding="UTF-8" standalone="yes"?>
<Relationships xmlns="http://schemas.openxmlformats.org/package/2006/relationships"><Relationship Id="rId8" Type="http://schemas.openxmlformats.org/officeDocument/2006/relationships/oleObject" Target="../embeddings/oleObject7.bin"/><Relationship Id="rId3" Type="http://schemas.openxmlformats.org/officeDocument/2006/relationships/oleObject" Target="../embeddings/oleObject2.bin"/><Relationship Id="rId7" Type="http://schemas.openxmlformats.org/officeDocument/2006/relationships/oleObject" Target="../embeddings/oleObject6.bin"/><Relationship Id="rId2" Type="http://schemas.openxmlformats.org/officeDocument/2006/relationships/slideLayout" Target="../slideLayouts/slideLayout7.xml"/><Relationship Id="rId1" Type="http://schemas.openxmlformats.org/officeDocument/2006/relationships/vmlDrawing" Target="../drawings/vmlDrawing2.vml"/><Relationship Id="rId6" Type="http://schemas.openxmlformats.org/officeDocument/2006/relationships/oleObject" Target="../embeddings/oleObject5.bin"/><Relationship Id="rId5" Type="http://schemas.openxmlformats.org/officeDocument/2006/relationships/oleObject" Target="../embeddings/oleObject4.bin"/><Relationship Id="rId4" Type="http://schemas.openxmlformats.org/officeDocument/2006/relationships/oleObject" Target="../embeddings/oleObject3.bin"/></Relationships>
</file>

<file path=ppt/slides/_rels/slide30.xml.rels><?xml version="1.0" encoding="UTF-8" standalone="yes"?>
<Relationships xmlns="http://schemas.openxmlformats.org/package/2006/relationships"><Relationship Id="rId8" Type="http://schemas.openxmlformats.org/officeDocument/2006/relationships/oleObject" Target="../embeddings/oleObject153.bin"/><Relationship Id="rId3" Type="http://schemas.openxmlformats.org/officeDocument/2006/relationships/oleObject" Target="../embeddings/oleObject148.bin"/><Relationship Id="rId7" Type="http://schemas.openxmlformats.org/officeDocument/2006/relationships/oleObject" Target="../embeddings/oleObject152.bin"/><Relationship Id="rId12" Type="http://schemas.openxmlformats.org/officeDocument/2006/relationships/oleObject" Target="../embeddings/oleObject157.bin"/><Relationship Id="rId2" Type="http://schemas.openxmlformats.org/officeDocument/2006/relationships/slideLayout" Target="../slideLayouts/slideLayout7.xml"/><Relationship Id="rId1" Type="http://schemas.openxmlformats.org/officeDocument/2006/relationships/vmlDrawing" Target="../drawings/vmlDrawing23.vml"/><Relationship Id="rId6" Type="http://schemas.openxmlformats.org/officeDocument/2006/relationships/oleObject" Target="../embeddings/oleObject151.bin"/><Relationship Id="rId11" Type="http://schemas.openxmlformats.org/officeDocument/2006/relationships/oleObject" Target="../embeddings/oleObject156.bin"/><Relationship Id="rId5" Type="http://schemas.openxmlformats.org/officeDocument/2006/relationships/oleObject" Target="../embeddings/oleObject150.bin"/><Relationship Id="rId10" Type="http://schemas.openxmlformats.org/officeDocument/2006/relationships/oleObject" Target="../embeddings/oleObject155.bin"/><Relationship Id="rId4" Type="http://schemas.openxmlformats.org/officeDocument/2006/relationships/oleObject" Target="../embeddings/oleObject149.bin"/><Relationship Id="rId9" Type="http://schemas.openxmlformats.org/officeDocument/2006/relationships/oleObject" Target="../embeddings/oleObject154.bin"/></Relationships>
</file>

<file path=ppt/slides/_rels/slide31.xml.rels><?xml version="1.0" encoding="UTF-8" standalone="yes"?>
<Relationships xmlns="http://schemas.openxmlformats.org/package/2006/relationships"><Relationship Id="rId3" Type="http://schemas.openxmlformats.org/officeDocument/2006/relationships/oleObject" Target="../embeddings/oleObject158.bin"/><Relationship Id="rId2" Type="http://schemas.openxmlformats.org/officeDocument/2006/relationships/slideLayout" Target="../slideLayouts/slideLayout7.xml"/><Relationship Id="rId1" Type="http://schemas.openxmlformats.org/officeDocument/2006/relationships/vmlDrawing" Target="../drawings/vmlDrawing24.vml"/><Relationship Id="rId6" Type="http://schemas.openxmlformats.org/officeDocument/2006/relationships/oleObject" Target="../embeddings/oleObject161.bin"/><Relationship Id="rId5" Type="http://schemas.openxmlformats.org/officeDocument/2006/relationships/oleObject" Target="../embeddings/oleObject160.bin"/><Relationship Id="rId4" Type="http://schemas.openxmlformats.org/officeDocument/2006/relationships/oleObject" Target="../embeddings/oleObject159.bin"/></Relationships>
</file>

<file path=ppt/slides/_rels/slide32.xml.rels><?xml version="1.0" encoding="UTF-8" standalone="yes"?>
<Relationships xmlns="http://schemas.openxmlformats.org/package/2006/relationships"><Relationship Id="rId8" Type="http://schemas.openxmlformats.org/officeDocument/2006/relationships/oleObject" Target="../embeddings/oleObject167.bin"/><Relationship Id="rId13" Type="http://schemas.openxmlformats.org/officeDocument/2006/relationships/oleObject" Target="../embeddings/oleObject172.bin"/><Relationship Id="rId3" Type="http://schemas.openxmlformats.org/officeDocument/2006/relationships/oleObject" Target="../embeddings/oleObject162.bin"/><Relationship Id="rId7" Type="http://schemas.openxmlformats.org/officeDocument/2006/relationships/oleObject" Target="../embeddings/oleObject166.bin"/><Relationship Id="rId12" Type="http://schemas.openxmlformats.org/officeDocument/2006/relationships/oleObject" Target="../embeddings/oleObject171.bin"/><Relationship Id="rId2" Type="http://schemas.openxmlformats.org/officeDocument/2006/relationships/slideLayout" Target="../slideLayouts/slideLayout6.xml"/><Relationship Id="rId1" Type="http://schemas.openxmlformats.org/officeDocument/2006/relationships/vmlDrawing" Target="../drawings/vmlDrawing25.vml"/><Relationship Id="rId6" Type="http://schemas.openxmlformats.org/officeDocument/2006/relationships/oleObject" Target="../embeddings/oleObject165.bin"/><Relationship Id="rId11" Type="http://schemas.openxmlformats.org/officeDocument/2006/relationships/oleObject" Target="../embeddings/oleObject170.bin"/><Relationship Id="rId5" Type="http://schemas.openxmlformats.org/officeDocument/2006/relationships/oleObject" Target="../embeddings/oleObject164.bin"/><Relationship Id="rId15" Type="http://schemas.openxmlformats.org/officeDocument/2006/relationships/oleObject" Target="../embeddings/oleObject174.bin"/><Relationship Id="rId10" Type="http://schemas.openxmlformats.org/officeDocument/2006/relationships/oleObject" Target="../embeddings/oleObject169.bin"/><Relationship Id="rId4" Type="http://schemas.openxmlformats.org/officeDocument/2006/relationships/oleObject" Target="../embeddings/oleObject163.bin"/><Relationship Id="rId9" Type="http://schemas.openxmlformats.org/officeDocument/2006/relationships/oleObject" Target="../embeddings/oleObject168.bin"/><Relationship Id="rId14" Type="http://schemas.openxmlformats.org/officeDocument/2006/relationships/oleObject" Target="../embeddings/oleObject173.bin"/></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3" Type="http://schemas.openxmlformats.org/officeDocument/2006/relationships/oleObject" Target="../embeddings/oleObject175.bin"/><Relationship Id="rId2" Type="http://schemas.openxmlformats.org/officeDocument/2006/relationships/slideLayout" Target="../slideLayouts/slideLayout6.xml"/><Relationship Id="rId1" Type="http://schemas.openxmlformats.org/officeDocument/2006/relationships/vmlDrawing" Target="../drawings/vmlDrawing26.vml"/><Relationship Id="rId5" Type="http://schemas.openxmlformats.org/officeDocument/2006/relationships/oleObject" Target="../embeddings/oleObject177.bin"/><Relationship Id="rId4" Type="http://schemas.openxmlformats.org/officeDocument/2006/relationships/oleObject" Target="../embeddings/oleObject176.bin"/></Relationships>
</file>

<file path=ppt/slides/_rels/slide4.xml.rels><?xml version="1.0" encoding="UTF-8" standalone="yes"?>
<Relationships xmlns="http://schemas.openxmlformats.org/package/2006/relationships"><Relationship Id="rId8" Type="http://schemas.openxmlformats.org/officeDocument/2006/relationships/oleObject" Target="../embeddings/oleObject13.bin"/><Relationship Id="rId3" Type="http://schemas.openxmlformats.org/officeDocument/2006/relationships/oleObject" Target="../embeddings/oleObject8.bin"/><Relationship Id="rId7" Type="http://schemas.openxmlformats.org/officeDocument/2006/relationships/oleObject" Target="../embeddings/oleObject12.bin"/><Relationship Id="rId2" Type="http://schemas.openxmlformats.org/officeDocument/2006/relationships/slideLayout" Target="../slideLayouts/slideLayout6.xml"/><Relationship Id="rId1" Type="http://schemas.openxmlformats.org/officeDocument/2006/relationships/vmlDrawing" Target="../drawings/vmlDrawing3.vml"/><Relationship Id="rId6" Type="http://schemas.openxmlformats.org/officeDocument/2006/relationships/oleObject" Target="../embeddings/oleObject11.bin"/><Relationship Id="rId5" Type="http://schemas.openxmlformats.org/officeDocument/2006/relationships/oleObject" Target="../embeddings/oleObject10.bin"/><Relationship Id="rId4" Type="http://schemas.openxmlformats.org/officeDocument/2006/relationships/oleObject" Target="../embeddings/oleObject9.bin"/></Relationships>
</file>

<file path=ppt/slides/_rels/slide5.xml.rels><?xml version="1.0" encoding="UTF-8" standalone="yes"?>
<Relationships xmlns="http://schemas.openxmlformats.org/package/2006/relationships"><Relationship Id="rId3" Type="http://schemas.openxmlformats.org/officeDocument/2006/relationships/oleObject" Target="../embeddings/oleObject14.bin"/><Relationship Id="rId2" Type="http://schemas.openxmlformats.org/officeDocument/2006/relationships/slideLayout" Target="../slideLayouts/slideLayout6.xml"/><Relationship Id="rId1" Type="http://schemas.openxmlformats.org/officeDocument/2006/relationships/vmlDrawing" Target="../drawings/vmlDrawing4.vml"/><Relationship Id="rId4" Type="http://schemas.openxmlformats.org/officeDocument/2006/relationships/oleObject" Target="../embeddings/oleObject15.bin"/></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8" Type="http://schemas.openxmlformats.org/officeDocument/2006/relationships/oleObject" Target="../embeddings/oleObject21.bin"/><Relationship Id="rId3" Type="http://schemas.openxmlformats.org/officeDocument/2006/relationships/oleObject" Target="../embeddings/oleObject16.bin"/><Relationship Id="rId7" Type="http://schemas.openxmlformats.org/officeDocument/2006/relationships/oleObject" Target="../embeddings/oleObject20.bin"/><Relationship Id="rId2" Type="http://schemas.openxmlformats.org/officeDocument/2006/relationships/slideLayout" Target="../slideLayouts/slideLayout7.xml"/><Relationship Id="rId1" Type="http://schemas.openxmlformats.org/officeDocument/2006/relationships/vmlDrawing" Target="../drawings/vmlDrawing5.vml"/><Relationship Id="rId6" Type="http://schemas.openxmlformats.org/officeDocument/2006/relationships/oleObject" Target="../embeddings/oleObject19.bin"/><Relationship Id="rId5" Type="http://schemas.openxmlformats.org/officeDocument/2006/relationships/oleObject" Target="../embeddings/oleObject18.bin"/><Relationship Id="rId10" Type="http://schemas.openxmlformats.org/officeDocument/2006/relationships/oleObject" Target="../embeddings/oleObject23.bin"/><Relationship Id="rId4" Type="http://schemas.openxmlformats.org/officeDocument/2006/relationships/oleObject" Target="../embeddings/oleObject17.bin"/><Relationship Id="rId9" Type="http://schemas.openxmlformats.org/officeDocument/2006/relationships/oleObject" Target="../embeddings/oleObject22.bin"/></Relationships>
</file>

<file path=ppt/slides/_rels/slide8.xml.rels><?xml version="1.0" encoding="UTF-8" standalone="yes"?>
<Relationships xmlns="http://schemas.openxmlformats.org/package/2006/relationships"><Relationship Id="rId3" Type="http://schemas.openxmlformats.org/officeDocument/2006/relationships/oleObject" Target="../embeddings/oleObject24.bin"/><Relationship Id="rId7" Type="http://schemas.openxmlformats.org/officeDocument/2006/relationships/oleObject" Target="../embeddings/oleObject28.bin"/><Relationship Id="rId2" Type="http://schemas.openxmlformats.org/officeDocument/2006/relationships/slideLayout" Target="../slideLayouts/slideLayout6.xml"/><Relationship Id="rId1" Type="http://schemas.openxmlformats.org/officeDocument/2006/relationships/vmlDrawing" Target="../drawings/vmlDrawing6.vml"/><Relationship Id="rId6" Type="http://schemas.openxmlformats.org/officeDocument/2006/relationships/oleObject" Target="../embeddings/oleObject27.bin"/><Relationship Id="rId5" Type="http://schemas.openxmlformats.org/officeDocument/2006/relationships/oleObject" Target="../embeddings/oleObject26.bin"/><Relationship Id="rId4" Type="http://schemas.openxmlformats.org/officeDocument/2006/relationships/oleObject" Target="../embeddings/oleObject25.bin"/></Relationships>
</file>

<file path=ppt/slides/_rels/slide9.xml.rels><?xml version="1.0" encoding="UTF-8" standalone="yes"?>
<Relationships xmlns="http://schemas.openxmlformats.org/package/2006/relationships"><Relationship Id="rId3" Type="http://schemas.openxmlformats.org/officeDocument/2006/relationships/oleObject" Target="../embeddings/oleObject29.bin"/><Relationship Id="rId7" Type="http://schemas.openxmlformats.org/officeDocument/2006/relationships/oleObject" Target="../embeddings/oleObject33.bin"/><Relationship Id="rId2" Type="http://schemas.openxmlformats.org/officeDocument/2006/relationships/slideLayout" Target="../slideLayouts/slideLayout6.xml"/><Relationship Id="rId1" Type="http://schemas.openxmlformats.org/officeDocument/2006/relationships/vmlDrawing" Target="../drawings/vmlDrawing7.vml"/><Relationship Id="rId6" Type="http://schemas.openxmlformats.org/officeDocument/2006/relationships/oleObject" Target="../embeddings/oleObject32.bin"/><Relationship Id="rId5" Type="http://schemas.openxmlformats.org/officeDocument/2006/relationships/oleObject" Target="../embeddings/oleObject31.bin"/><Relationship Id="rId4" Type="http://schemas.openxmlformats.org/officeDocument/2006/relationships/oleObject" Target="../embeddings/oleObject30.bin"/></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スライド番号プレースホルダ 4"/>
          <p:cNvSpPr>
            <a:spLocks noGrp="1"/>
          </p:cNvSpPr>
          <p:nvPr>
            <p:ph type="sldNum" sz="quarter" idx="12"/>
          </p:nvPr>
        </p:nvSpPr>
        <p:spPr>
          <a:noFill/>
        </p:spPr>
        <p:txBody>
          <a:bodyPr/>
          <a:lstStyle/>
          <a:p>
            <a:fld id="{C612BB4A-A370-436E-B966-D4255588E65B}" type="slidenum">
              <a:rPr lang="en-US" altLang="ja-JP"/>
              <a:pPr/>
              <a:t>1</a:t>
            </a:fld>
            <a:endParaRPr lang="en-US" altLang="ja-JP"/>
          </a:p>
        </p:txBody>
      </p:sp>
      <p:sp>
        <p:nvSpPr>
          <p:cNvPr id="28675" name="Rectangle 2"/>
          <p:cNvSpPr>
            <a:spLocks noGrp="1" noChangeArrowheads="1"/>
          </p:cNvSpPr>
          <p:nvPr>
            <p:ph type="title"/>
          </p:nvPr>
        </p:nvSpPr>
        <p:spPr>
          <a:xfrm>
            <a:off x="876300" y="2590800"/>
            <a:ext cx="7086600" cy="1371600"/>
          </a:xfrm>
        </p:spPr>
        <p:txBody>
          <a:bodyPr/>
          <a:lstStyle/>
          <a:p>
            <a:pPr eaLnBrk="1" hangingPunct="1"/>
            <a:r>
              <a:rPr lang="en-US" altLang="ja-JP" smtClean="0"/>
              <a:t>12</a:t>
            </a:r>
            <a:r>
              <a:rPr lang="ja-JP" altLang="en-US" smtClean="0"/>
              <a:t>．緩和法と分枝限定法</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スライド番号プレースホルダ 4"/>
          <p:cNvSpPr>
            <a:spLocks noGrp="1"/>
          </p:cNvSpPr>
          <p:nvPr>
            <p:ph type="sldNum" sz="quarter" idx="12"/>
          </p:nvPr>
        </p:nvSpPr>
        <p:spPr>
          <a:noFill/>
        </p:spPr>
        <p:txBody>
          <a:bodyPr/>
          <a:lstStyle/>
          <a:p>
            <a:fld id="{6A51F29C-027A-4E65-BD34-4650431BA7BB}" type="slidenum">
              <a:rPr lang="en-US" altLang="ja-JP"/>
              <a:pPr/>
              <a:t>10</a:t>
            </a:fld>
            <a:endParaRPr lang="en-US" altLang="ja-JP"/>
          </a:p>
        </p:txBody>
      </p:sp>
      <p:sp>
        <p:nvSpPr>
          <p:cNvPr id="30723" name="Rectangle 2"/>
          <p:cNvSpPr>
            <a:spLocks noGrp="1" noChangeArrowheads="1"/>
          </p:cNvSpPr>
          <p:nvPr>
            <p:ph type="title"/>
          </p:nvPr>
        </p:nvSpPr>
        <p:spPr/>
        <p:txBody>
          <a:bodyPr/>
          <a:lstStyle/>
          <a:p>
            <a:pPr eaLnBrk="1" hangingPunct="1"/>
            <a:r>
              <a:rPr lang="ja-JP" altLang="en-US" smtClean="0"/>
              <a:t>数理計画法の計算量</a:t>
            </a:r>
          </a:p>
        </p:txBody>
      </p:sp>
      <p:sp>
        <p:nvSpPr>
          <p:cNvPr id="30724" name="Oval 3"/>
          <p:cNvSpPr>
            <a:spLocks noChangeArrowheads="1"/>
          </p:cNvSpPr>
          <p:nvPr/>
        </p:nvSpPr>
        <p:spPr bwMode="auto">
          <a:xfrm>
            <a:off x="838200" y="1066800"/>
            <a:ext cx="4724400" cy="2209800"/>
          </a:xfrm>
          <a:prstGeom prst="ellipse">
            <a:avLst/>
          </a:prstGeom>
          <a:solidFill>
            <a:srgbClr val="FFCCFF"/>
          </a:solidFill>
          <a:ln w="9525">
            <a:solidFill>
              <a:schemeClr val="tx1"/>
            </a:solidFill>
            <a:round/>
            <a:headEnd/>
            <a:tailEnd/>
          </a:ln>
        </p:spPr>
        <p:txBody>
          <a:bodyPr wrap="none" anchor="ctr"/>
          <a:lstStyle/>
          <a:p>
            <a:pPr algn="ctr"/>
            <a:endParaRPr lang="ja-JP" altLang="ja-JP"/>
          </a:p>
        </p:txBody>
      </p:sp>
      <p:sp>
        <p:nvSpPr>
          <p:cNvPr id="30725" name="Oval 4"/>
          <p:cNvSpPr>
            <a:spLocks noChangeArrowheads="1"/>
          </p:cNvSpPr>
          <p:nvPr/>
        </p:nvSpPr>
        <p:spPr bwMode="auto">
          <a:xfrm>
            <a:off x="1905000" y="1905000"/>
            <a:ext cx="2362200" cy="1143000"/>
          </a:xfrm>
          <a:prstGeom prst="ellipse">
            <a:avLst/>
          </a:prstGeom>
          <a:solidFill>
            <a:schemeClr val="hlink"/>
          </a:solidFill>
          <a:ln w="9525">
            <a:solidFill>
              <a:schemeClr val="tx1"/>
            </a:solidFill>
            <a:round/>
            <a:headEnd/>
            <a:tailEnd/>
          </a:ln>
        </p:spPr>
        <p:txBody>
          <a:bodyPr wrap="none" anchor="ctr"/>
          <a:lstStyle/>
          <a:p>
            <a:pPr algn="ctr"/>
            <a:endParaRPr lang="ja-JP" altLang="ja-JP"/>
          </a:p>
        </p:txBody>
      </p:sp>
      <p:sp>
        <p:nvSpPr>
          <p:cNvPr id="30726" name="Text Box 5"/>
          <p:cNvSpPr txBox="1">
            <a:spLocks noChangeArrowheads="1"/>
          </p:cNvSpPr>
          <p:nvPr/>
        </p:nvSpPr>
        <p:spPr bwMode="auto">
          <a:xfrm>
            <a:off x="2819400" y="2362200"/>
            <a:ext cx="354013" cy="457200"/>
          </a:xfrm>
          <a:prstGeom prst="rect">
            <a:avLst/>
          </a:prstGeom>
          <a:noFill/>
          <a:ln w="9525">
            <a:noFill/>
            <a:miter lim="800000"/>
            <a:headEnd/>
            <a:tailEnd/>
          </a:ln>
        </p:spPr>
        <p:txBody>
          <a:bodyPr wrap="none">
            <a:spAutoFit/>
          </a:bodyPr>
          <a:lstStyle/>
          <a:p>
            <a:r>
              <a:rPr lang="en-US" altLang="ja-JP">
                <a:solidFill>
                  <a:schemeClr val="accent2"/>
                </a:solidFill>
              </a:rPr>
              <a:t>P</a:t>
            </a:r>
          </a:p>
        </p:txBody>
      </p:sp>
      <p:sp>
        <p:nvSpPr>
          <p:cNvPr id="30727" name="Text Box 6"/>
          <p:cNvSpPr txBox="1">
            <a:spLocks noChangeArrowheads="1"/>
          </p:cNvSpPr>
          <p:nvPr/>
        </p:nvSpPr>
        <p:spPr bwMode="auto">
          <a:xfrm>
            <a:off x="1143000" y="2438400"/>
            <a:ext cx="574675" cy="457200"/>
          </a:xfrm>
          <a:prstGeom prst="rect">
            <a:avLst/>
          </a:prstGeom>
          <a:noFill/>
          <a:ln w="9525">
            <a:noFill/>
            <a:miter lim="800000"/>
            <a:headEnd/>
            <a:tailEnd/>
          </a:ln>
        </p:spPr>
        <p:txBody>
          <a:bodyPr wrap="none">
            <a:spAutoFit/>
          </a:bodyPr>
          <a:lstStyle/>
          <a:p>
            <a:r>
              <a:rPr lang="en-US" altLang="ja-JP">
                <a:solidFill>
                  <a:srgbClr val="FF0000"/>
                </a:solidFill>
              </a:rPr>
              <a:t>NP</a:t>
            </a:r>
          </a:p>
        </p:txBody>
      </p:sp>
      <p:sp>
        <p:nvSpPr>
          <p:cNvPr id="30728" name="Oval 7"/>
          <p:cNvSpPr>
            <a:spLocks noChangeArrowheads="1"/>
          </p:cNvSpPr>
          <p:nvPr/>
        </p:nvSpPr>
        <p:spPr bwMode="auto">
          <a:xfrm>
            <a:off x="1066800" y="609600"/>
            <a:ext cx="4038600" cy="1143000"/>
          </a:xfrm>
          <a:prstGeom prst="ellipse">
            <a:avLst/>
          </a:prstGeom>
          <a:solidFill>
            <a:srgbClr val="FF0000">
              <a:alpha val="50195"/>
            </a:srgbClr>
          </a:solidFill>
          <a:ln w="9525">
            <a:solidFill>
              <a:schemeClr val="tx1"/>
            </a:solidFill>
            <a:prstDash val="dash"/>
            <a:round/>
            <a:headEnd/>
            <a:tailEnd/>
          </a:ln>
        </p:spPr>
        <p:txBody>
          <a:bodyPr wrap="none" anchor="ctr"/>
          <a:lstStyle/>
          <a:p>
            <a:pPr algn="ctr"/>
            <a:endParaRPr lang="ja-JP" altLang="ja-JP"/>
          </a:p>
        </p:txBody>
      </p:sp>
      <p:sp>
        <p:nvSpPr>
          <p:cNvPr id="30729" name="Text Box 8"/>
          <p:cNvSpPr txBox="1">
            <a:spLocks noChangeArrowheads="1"/>
          </p:cNvSpPr>
          <p:nvPr/>
        </p:nvSpPr>
        <p:spPr bwMode="auto">
          <a:xfrm>
            <a:off x="2438400" y="685800"/>
            <a:ext cx="1217613" cy="457200"/>
          </a:xfrm>
          <a:prstGeom prst="rect">
            <a:avLst/>
          </a:prstGeom>
          <a:noFill/>
          <a:ln w="9525">
            <a:noFill/>
            <a:miter lim="800000"/>
            <a:headEnd/>
            <a:tailEnd/>
          </a:ln>
        </p:spPr>
        <p:txBody>
          <a:bodyPr wrap="none">
            <a:spAutoFit/>
          </a:bodyPr>
          <a:lstStyle/>
          <a:p>
            <a:r>
              <a:rPr lang="en-US" altLang="ja-JP"/>
              <a:t>NP-hard</a:t>
            </a:r>
          </a:p>
        </p:txBody>
      </p:sp>
      <p:sp>
        <p:nvSpPr>
          <p:cNvPr id="30730" name="Text Box 9"/>
          <p:cNvSpPr txBox="1">
            <a:spLocks noChangeArrowheads="1"/>
          </p:cNvSpPr>
          <p:nvPr/>
        </p:nvSpPr>
        <p:spPr bwMode="auto">
          <a:xfrm>
            <a:off x="1905000" y="1143000"/>
            <a:ext cx="1790700" cy="457200"/>
          </a:xfrm>
          <a:prstGeom prst="rect">
            <a:avLst/>
          </a:prstGeom>
          <a:noFill/>
          <a:ln w="9525">
            <a:noFill/>
            <a:miter lim="800000"/>
            <a:headEnd/>
            <a:tailEnd/>
          </a:ln>
        </p:spPr>
        <p:txBody>
          <a:bodyPr wrap="none">
            <a:spAutoFit/>
          </a:bodyPr>
          <a:lstStyle/>
          <a:p>
            <a:r>
              <a:rPr lang="en-US" altLang="ja-JP"/>
              <a:t>NP-complete</a:t>
            </a:r>
          </a:p>
        </p:txBody>
      </p:sp>
      <p:sp>
        <p:nvSpPr>
          <p:cNvPr id="30731" name="Oval 10"/>
          <p:cNvSpPr>
            <a:spLocks noChangeArrowheads="1"/>
          </p:cNvSpPr>
          <p:nvPr/>
        </p:nvSpPr>
        <p:spPr bwMode="auto">
          <a:xfrm>
            <a:off x="4038600" y="1295400"/>
            <a:ext cx="228600" cy="228600"/>
          </a:xfrm>
          <a:prstGeom prst="ellipse">
            <a:avLst/>
          </a:prstGeom>
          <a:solidFill>
            <a:schemeClr val="accent1"/>
          </a:solidFill>
          <a:ln w="9525">
            <a:solidFill>
              <a:schemeClr val="tx1"/>
            </a:solidFill>
            <a:round/>
            <a:headEnd/>
            <a:tailEnd/>
          </a:ln>
        </p:spPr>
        <p:txBody>
          <a:bodyPr wrap="none" anchor="ctr"/>
          <a:lstStyle/>
          <a:p>
            <a:pPr algn="ctr"/>
            <a:endParaRPr lang="ja-JP" altLang="ja-JP"/>
          </a:p>
        </p:txBody>
      </p:sp>
      <p:sp>
        <p:nvSpPr>
          <p:cNvPr id="30732" name="Oval 11"/>
          <p:cNvSpPr>
            <a:spLocks noChangeArrowheads="1"/>
          </p:cNvSpPr>
          <p:nvPr/>
        </p:nvSpPr>
        <p:spPr bwMode="auto">
          <a:xfrm>
            <a:off x="3733800" y="2362200"/>
            <a:ext cx="228600" cy="228600"/>
          </a:xfrm>
          <a:prstGeom prst="ellipse">
            <a:avLst/>
          </a:prstGeom>
          <a:solidFill>
            <a:schemeClr val="accent1"/>
          </a:solidFill>
          <a:ln w="9525">
            <a:solidFill>
              <a:schemeClr val="tx1"/>
            </a:solidFill>
            <a:round/>
            <a:headEnd/>
            <a:tailEnd/>
          </a:ln>
        </p:spPr>
        <p:txBody>
          <a:bodyPr wrap="none" anchor="ctr"/>
          <a:lstStyle/>
          <a:p>
            <a:pPr algn="ctr"/>
            <a:endParaRPr lang="ja-JP" altLang="ja-JP"/>
          </a:p>
        </p:txBody>
      </p:sp>
      <p:sp>
        <p:nvSpPr>
          <p:cNvPr id="30733" name="Line 13"/>
          <p:cNvSpPr>
            <a:spLocks noChangeShapeType="1"/>
          </p:cNvSpPr>
          <p:nvPr/>
        </p:nvSpPr>
        <p:spPr bwMode="auto">
          <a:xfrm flipV="1">
            <a:off x="4191000" y="1143000"/>
            <a:ext cx="2362200" cy="304800"/>
          </a:xfrm>
          <a:prstGeom prst="line">
            <a:avLst/>
          </a:prstGeom>
          <a:noFill/>
          <a:ln w="9525">
            <a:solidFill>
              <a:schemeClr val="tx1"/>
            </a:solidFill>
            <a:round/>
            <a:headEnd/>
            <a:tailEnd type="triangle" w="med" len="med"/>
          </a:ln>
        </p:spPr>
        <p:txBody>
          <a:bodyPr/>
          <a:lstStyle/>
          <a:p>
            <a:endParaRPr lang="ja-JP" altLang="en-US"/>
          </a:p>
        </p:txBody>
      </p:sp>
      <p:sp>
        <p:nvSpPr>
          <p:cNvPr id="30734" name="Line 14"/>
          <p:cNvSpPr>
            <a:spLocks noChangeShapeType="1"/>
          </p:cNvSpPr>
          <p:nvPr/>
        </p:nvSpPr>
        <p:spPr bwMode="auto">
          <a:xfrm flipV="1">
            <a:off x="3886200" y="2514600"/>
            <a:ext cx="2590800" cy="0"/>
          </a:xfrm>
          <a:prstGeom prst="line">
            <a:avLst/>
          </a:prstGeom>
          <a:noFill/>
          <a:ln w="9525">
            <a:solidFill>
              <a:schemeClr val="tx1"/>
            </a:solidFill>
            <a:round/>
            <a:headEnd/>
            <a:tailEnd type="triangle" w="med" len="med"/>
          </a:ln>
        </p:spPr>
        <p:txBody>
          <a:bodyPr/>
          <a:lstStyle/>
          <a:p>
            <a:endParaRPr lang="ja-JP" altLang="en-US"/>
          </a:p>
        </p:txBody>
      </p:sp>
      <p:sp>
        <p:nvSpPr>
          <p:cNvPr id="30735" name="Text Box 16"/>
          <p:cNvSpPr txBox="1">
            <a:spLocks noChangeArrowheads="1"/>
          </p:cNvSpPr>
          <p:nvPr/>
        </p:nvSpPr>
        <p:spPr bwMode="auto">
          <a:xfrm>
            <a:off x="6613525" y="935038"/>
            <a:ext cx="1708150" cy="457200"/>
          </a:xfrm>
          <a:prstGeom prst="rect">
            <a:avLst/>
          </a:prstGeom>
          <a:noFill/>
          <a:ln w="9525">
            <a:noFill/>
            <a:miter lim="800000"/>
            <a:headEnd/>
            <a:tailEnd/>
          </a:ln>
        </p:spPr>
        <p:txBody>
          <a:bodyPr wrap="none">
            <a:spAutoFit/>
          </a:bodyPr>
          <a:lstStyle/>
          <a:p>
            <a:r>
              <a:rPr lang="ja-JP" altLang="en-US"/>
              <a:t>整数計画法</a:t>
            </a:r>
          </a:p>
        </p:txBody>
      </p:sp>
      <p:sp>
        <p:nvSpPr>
          <p:cNvPr id="30736" name="Text Box 17"/>
          <p:cNvSpPr txBox="1">
            <a:spLocks noChangeArrowheads="1"/>
          </p:cNvSpPr>
          <p:nvPr/>
        </p:nvSpPr>
        <p:spPr bwMode="auto">
          <a:xfrm>
            <a:off x="6553200" y="2286000"/>
            <a:ext cx="1708150" cy="457200"/>
          </a:xfrm>
          <a:prstGeom prst="rect">
            <a:avLst/>
          </a:prstGeom>
          <a:noFill/>
          <a:ln w="9525">
            <a:noFill/>
            <a:miter lim="800000"/>
            <a:headEnd/>
            <a:tailEnd/>
          </a:ln>
        </p:spPr>
        <p:txBody>
          <a:bodyPr wrap="none">
            <a:spAutoFit/>
          </a:bodyPr>
          <a:lstStyle/>
          <a:p>
            <a:r>
              <a:rPr lang="ja-JP" altLang="en-US"/>
              <a:t>線形計画法</a:t>
            </a:r>
          </a:p>
        </p:txBody>
      </p:sp>
      <p:sp>
        <p:nvSpPr>
          <p:cNvPr id="30737" name="Text Box 18"/>
          <p:cNvSpPr txBox="1">
            <a:spLocks noChangeArrowheads="1"/>
          </p:cNvSpPr>
          <p:nvPr/>
        </p:nvSpPr>
        <p:spPr bwMode="auto">
          <a:xfrm>
            <a:off x="304800" y="3352800"/>
            <a:ext cx="8245475" cy="3378200"/>
          </a:xfrm>
          <a:prstGeom prst="rect">
            <a:avLst/>
          </a:prstGeom>
          <a:noFill/>
          <a:ln w="9525">
            <a:noFill/>
            <a:miter lim="800000"/>
            <a:headEnd/>
            <a:tailEnd/>
          </a:ln>
        </p:spPr>
        <p:txBody>
          <a:bodyPr>
            <a:spAutoFit/>
          </a:bodyPr>
          <a:lstStyle/>
          <a:p>
            <a:r>
              <a:rPr lang="ja-JP" altLang="en-US"/>
              <a:t>　　なお、線形計画法がクラス</a:t>
            </a:r>
            <a:r>
              <a:rPr lang="en-US" altLang="ja-JP"/>
              <a:t>P</a:t>
            </a:r>
            <a:r>
              <a:rPr lang="ja-JP" altLang="en-US"/>
              <a:t>に属することがわかったのは、</a:t>
            </a:r>
            <a:r>
              <a:rPr lang="en-US" altLang="ja-JP"/>
              <a:t>1979</a:t>
            </a:r>
            <a:r>
              <a:rPr lang="ja-JP" altLang="en-US"/>
              <a:t>年に</a:t>
            </a:r>
            <a:r>
              <a:rPr lang="en-US" altLang="ja-JP"/>
              <a:t>Khachiyan</a:t>
            </a:r>
            <a:r>
              <a:rPr lang="ja-JP" altLang="en-US"/>
              <a:t>が楕円体法を発表してからである。その後、高速な計算法として、</a:t>
            </a:r>
            <a:r>
              <a:rPr lang="en-US" altLang="ja-JP"/>
              <a:t>1984</a:t>
            </a:r>
            <a:r>
              <a:rPr lang="ja-JP" altLang="en-US"/>
              <a:t>年に</a:t>
            </a:r>
            <a:r>
              <a:rPr lang="en-US" altLang="ja-JP"/>
              <a:t>Karmarkar</a:t>
            </a:r>
            <a:r>
              <a:rPr lang="ja-JP" altLang="en-US"/>
              <a:t>が内点法の一種を提案している。これらのアルゴリズムの発見以前は、単体法（シンプレックス法）が用いられていた。しかし、線形計画法を解く単体法は多項式時間アルゴリズムではなくて指数時間アルゴリズムである。（ただし、現実問題に単体法を適用すると、高速に解けることが多い。ただし、特別なインスタンスに対しては、多くの計算ステップを要する。）</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スライド番号プレースホルダ 4"/>
          <p:cNvSpPr>
            <a:spLocks noGrp="1"/>
          </p:cNvSpPr>
          <p:nvPr>
            <p:ph type="sldNum" sz="quarter" idx="12"/>
          </p:nvPr>
        </p:nvSpPr>
        <p:spPr>
          <a:noFill/>
        </p:spPr>
        <p:txBody>
          <a:bodyPr/>
          <a:lstStyle/>
          <a:p>
            <a:fld id="{ACDFA403-828D-432E-B128-D0C1217EF42B}" type="slidenum">
              <a:rPr lang="en-US" altLang="ja-JP"/>
              <a:pPr/>
              <a:t>11</a:t>
            </a:fld>
            <a:endParaRPr lang="en-US" altLang="ja-JP"/>
          </a:p>
        </p:txBody>
      </p:sp>
      <p:sp>
        <p:nvSpPr>
          <p:cNvPr id="31747" name="Rectangle 2"/>
          <p:cNvSpPr>
            <a:spLocks noGrp="1" noChangeArrowheads="1"/>
          </p:cNvSpPr>
          <p:nvPr>
            <p:ph type="title"/>
          </p:nvPr>
        </p:nvSpPr>
        <p:spPr/>
        <p:txBody>
          <a:bodyPr/>
          <a:lstStyle/>
          <a:p>
            <a:pPr eaLnBrk="1" hangingPunct="1"/>
            <a:r>
              <a:rPr lang="ja-JP" altLang="en-US" smtClean="0"/>
              <a:t>１２－２．緩和法</a:t>
            </a:r>
          </a:p>
        </p:txBody>
      </p:sp>
      <p:sp>
        <p:nvSpPr>
          <p:cNvPr id="31748" name="Text Box 3"/>
          <p:cNvSpPr txBox="1">
            <a:spLocks noChangeArrowheads="1"/>
          </p:cNvSpPr>
          <p:nvPr/>
        </p:nvSpPr>
        <p:spPr bwMode="auto">
          <a:xfrm>
            <a:off x="533400" y="533400"/>
            <a:ext cx="7559675" cy="6299200"/>
          </a:xfrm>
          <a:prstGeom prst="rect">
            <a:avLst/>
          </a:prstGeom>
          <a:noFill/>
          <a:ln w="9525">
            <a:noFill/>
            <a:miter lim="800000"/>
            <a:headEnd/>
            <a:tailEnd/>
          </a:ln>
        </p:spPr>
        <p:txBody>
          <a:bodyPr>
            <a:spAutoFit/>
          </a:bodyPr>
          <a:lstStyle/>
          <a:p>
            <a:r>
              <a:rPr lang="ja-JP" altLang="en-US"/>
              <a:t>　線形計画問題には実用的な解法がある。しかし、整数計画問題は</a:t>
            </a:r>
            <a:r>
              <a:rPr lang="en-US" altLang="ja-JP"/>
              <a:t>NP</a:t>
            </a:r>
            <a:r>
              <a:rPr lang="ja-JP" altLang="en-US"/>
              <a:t>完全なので、多項式時間アルゴリズムの構築は難しい。しかし、問題の性質上どうしても整数解が必要となるときがある。このような場合には、対応する線形計画問題を解くことで、整数計画問題の解に対しての知見が得られることがある。</a:t>
            </a:r>
          </a:p>
          <a:p>
            <a:r>
              <a:rPr lang="ja-JP" altLang="en-US"/>
              <a:t>　このように、難しい問題（</a:t>
            </a:r>
            <a:r>
              <a:rPr lang="ja-JP" altLang="en-US">
                <a:solidFill>
                  <a:srgbClr val="FF0000"/>
                </a:solidFill>
              </a:rPr>
              <a:t>原問題</a:t>
            </a:r>
            <a:r>
              <a:rPr lang="ja-JP" altLang="en-US"/>
              <a:t>）の制約条件を緩めて、解き易い問題に変換し、変換後の問題（</a:t>
            </a:r>
            <a:r>
              <a:rPr lang="ja-JP" altLang="en-US">
                <a:solidFill>
                  <a:srgbClr val="FF0000"/>
                </a:solidFill>
              </a:rPr>
              <a:t>緩和問題</a:t>
            </a:r>
            <a:r>
              <a:rPr lang="ja-JP" altLang="en-US"/>
              <a:t>）の解から原問題に対する情報を得る解法のことを</a:t>
            </a:r>
            <a:r>
              <a:rPr lang="ja-JP" altLang="en-US">
                <a:solidFill>
                  <a:srgbClr val="FF0000"/>
                </a:solidFill>
              </a:rPr>
              <a:t>緩和法</a:t>
            </a:r>
            <a:r>
              <a:rPr lang="ja-JP" altLang="en-US"/>
              <a:t>という。</a:t>
            </a:r>
          </a:p>
          <a:p>
            <a:r>
              <a:rPr lang="ja-JP" altLang="en-US"/>
              <a:t>　　緩和問題では、条件を緩めているので、解が存在できる空間（解空間）が原問題の解空間より広がってしまうので、緩和問題の最適解（</a:t>
            </a:r>
            <a:r>
              <a:rPr lang="ja-JP" altLang="en-US">
                <a:solidFill>
                  <a:srgbClr val="FF0000"/>
                </a:solidFill>
              </a:rPr>
              <a:t>緩和解</a:t>
            </a:r>
            <a:r>
              <a:rPr lang="ja-JP" altLang="en-US"/>
              <a:t>）は原問題の最適値とは限らない。しかし、緩和解が、たまたま原問題の</a:t>
            </a:r>
            <a:r>
              <a:rPr lang="ja-JP" altLang="en-US">
                <a:solidFill>
                  <a:srgbClr val="FF0000"/>
                </a:solidFill>
              </a:rPr>
              <a:t>許容解（実行可能解ともいう）</a:t>
            </a:r>
            <a:r>
              <a:rPr lang="ja-JP" altLang="en-US"/>
              <a:t>であれば、原問題の解が得られたことになる。また、緩和解は、原問題の解の存在範囲をある程度しぼってくれる役目もはたす。すなわち、最大化問題においては、緩和解は原問題の</a:t>
            </a:r>
            <a:r>
              <a:rPr lang="ja-JP" altLang="en-US">
                <a:solidFill>
                  <a:srgbClr val="FF0000"/>
                </a:solidFill>
              </a:rPr>
              <a:t>上界</a:t>
            </a:r>
            <a:r>
              <a:rPr lang="ja-JP" altLang="en-US"/>
              <a:t>になっている。</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スライド番号プレースホルダ 3"/>
          <p:cNvSpPr>
            <a:spLocks noGrp="1"/>
          </p:cNvSpPr>
          <p:nvPr>
            <p:ph type="sldNum" sz="quarter" idx="12"/>
          </p:nvPr>
        </p:nvSpPr>
        <p:spPr>
          <a:noFill/>
        </p:spPr>
        <p:txBody>
          <a:bodyPr/>
          <a:lstStyle/>
          <a:p>
            <a:fld id="{CCD69806-C8E7-49B7-8603-27AA085F35E8}" type="slidenum">
              <a:rPr lang="en-US" altLang="ja-JP"/>
              <a:pPr/>
              <a:t>12</a:t>
            </a:fld>
            <a:endParaRPr lang="en-US" altLang="ja-JP"/>
          </a:p>
        </p:txBody>
      </p:sp>
      <p:sp>
        <p:nvSpPr>
          <p:cNvPr id="32771" name="Oval 3"/>
          <p:cNvSpPr>
            <a:spLocks noChangeArrowheads="1"/>
          </p:cNvSpPr>
          <p:nvPr/>
        </p:nvSpPr>
        <p:spPr bwMode="auto">
          <a:xfrm>
            <a:off x="457200" y="1066800"/>
            <a:ext cx="6477000" cy="4572000"/>
          </a:xfrm>
          <a:prstGeom prst="ellipse">
            <a:avLst/>
          </a:prstGeom>
          <a:solidFill>
            <a:srgbClr val="99FF66">
              <a:alpha val="50195"/>
            </a:srgbClr>
          </a:solidFill>
          <a:ln w="9525">
            <a:solidFill>
              <a:schemeClr val="tx1"/>
            </a:solidFill>
            <a:round/>
            <a:headEnd/>
            <a:tailEnd/>
          </a:ln>
        </p:spPr>
        <p:txBody>
          <a:bodyPr wrap="none" anchor="ctr"/>
          <a:lstStyle/>
          <a:p>
            <a:pPr algn="ctr"/>
            <a:endParaRPr lang="ja-JP" altLang="ja-JP"/>
          </a:p>
        </p:txBody>
      </p:sp>
      <p:sp>
        <p:nvSpPr>
          <p:cNvPr id="32772" name="Oval 2"/>
          <p:cNvSpPr>
            <a:spLocks noChangeArrowheads="1"/>
          </p:cNvSpPr>
          <p:nvPr/>
        </p:nvSpPr>
        <p:spPr bwMode="auto">
          <a:xfrm>
            <a:off x="1524000" y="1828800"/>
            <a:ext cx="4495800" cy="2743200"/>
          </a:xfrm>
          <a:prstGeom prst="ellipse">
            <a:avLst/>
          </a:prstGeom>
          <a:solidFill>
            <a:schemeClr val="accent2">
              <a:alpha val="50195"/>
            </a:schemeClr>
          </a:solidFill>
          <a:ln w="9525">
            <a:solidFill>
              <a:schemeClr val="tx1"/>
            </a:solidFill>
            <a:round/>
            <a:headEnd/>
            <a:tailEnd/>
          </a:ln>
        </p:spPr>
        <p:txBody>
          <a:bodyPr wrap="none" anchor="ctr"/>
          <a:lstStyle/>
          <a:p>
            <a:pPr algn="ctr"/>
            <a:endParaRPr lang="ja-JP" altLang="ja-JP"/>
          </a:p>
        </p:txBody>
      </p:sp>
      <p:sp>
        <p:nvSpPr>
          <p:cNvPr id="32773" name="Text Box 5"/>
          <p:cNvSpPr txBox="1">
            <a:spLocks noChangeArrowheads="1"/>
          </p:cNvSpPr>
          <p:nvPr/>
        </p:nvSpPr>
        <p:spPr bwMode="auto">
          <a:xfrm>
            <a:off x="2438400" y="2438400"/>
            <a:ext cx="2317750" cy="457200"/>
          </a:xfrm>
          <a:prstGeom prst="rect">
            <a:avLst/>
          </a:prstGeom>
          <a:noFill/>
          <a:ln w="9525">
            <a:noFill/>
            <a:miter lim="800000"/>
            <a:headEnd/>
            <a:tailEnd/>
          </a:ln>
        </p:spPr>
        <p:txBody>
          <a:bodyPr wrap="none">
            <a:spAutoFit/>
          </a:bodyPr>
          <a:lstStyle/>
          <a:p>
            <a:r>
              <a:rPr lang="ja-JP" altLang="en-US">
                <a:solidFill>
                  <a:schemeClr val="accent2"/>
                </a:solidFill>
              </a:rPr>
              <a:t>原問題の解空間</a:t>
            </a:r>
          </a:p>
        </p:txBody>
      </p:sp>
      <p:sp>
        <p:nvSpPr>
          <p:cNvPr id="32774" name="Text Box 6"/>
          <p:cNvSpPr txBox="1">
            <a:spLocks noChangeArrowheads="1"/>
          </p:cNvSpPr>
          <p:nvPr/>
        </p:nvSpPr>
        <p:spPr bwMode="auto">
          <a:xfrm>
            <a:off x="2514600" y="4876800"/>
            <a:ext cx="2622550" cy="457200"/>
          </a:xfrm>
          <a:prstGeom prst="rect">
            <a:avLst/>
          </a:prstGeom>
          <a:noFill/>
          <a:ln w="9525">
            <a:noFill/>
            <a:miter lim="800000"/>
            <a:headEnd/>
            <a:tailEnd/>
          </a:ln>
        </p:spPr>
        <p:txBody>
          <a:bodyPr wrap="none">
            <a:spAutoFit/>
          </a:bodyPr>
          <a:lstStyle/>
          <a:p>
            <a:r>
              <a:rPr lang="ja-JP" altLang="en-US">
                <a:solidFill>
                  <a:srgbClr val="339933"/>
                </a:solidFill>
              </a:rPr>
              <a:t>緩和問題の解空間</a:t>
            </a:r>
          </a:p>
        </p:txBody>
      </p:sp>
      <p:sp>
        <p:nvSpPr>
          <p:cNvPr id="32775" name="Oval 7"/>
          <p:cNvSpPr>
            <a:spLocks noChangeArrowheads="1"/>
          </p:cNvSpPr>
          <p:nvPr/>
        </p:nvSpPr>
        <p:spPr bwMode="auto">
          <a:xfrm>
            <a:off x="5638800" y="4114800"/>
            <a:ext cx="228600" cy="228600"/>
          </a:xfrm>
          <a:prstGeom prst="ellipse">
            <a:avLst/>
          </a:prstGeom>
          <a:solidFill>
            <a:srgbClr val="339933"/>
          </a:solidFill>
          <a:ln w="9525">
            <a:solidFill>
              <a:schemeClr val="tx1"/>
            </a:solidFill>
            <a:round/>
            <a:headEnd/>
            <a:tailEnd/>
          </a:ln>
        </p:spPr>
        <p:txBody>
          <a:bodyPr wrap="none" anchor="ctr"/>
          <a:lstStyle/>
          <a:p>
            <a:pPr algn="ctr"/>
            <a:endParaRPr lang="ja-JP" altLang="ja-JP"/>
          </a:p>
        </p:txBody>
      </p:sp>
      <p:sp>
        <p:nvSpPr>
          <p:cNvPr id="32776" name="AutoShape 8"/>
          <p:cNvSpPr>
            <a:spLocks noChangeArrowheads="1"/>
          </p:cNvSpPr>
          <p:nvPr/>
        </p:nvSpPr>
        <p:spPr bwMode="auto">
          <a:xfrm>
            <a:off x="5257800" y="2971800"/>
            <a:ext cx="228600" cy="228600"/>
          </a:xfrm>
          <a:prstGeom prst="diamond">
            <a:avLst/>
          </a:prstGeom>
          <a:solidFill>
            <a:schemeClr val="accent2"/>
          </a:solidFill>
          <a:ln w="9525">
            <a:solidFill>
              <a:schemeClr val="tx1"/>
            </a:solidFill>
            <a:miter lim="800000"/>
            <a:headEnd/>
            <a:tailEnd/>
          </a:ln>
        </p:spPr>
        <p:txBody>
          <a:bodyPr wrap="none" anchor="ctr"/>
          <a:lstStyle/>
          <a:p>
            <a:pPr algn="ctr"/>
            <a:endParaRPr lang="ja-JP" altLang="ja-JP"/>
          </a:p>
        </p:txBody>
      </p:sp>
      <p:sp>
        <p:nvSpPr>
          <p:cNvPr id="32777" name="AutoShape 9"/>
          <p:cNvSpPr>
            <a:spLocks noChangeArrowheads="1"/>
          </p:cNvSpPr>
          <p:nvPr/>
        </p:nvSpPr>
        <p:spPr bwMode="auto">
          <a:xfrm>
            <a:off x="6096000" y="4038600"/>
            <a:ext cx="2438400" cy="1447800"/>
          </a:xfrm>
          <a:prstGeom prst="wedgeRoundRectCallout">
            <a:avLst>
              <a:gd name="adj1" fmla="val -57880"/>
              <a:gd name="adj2" fmla="val -30593"/>
              <a:gd name="adj3" fmla="val 16667"/>
            </a:avLst>
          </a:prstGeom>
          <a:solidFill>
            <a:schemeClr val="hlink"/>
          </a:solidFill>
          <a:ln w="9525">
            <a:solidFill>
              <a:schemeClr val="tx1"/>
            </a:solidFill>
            <a:miter lim="800000"/>
            <a:headEnd/>
            <a:tailEnd/>
          </a:ln>
        </p:spPr>
        <p:txBody>
          <a:bodyPr/>
          <a:lstStyle/>
          <a:p>
            <a:pPr algn="ctr"/>
            <a:endParaRPr lang="ja-JP" altLang="ja-JP"/>
          </a:p>
        </p:txBody>
      </p:sp>
      <p:sp>
        <p:nvSpPr>
          <p:cNvPr id="32778" name="Text Box 10"/>
          <p:cNvSpPr txBox="1">
            <a:spLocks noChangeArrowheads="1"/>
          </p:cNvSpPr>
          <p:nvPr/>
        </p:nvSpPr>
        <p:spPr bwMode="auto">
          <a:xfrm>
            <a:off x="6232525" y="4364038"/>
            <a:ext cx="1708150" cy="822325"/>
          </a:xfrm>
          <a:prstGeom prst="rect">
            <a:avLst/>
          </a:prstGeom>
          <a:noFill/>
          <a:ln w="9525">
            <a:noFill/>
            <a:miter lim="800000"/>
            <a:headEnd/>
            <a:tailEnd/>
          </a:ln>
        </p:spPr>
        <p:txBody>
          <a:bodyPr wrap="none">
            <a:spAutoFit/>
          </a:bodyPr>
          <a:lstStyle/>
          <a:p>
            <a:r>
              <a:rPr lang="ja-JP" altLang="en-US"/>
              <a:t>緩和問題の</a:t>
            </a:r>
          </a:p>
          <a:p>
            <a:r>
              <a:rPr lang="ja-JP" altLang="en-US"/>
              <a:t>最適値</a:t>
            </a:r>
          </a:p>
        </p:txBody>
      </p:sp>
      <p:sp>
        <p:nvSpPr>
          <p:cNvPr id="32779" name="AutoShape 11"/>
          <p:cNvSpPr>
            <a:spLocks noChangeArrowheads="1"/>
          </p:cNvSpPr>
          <p:nvPr/>
        </p:nvSpPr>
        <p:spPr bwMode="auto">
          <a:xfrm>
            <a:off x="6248400" y="1752600"/>
            <a:ext cx="2438400" cy="1447800"/>
          </a:xfrm>
          <a:prstGeom prst="wedgeRoundRectCallout">
            <a:avLst>
              <a:gd name="adj1" fmla="val -84051"/>
              <a:gd name="adj2" fmla="val 43532"/>
              <a:gd name="adj3" fmla="val 16667"/>
            </a:avLst>
          </a:prstGeom>
          <a:solidFill>
            <a:schemeClr val="hlink"/>
          </a:solidFill>
          <a:ln w="9525">
            <a:solidFill>
              <a:schemeClr val="tx1"/>
            </a:solidFill>
            <a:miter lim="800000"/>
            <a:headEnd/>
            <a:tailEnd/>
          </a:ln>
        </p:spPr>
        <p:txBody>
          <a:bodyPr/>
          <a:lstStyle/>
          <a:p>
            <a:pPr algn="ctr"/>
            <a:endParaRPr lang="ja-JP" altLang="ja-JP"/>
          </a:p>
        </p:txBody>
      </p:sp>
      <p:sp>
        <p:nvSpPr>
          <p:cNvPr id="32780" name="Text Box 12"/>
          <p:cNvSpPr txBox="1">
            <a:spLocks noChangeArrowheads="1"/>
          </p:cNvSpPr>
          <p:nvPr/>
        </p:nvSpPr>
        <p:spPr bwMode="auto">
          <a:xfrm>
            <a:off x="6248400" y="2286000"/>
            <a:ext cx="2317750" cy="457200"/>
          </a:xfrm>
          <a:prstGeom prst="rect">
            <a:avLst/>
          </a:prstGeom>
          <a:noFill/>
          <a:ln w="9525">
            <a:noFill/>
            <a:miter lim="800000"/>
            <a:headEnd/>
            <a:tailEnd/>
          </a:ln>
        </p:spPr>
        <p:txBody>
          <a:bodyPr wrap="none">
            <a:spAutoFit/>
          </a:bodyPr>
          <a:lstStyle/>
          <a:p>
            <a:r>
              <a:rPr lang="ja-JP" altLang="en-US"/>
              <a:t>原問題の最適値</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8" name="スライド番号プレースホルダ 4"/>
          <p:cNvSpPr>
            <a:spLocks noGrp="1"/>
          </p:cNvSpPr>
          <p:nvPr>
            <p:ph type="sldNum" sz="quarter" idx="12"/>
          </p:nvPr>
        </p:nvSpPr>
        <p:spPr>
          <a:noFill/>
        </p:spPr>
        <p:txBody>
          <a:bodyPr/>
          <a:lstStyle/>
          <a:p>
            <a:fld id="{06ABE6DB-353B-4426-A544-18E31BB8C457}" type="slidenum">
              <a:rPr lang="en-US" altLang="ja-JP"/>
              <a:pPr/>
              <a:t>13</a:t>
            </a:fld>
            <a:endParaRPr lang="en-US" altLang="ja-JP"/>
          </a:p>
        </p:txBody>
      </p:sp>
      <p:sp>
        <p:nvSpPr>
          <p:cNvPr id="8199" name="Rectangle 2"/>
          <p:cNvSpPr>
            <a:spLocks noGrp="1" noChangeArrowheads="1"/>
          </p:cNvSpPr>
          <p:nvPr>
            <p:ph type="title"/>
          </p:nvPr>
        </p:nvSpPr>
        <p:spPr/>
        <p:txBody>
          <a:bodyPr/>
          <a:lstStyle/>
          <a:p>
            <a:pPr eaLnBrk="1" hangingPunct="1"/>
            <a:r>
              <a:rPr lang="ja-JP" altLang="en-US" smtClean="0"/>
              <a:t>線形緩和</a:t>
            </a:r>
          </a:p>
        </p:txBody>
      </p:sp>
      <p:sp>
        <p:nvSpPr>
          <p:cNvPr id="8200" name="Text Box 3"/>
          <p:cNvSpPr txBox="1">
            <a:spLocks noChangeArrowheads="1"/>
          </p:cNvSpPr>
          <p:nvPr/>
        </p:nvSpPr>
        <p:spPr bwMode="auto">
          <a:xfrm>
            <a:off x="746125" y="1106477"/>
            <a:ext cx="7407275" cy="822325"/>
          </a:xfrm>
          <a:prstGeom prst="rect">
            <a:avLst/>
          </a:prstGeom>
          <a:noFill/>
          <a:ln w="9525">
            <a:noFill/>
            <a:miter lim="800000"/>
            <a:headEnd/>
            <a:tailEnd/>
          </a:ln>
        </p:spPr>
        <p:txBody>
          <a:bodyPr>
            <a:spAutoFit/>
          </a:bodyPr>
          <a:lstStyle/>
          <a:p>
            <a:r>
              <a:rPr lang="ja-JP" altLang="en-US"/>
              <a:t>　　整数問題において、整数制約をはずしてしまう緩和法を</a:t>
            </a:r>
            <a:r>
              <a:rPr lang="ja-JP" altLang="en-US">
                <a:solidFill>
                  <a:srgbClr val="FF0066"/>
                </a:solidFill>
              </a:rPr>
              <a:t>線形緩和</a:t>
            </a:r>
            <a:r>
              <a:rPr lang="ja-JP" altLang="en-US"/>
              <a:t>という。</a:t>
            </a:r>
          </a:p>
        </p:txBody>
      </p:sp>
      <p:sp>
        <p:nvSpPr>
          <p:cNvPr id="8201" name="AutoShape 4"/>
          <p:cNvSpPr>
            <a:spLocks noChangeArrowheads="1"/>
          </p:cNvSpPr>
          <p:nvPr/>
        </p:nvSpPr>
        <p:spPr bwMode="auto">
          <a:xfrm>
            <a:off x="609600" y="762000"/>
            <a:ext cx="7772400" cy="1295400"/>
          </a:xfrm>
          <a:prstGeom prst="roundRect">
            <a:avLst>
              <a:gd name="adj" fmla="val 16667"/>
            </a:avLst>
          </a:prstGeom>
          <a:noFill/>
          <a:ln w="38100">
            <a:solidFill>
              <a:srgbClr val="339933"/>
            </a:solidFill>
            <a:round/>
            <a:headEnd/>
            <a:tailEnd/>
          </a:ln>
        </p:spPr>
        <p:txBody>
          <a:bodyPr wrap="none" anchor="ctr"/>
          <a:lstStyle/>
          <a:p>
            <a:endParaRPr lang="ja-JP" altLang="en-US"/>
          </a:p>
        </p:txBody>
      </p:sp>
      <p:sp>
        <p:nvSpPr>
          <p:cNvPr id="8202" name="Text Box 5"/>
          <p:cNvSpPr txBox="1">
            <a:spLocks noChangeArrowheads="1"/>
          </p:cNvSpPr>
          <p:nvPr/>
        </p:nvSpPr>
        <p:spPr bwMode="auto">
          <a:xfrm>
            <a:off x="304800" y="2133600"/>
            <a:ext cx="946150" cy="457200"/>
          </a:xfrm>
          <a:prstGeom prst="rect">
            <a:avLst/>
          </a:prstGeom>
          <a:noFill/>
          <a:ln w="9525">
            <a:noFill/>
            <a:miter lim="800000"/>
            <a:headEnd/>
            <a:tailEnd/>
          </a:ln>
        </p:spPr>
        <p:txBody>
          <a:bodyPr wrap="none">
            <a:spAutoFit/>
          </a:bodyPr>
          <a:lstStyle/>
          <a:p>
            <a:r>
              <a:rPr lang="ja-JP" altLang="en-US">
                <a:solidFill>
                  <a:schemeClr val="accent2"/>
                </a:solidFill>
              </a:rPr>
              <a:t>例題：</a:t>
            </a:r>
          </a:p>
        </p:txBody>
      </p:sp>
      <p:sp>
        <p:nvSpPr>
          <p:cNvPr id="8203" name="Text Box 6"/>
          <p:cNvSpPr txBox="1">
            <a:spLocks noChangeArrowheads="1"/>
          </p:cNvSpPr>
          <p:nvPr/>
        </p:nvSpPr>
        <p:spPr bwMode="auto">
          <a:xfrm>
            <a:off x="1219200" y="2133600"/>
            <a:ext cx="2349500" cy="457200"/>
          </a:xfrm>
          <a:prstGeom prst="rect">
            <a:avLst/>
          </a:prstGeom>
          <a:noFill/>
          <a:ln w="9525">
            <a:noFill/>
            <a:miter lim="800000"/>
            <a:headEnd/>
            <a:tailEnd/>
          </a:ln>
        </p:spPr>
        <p:txBody>
          <a:bodyPr wrap="none">
            <a:spAutoFit/>
          </a:bodyPr>
          <a:lstStyle/>
          <a:p>
            <a:r>
              <a:rPr lang="ja-JP" altLang="en-US">
                <a:solidFill>
                  <a:schemeClr val="accent2"/>
                </a:solidFill>
              </a:rPr>
              <a:t>ナップザック問題</a:t>
            </a:r>
          </a:p>
        </p:txBody>
      </p:sp>
      <p:sp>
        <p:nvSpPr>
          <p:cNvPr id="8204" name="Text Box 7"/>
          <p:cNvSpPr txBox="1">
            <a:spLocks noChangeArrowheads="1"/>
          </p:cNvSpPr>
          <p:nvPr/>
        </p:nvSpPr>
        <p:spPr bwMode="auto">
          <a:xfrm>
            <a:off x="669925" y="2687638"/>
            <a:ext cx="7932738" cy="457200"/>
          </a:xfrm>
          <a:prstGeom prst="rect">
            <a:avLst/>
          </a:prstGeom>
          <a:noFill/>
          <a:ln w="9525">
            <a:noFill/>
            <a:miter lim="800000"/>
            <a:headEnd/>
            <a:tailEnd/>
          </a:ln>
        </p:spPr>
        <p:txBody>
          <a:bodyPr wrap="none">
            <a:spAutoFit/>
          </a:bodyPr>
          <a:lstStyle/>
          <a:p>
            <a:r>
              <a:rPr lang="ja-JP" altLang="en-US" dirty="0"/>
              <a:t>まず、整数計画問題としてのナップザック問題を定式化する。</a:t>
            </a:r>
          </a:p>
        </p:txBody>
      </p:sp>
      <p:graphicFrame>
        <p:nvGraphicFramePr>
          <p:cNvPr id="8194" name="Object 8"/>
          <p:cNvGraphicFramePr>
            <a:graphicFrameLocks noChangeAspect="1"/>
          </p:cNvGraphicFramePr>
          <p:nvPr/>
        </p:nvGraphicFramePr>
        <p:xfrm>
          <a:off x="3505200" y="3886200"/>
          <a:ext cx="2895600" cy="547688"/>
        </p:xfrm>
        <a:graphic>
          <a:graphicData uri="http://schemas.openxmlformats.org/presentationml/2006/ole">
            <p:oleObj spid="_x0000_s8194" name="Equation" r:id="rId3" imgW="1206360" imgH="228600" progId="Equation.DSMT4">
              <p:embed/>
            </p:oleObj>
          </a:graphicData>
        </a:graphic>
      </p:graphicFrame>
      <p:sp>
        <p:nvSpPr>
          <p:cNvPr id="8205" name="AutoShape 9"/>
          <p:cNvSpPr>
            <a:spLocks noChangeArrowheads="1"/>
          </p:cNvSpPr>
          <p:nvPr/>
        </p:nvSpPr>
        <p:spPr bwMode="auto">
          <a:xfrm>
            <a:off x="533400" y="3657600"/>
            <a:ext cx="7391400" cy="2743200"/>
          </a:xfrm>
          <a:prstGeom prst="roundRect">
            <a:avLst>
              <a:gd name="adj" fmla="val 16667"/>
            </a:avLst>
          </a:prstGeom>
          <a:noFill/>
          <a:ln w="38100">
            <a:solidFill>
              <a:schemeClr val="accent2"/>
            </a:solidFill>
            <a:round/>
            <a:headEnd/>
            <a:tailEnd/>
          </a:ln>
        </p:spPr>
        <p:txBody>
          <a:bodyPr wrap="none" anchor="ctr"/>
          <a:lstStyle/>
          <a:p>
            <a:endParaRPr lang="ja-JP" altLang="en-US"/>
          </a:p>
        </p:txBody>
      </p:sp>
      <p:sp>
        <p:nvSpPr>
          <p:cNvPr id="8206" name="Text Box 12"/>
          <p:cNvSpPr txBox="1">
            <a:spLocks noChangeArrowheads="1"/>
          </p:cNvSpPr>
          <p:nvPr/>
        </p:nvSpPr>
        <p:spPr bwMode="auto">
          <a:xfrm>
            <a:off x="838200" y="3886200"/>
            <a:ext cx="354013" cy="457200"/>
          </a:xfrm>
          <a:prstGeom prst="rect">
            <a:avLst/>
          </a:prstGeom>
          <a:noFill/>
          <a:ln w="9525">
            <a:noFill/>
            <a:miter lim="800000"/>
            <a:headEnd/>
            <a:tailEnd/>
          </a:ln>
        </p:spPr>
        <p:txBody>
          <a:bodyPr wrap="none">
            <a:spAutoFit/>
          </a:bodyPr>
          <a:lstStyle/>
          <a:p>
            <a:r>
              <a:rPr lang="en-US" altLang="ja-JP">
                <a:solidFill>
                  <a:schemeClr val="accent2"/>
                </a:solidFill>
              </a:rPr>
              <a:t>P</a:t>
            </a:r>
          </a:p>
        </p:txBody>
      </p:sp>
      <p:sp>
        <p:nvSpPr>
          <p:cNvPr id="8207" name="Text Box 14"/>
          <p:cNvSpPr txBox="1">
            <a:spLocks noChangeArrowheads="1"/>
          </p:cNvSpPr>
          <p:nvPr/>
        </p:nvSpPr>
        <p:spPr bwMode="auto">
          <a:xfrm>
            <a:off x="1295400" y="4343400"/>
            <a:ext cx="1098550" cy="457200"/>
          </a:xfrm>
          <a:prstGeom prst="rect">
            <a:avLst/>
          </a:prstGeom>
          <a:noFill/>
          <a:ln w="9525">
            <a:noFill/>
            <a:miter lim="800000"/>
            <a:headEnd/>
            <a:tailEnd/>
          </a:ln>
        </p:spPr>
        <p:txBody>
          <a:bodyPr wrap="none">
            <a:spAutoFit/>
          </a:bodyPr>
          <a:lstStyle/>
          <a:p>
            <a:r>
              <a:rPr lang="ja-JP" altLang="en-US">
                <a:solidFill>
                  <a:srgbClr val="FF0000"/>
                </a:solidFill>
              </a:rPr>
              <a:t>最大化</a:t>
            </a:r>
          </a:p>
        </p:txBody>
      </p:sp>
      <p:sp>
        <p:nvSpPr>
          <p:cNvPr id="8208" name="Text Box 15"/>
          <p:cNvSpPr txBox="1">
            <a:spLocks noChangeArrowheads="1"/>
          </p:cNvSpPr>
          <p:nvPr/>
        </p:nvSpPr>
        <p:spPr bwMode="auto">
          <a:xfrm>
            <a:off x="1295400" y="5105400"/>
            <a:ext cx="793750" cy="457200"/>
          </a:xfrm>
          <a:prstGeom prst="rect">
            <a:avLst/>
          </a:prstGeom>
          <a:noFill/>
          <a:ln w="9525">
            <a:noFill/>
            <a:miter lim="800000"/>
            <a:headEnd/>
            <a:tailEnd/>
          </a:ln>
        </p:spPr>
        <p:txBody>
          <a:bodyPr wrap="none">
            <a:spAutoFit/>
          </a:bodyPr>
          <a:lstStyle/>
          <a:p>
            <a:r>
              <a:rPr lang="ja-JP" altLang="en-US">
                <a:solidFill>
                  <a:srgbClr val="FF0000"/>
                </a:solidFill>
              </a:rPr>
              <a:t>条件</a:t>
            </a:r>
          </a:p>
        </p:txBody>
      </p:sp>
      <p:sp>
        <p:nvSpPr>
          <p:cNvPr id="8209" name="Text Box 16"/>
          <p:cNvSpPr txBox="1">
            <a:spLocks noChangeArrowheads="1"/>
          </p:cNvSpPr>
          <p:nvPr/>
        </p:nvSpPr>
        <p:spPr bwMode="auto">
          <a:xfrm>
            <a:off x="1219200" y="3429000"/>
            <a:ext cx="3268663" cy="457200"/>
          </a:xfrm>
          <a:prstGeom prst="rect">
            <a:avLst/>
          </a:prstGeom>
          <a:solidFill>
            <a:schemeClr val="bg1"/>
          </a:solidFill>
          <a:ln w="9525">
            <a:noFill/>
            <a:miter lim="800000"/>
            <a:headEnd/>
            <a:tailEnd/>
          </a:ln>
        </p:spPr>
        <p:txBody>
          <a:bodyPr wrap="none">
            <a:spAutoFit/>
          </a:bodyPr>
          <a:lstStyle/>
          <a:p>
            <a:r>
              <a:rPr lang="ja-JP" altLang="en-US">
                <a:solidFill>
                  <a:schemeClr val="accent2"/>
                </a:solidFill>
              </a:rPr>
              <a:t>インスタンス例（原問題）</a:t>
            </a:r>
          </a:p>
        </p:txBody>
      </p:sp>
      <p:graphicFrame>
        <p:nvGraphicFramePr>
          <p:cNvPr id="8195" name="Object 17"/>
          <p:cNvGraphicFramePr>
            <a:graphicFrameLocks noChangeAspect="1"/>
          </p:cNvGraphicFramePr>
          <p:nvPr/>
        </p:nvGraphicFramePr>
        <p:xfrm>
          <a:off x="762000" y="4724400"/>
          <a:ext cx="6904038" cy="428625"/>
        </p:xfrm>
        <a:graphic>
          <a:graphicData uri="http://schemas.openxmlformats.org/presentationml/2006/ole">
            <p:oleObj spid="_x0000_s8195" name="Equation" r:id="rId4" imgW="3466800" imgH="215640" progId="Equation.DSMT4">
              <p:embed/>
            </p:oleObj>
          </a:graphicData>
        </a:graphic>
      </p:graphicFrame>
      <p:graphicFrame>
        <p:nvGraphicFramePr>
          <p:cNvPr id="8196" name="Object 18"/>
          <p:cNvGraphicFramePr>
            <a:graphicFrameLocks noChangeAspect="1"/>
          </p:cNvGraphicFramePr>
          <p:nvPr/>
        </p:nvGraphicFramePr>
        <p:xfrm>
          <a:off x="1398588" y="5486400"/>
          <a:ext cx="6348412" cy="428625"/>
        </p:xfrm>
        <a:graphic>
          <a:graphicData uri="http://schemas.openxmlformats.org/presentationml/2006/ole">
            <p:oleObj spid="_x0000_s8196" name="Equation" r:id="rId5" imgW="3187440" imgH="215640" progId="Equation.DSMT4">
              <p:embed/>
            </p:oleObj>
          </a:graphicData>
        </a:graphic>
      </p:graphicFrame>
      <p:graphicFrame>
        <p:nvGraphicFramePr>
          <p:cNvPr id="8197" name="Object 19"/>
          <p:cNvGraphicFramePr>
            <a:graphicFrameLocks noChangeAspect="1"/>
          </p:cNvGraphicFramePr>
          <p:nvPr/>
        </p:nvGraphicFramePr>
        <p:xfrm>
          <a:off x="1981200" y="6019800"/>
          <a:ext cx="3567113" cy="428625"/>
        </p:xfrm>
        <a:graphic>
          <a:graphicData uri="http://schemas.openxmlformats.org/presentationml/2006/ole">
            <p:oleObj spid="_x0000_s8197" name="Equation" r:id="rId6" imgW="1790640" imgH="215640" progId="Equation.DSMT4">
              <p:embed/>
            </p:oleObj>
          </a:graphicData>
        </a:graphic>
      </p:graphicFrame>
      <p:sp>
        <p:nvSpPr>
          <p:cNvPr id="8210" name="Text Box 21"/>
          <p:cNvSpPr txBox="1">
            <a:spLocks noChangeArrowheads="1"/>
          </p:cNvSpPr>
          <p:nvPr/>
        </p:nvSpPr>
        <p:spPr bwMode="auto">
          <a:xfrm>
            <a:off x="1295400" y="3962400"/>
            <a:ext cx="1831975" cy="457200"/>
          </a:xfrm>
          <a:prstGeom prst="rect">
            <a:avLst/>
          </a:prstGeom>
          <a:noFill/>
          <a:ln w="9525">
            <a:noFill/>
            <a:miter lim="800000"/>
            <a:headEnd/>
            <a:tailEnd/>
          </a:ln>
        </p:spPr>
        <p:txBody>
          <a:bodyPr wrap="none">
            <a:spAutoFit/>
          </a:bodyPr>
          <a:lstStyle/>
          <a:p>
            <a:r>
              <a:rPr lang="ja-JP" altLang="en-US">
                <a:solidFill>
                  <a:srgbClr val="FF0000"/>
                </a:solidFill>
              </a:rPr>
              <a:t>特徴ベクトル</a:t>
            </a:r>
          </a:p>
        </p:txBody>
      </p:sp>
      <p:sp>
        <p:nvSpPr>
          <p:cNvPr id="8211" name="AutoShape 22"/>
          <p:cNvSpPr>
            <a:spLocks noChangeArrowheads="1"/>
          </p:cNvSpPr>
          <p:nvPr/>
        </p:nvSpPr>
        <p:spPr bwMode="auto">
          <a:xfrm>
            <a:off x="6248400" y="6019800"/>
            <a:ext cx="2438400" cy="609600"/>
          </a:xfrm>
          <a:prstGeom prst="wedgeRoundRectCallout">
            <a:avLst>
              <a:gd name="adj1" fmla="val -79620"/>
              <a:gd name="adj2" fmla="val -24218"/>
              <a:gd name="adj3" fmla="val 16667"/>
            </a:avLst>
          </a:prstGeom>
          <a:solidFill>
            <a:schemeClr val="hlink"/>
          </a:solidFill>
          <a:ln w="9525">
            <a:solidFill>
              <a:schemeClr val="tx1"/>
            </a:solidFill>
            <a:miter lim="800000"/>
            <a:headEnd/>
            <a:tailEnd/>
          </a:ln>
        </p:spPr>
        <p:txBody>
          <a:bodyPr/>
          <a:lstStyle/>
          <a:p>
            <a:pPr algn="ctr"/>
            <a:endParaRPr lang="ja-JP" altLang="ja-JP"/>
          </a:p>
        </p:txBody>
      </p:sp>
      <p:sp>
        <p:nvSpPr>
          <p:cNvPr id="8212" name="Text Box 23"/>
          <p:cNvSpPr txBox="1">
            <a:spLocks noChangeArrowheads="1"/>
          </p:cNvSpPr>
          <p:nvPr/>
        </p:nvSpPr>
        <p:spPr bwMode="auto">
          <a:xfrm>
            <a:off x="6705600" y="6096000"/>
            <a:ext cx="1403350" cy="457200"/>
          </a:xfrm>
          <a:prstGeom prst="rect">
            <a:avLst/>
          </a:prstGeom>
          <a:noFill/>
          <a:ln w="9525">
            <a:noFill/>
            <a:miter lim="800000"/>
            <a:headEnd/>
            <a:tailEnd/>
          </a:ln>
        </p:spPr>
        <p:txBody>
          <a:bodyPr wrap="none">
            <a:spAutoFit/>
          </a:bodyPr>
          <a:lstStyle/>
          <a:p>
            <a:r>
              <a:rPr lang="ja-JP" altLang="en-US"/>
              <a:t>整数条件</a:t>
            </a:r>
          </a:p>
        </p:txBody>
      </p:sp>
      <p:sp>
        <p:nvSpPr>
          <p:cNvPr id="21" name="Text Box 16"/>
          <p:cNvSpPr txBox="1">
            <a:spLocks noChangeArrowheads="1"/>
          </p:cNvSpPr>
          <p:nvPr/>
        </p:nvSpPr>
        <p:spPr bwMode="auto">
          <a:xfrm>
            <a:off x="1214414" y="500042"/>
            <a:ext cx="2185214" cy="461665"/>
          </a:xfrm>
          <a:prstGeom prst="rect">
            <a:avLst/>
          </a:prstGeom>
          <a:solidFill>
            <a:schemeClr val="bg1"/>
          </a:solidFill>
          <a:ln w="9525">
            <a:noFill/>
            <a:miter lim="800000"/>
            <a:headEnd/>
            <a:tailEnd/>
          </a:ln>
        </p:spPr>
        <p:txBody>
          <a:bodyPr wrap="none">
            <a:spAutoFit/>
          </a:bodyPr>
          <a:lstStyle/>
          <a:p>
            <a:r>
              <a:rPr lang="ja-JP" altLang="en-US" dirty="0" smtClean="0">
                <a:solidFill>
                  <a:srgbClr val="00B050"/>
                </a:solidFill>
              </a:rPr>
              <a:t>定義：線形緩和</a:t>
            </a:r>
            <a:endParaRPr lang="ja-JP" altLang="en-US" dirty="0">
              <a:solidFill>
                <a:srgbClr val="00B050"/>
              </a:solidFill>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5" name="スライド番号プレースホルダ 4"/>
          <p:cNvSpPr>
            <a:spLocks noGrp="1"/>
          </p:cNvSpPr>
          <p:nvPr>
            <p:ph type="sldNum" sz="quarter" idx="12"/>
          </p:nvPr>
        </p:nvSpPr>
        <p:spPr>
          <a:noFill/>
        </p:spPr>
        <p:txBody>
          <a:bodyPr/>
          <a:lstStyle/>
          <a:p>
            <a:fld id="{6A368726-277B-4DCA-8195-2CC868D947E1}" type="slidenum">
              <a:rPr lang="en-US" altLang="ja-JP"/>
              <a:pPr/>
              <a:t>14</a:t>
            </a:fld>
            <a:endParaRPr lang="en-US" altLang="ja-JP"/>
          </a:p>
        </p:txBody>
      </p:sp>
      <p:graphicFrame>
        <p:nvGraphicFramePr>
          <p:cNvPr id="9218" name="Object 8"/>
          <p:cNvGraphicFramePr>
            <a:graphicFrameLocks noChangeAspect="1"/>
          </p:cNvGraphicFramePr>
          <p:nvPr/>
        </p:nvGraphicFramePr>
        <p:xfrm>
          <a:off x="3581400" y="609600"/>
          <a:ext cx="2895600" cy="547688"/>
        </p:xfrm>
        <a:graphic>
          <a:graphicData uri="http://schemas.openxmlformats.org/presentationml/2006/ole">
            <p:oleObj spid="_x0000_s9218" name="Equation" r:id="rId3" imgW="1206360" imgH="228600" progId="Equation.DSMT4">
              <p:embed/>
            </p:oleObj>
          </a:graphicData>
        </a:graphic>
      </p:graphicFrame>
      <p:sp>
        <p:nvSpPr>
          <p:cNvPr id="9226" name="AutoShape 9"/>
          <p:cNvSpPr>
            <a:spLocks noChangeArrowheads="1"/>
          </p:cNvSpPr>
          <p:nvPr/>
        </p:nvSpPr>
        <p:spPr bwMode="auto">
          <a:xfrm>
            <a:off x="609600" y="381000"/>
            <a:ext cx="7391400" cy="2743200"/>
          </a:xfrm>
          <a:prstGeom prst="roundRect">
            <a:avLst>
              <a:gd name="adj" fmla="val 16667"/>
            </a:avLst>
          </a:prstGeom>
          <a:noFill/>
          <a:ln w="38100">
            <a:solidFill>
              <a:schemeClr val="accent2"/>
            </a:solidFill>
            <a:round/>
            <a:headEnd/>
            <a:tailEnd/>
          </a:ln>
        </p:spPr>
        <p:txBody>
          <a:bodyPr wrap="none" anchor="ctr"/>
          <a:lstStyle/>
          <a:p>
            <a:pPr algn="ctr"/>
            <a:endParaRPr lang="ja-JP" altLang="ja-JP"/>
          </a:p>
        </p:txBody>
      </p:sp>
      <p:sp>
        <p:nvSpPr>
          <p:cNvPr id="9227" name="Text Box 10"/>
          <p:cNvSpPr txBox="1">
            <a:spLocks noChangeArrowheads="1"/>
          </p:cNvSpPr>
          <p:nvPr/>
        </p:nvSpPr>
        <p:spPr bwMode="auto">
          <a:xfrm>
            <a:off x="914400" y="609600"/>
            <a:ext cx="506413" cy="457200"/>
          </a:xfrm>
          <a:prstGeom prst="rect">
            <a:avLst/>
          </a:prstGeom>
          <a:noFill/>
          <a:ln w="9525">
            <a:noFill/>
            <a:miter lim="800000"/>
            <a:headEnd/>
            <a:tailEnd/>
          </a:ln>
        </p:spPr>
        <p:txBody>
          <a:bodyPr wrap="none">
            <a:spAutoFit/>
          </a:bodyPr>
          <a:lstStyle/>
          <a:p>
            <a:r>
              <a:rPr lang="en-US" altLang="ja-JP">
                <a:solidFill>
                  <a:schemeClr val="accent2"/>
                </a:solidFill>
              </a:rPr>
              <a:t>P’</a:t>
            </a:r>
          </a:p>
        </p:txBody>
      </p:sp>
      <p:sp>
        <p:nvSpPr>
          <p:cNvPr id="9228" name="Text Box 11"/>
          <p:cNvSpPr txBox="1">
            <a:spLocks noChangeArrowheads="1"/>
          </p:cNvSpPr>
          <p:nvPr/>
        </p:nvSpPr>
        <p:spPr bwMode="auto">
          <a:xfrm>
            <a:off x="1371600" y="1066800"/>
            <a:ext cx="1098550" cy="457200"/>
          </a:xfrm>
          <a:prstGeom prst="rect">
            <a:avLst/>
          </a:prstGeom>
          <a:noFill/>
          <a:ln w="9525">
            <a:noFill/>
            <a:miter lim="800000"/>
            <a:headEnd/>
            <a:tailEnd/>
          </a:ln>
        </p:spPr>
        <p:txBody>
          <a:bodyPr wrap="none">
            <a:spAutoFit/>
          </a:bodyPr>
          <a:lstStyle/>
          <a:p>
            <a:r>
              <a:rPr lang="ja-JP" altLang="en-US">
                <a:solidFill>
                  <a:srgbClr val="FF0000"/>
                </a:solidFill>
              </a:rPr>
              <a:t>最大化</a:t>
            </a:r>
          </a:p>
        </p:txBody>
      </p:sp>
      <p:sp>
        <p:nvSpPr>
          <p:cNvPr id="9229" name="Text Box 12"/>
          <p:cNvSpPr txBox="1">
            <a:spLocks noChangeArrowheads="1"/>
          </p:cNvSpPr>
          <p:nvPr/>
        </p:nvSpPr>
        <p:spPr bwMode="auto">
          <a:xfrm>
            <a:off x="1371600" y="1828800"/>
            <a:ext cx="793750" cy="457200"/>
          </a:xfrm>
          <a:prstGeom prst="rect">
            <a:avLst/>
          </a:prstGeom>
          <a:noFill/>
          <a:ln w="9525">
            <a:noFill/>
            <a:miter lim="800000"/>
            <a:headEnd/>
            <a:tailEnd/>
          </a:ln>
        </p:spPr>
        <p:txBody>
          <a:bodyPr wrap="none">
            <a:spAutoFit/>
          </a:bodyPr>
          <a:lstStyle/>
          <a:p>
            <a:r>
              <a:rPr lang="ja-JP" altLang="en-US">
                <a:solidFill>
                  <a:srgbClr val="FF0000"/>
                </a:solidFill>
              </a:rPr>
              <a:t>条件</a:t>
            </a:r>
          </a:p>
        </p:txBody>
      </p:sp>
      <p:sp>
        <p:nvSpPr>
          <p:cNvPr id="9230" name="Text Box 13"/>
          <p:cNvSpPr txBox="1">
            <a:spLocks noChangeArrowheads="1"/>
          </p:cNvSpPr>
          <p:nvPr/>
        </p:nvSpPr>
        <p:spPr bwMode="auto">
          <a:xfrm>
            <a:off x="1295400" y="152400"/>
            <a:ext cx="3573463" cy="457200"/>
          </a:xfrm>
          <a:prstGeom prst="rect">
            <a:avLst/>
          </a:prstGeom>
          <a:solidFill>
            <a:schemeClr val="bg1"/>
          </a:solidFill>
          <a:ln w="9525">
            <a:noFill/>
            <a:miter lim="800000"/>
            <a:headEnd/>
            <a:tailEnd/>
          </a:ln>
        </p:spPr>
        <p:txBody>
          <a:bodyPr wrap="none">
            <a:spAutoFit/>
          </a:bodyPr>
          <a:lstStyle/>
          <a:p>
            <a:r>
              <a:rPr lang="ja-JP" altLang="en-US">
                <a:solidFill>
                  <a:schemeClr val="accent2"/>
                </a:solidFill>
              </a:rPr>
              <a:t>インスタンス例（緩和問題）</a:t>
            </a:r>
          </a:p>
        </p:txBody>
      </p:sp>
      <p:graphicFrame>
        <p:nvGraphicFramePr>
          <p:cNvPr id="9219" name="Object 14"/>
          <p:cNvGraphicFramePr>
            <a:graphicFrameLocks noChangeAspect="1"/>
          </p:cNvGraphicFramePr>
          <p:nvPr/>
        </p:nvGraphicFramePr>
        <p:xfrm>
          <a:off x="914400" y="1447800"/>
          <a:ext cx="6904038" cy="428625"/>
        </p:xfrm>
        <a:graphic>
          <a:graphicData uri="http://schemas.openxmlformats.org/presentationml/2006/ole">
            <p:oleObj spid="_x0000_s9219" name="Equation" r:id="rId4" imgW="3466800" imgH="215640" progId="Equation.DSMT4">
              <p:embed/>
            </p:oleObj>
          </a:graphicData>
        </a:graphic>
      </p:graphicFrame>
      <p:graphicFrame>
        <p:nvGraphicFramePr>
          <p:cNvPr id="9220" name="Object 15"/>
          <p:cNvGraphicFramePr>
            <a:graphicFrameLocks noChangeAspect="1"/>
          </p:cNvGraphicFramePr>
          <p:nvPr/>
        </p:nvGraphicFramePr>
        <p:xfrm>
          <a:off x="1474788" y="2209800"/>
          <a:ext cx="6348412" cy="428625"/>
        </p:xfrm>
        <a:graphic>
          <a:graphicData uri="http://schemas.openxmlformats.org/presentationml/2006/ole">
            <p:oleObj spid="_x0000_s9220" name="Equation" r:id="rId5" imgW="3187440" imgH="215640" progId="Equation.DSMT4">
              <p:embed/>
            </p:oleObj>
          </a:graphicData>
        </a:graphic>
      </p:graphicFrame>
      <p:graphicFrame>
        <p:nvGraphicFramePr>
          <p:cNvPr id="9221" name="Object 16"/>
          <p:cNvGraphicFramePr>
            <a:graphicFrameLocks noChangeAspect="1"/>
          </p:cNvGraphicFramePr>
          <p:nvPr/>
        </p:nvGraphicFramePr>
        <p:xfrm>
          <a:off x="1828800" y="2590800"/>
          <a:ext cx="3505200" cy="436563"/>
        </p:xfrm>
        <a:graphic>
          <a:graphicData uri="http://schemas.openxmlformats.org/presentationml/2006/ole">
            <p:oleObj spid="_x0000_s9221" name="Equation" r:id="rId6" imgW="1726920" imgH="215640" progId="Equation.DSMT4">
              <p:embed/>
            </p:oleObj>
          </a:graphicData>
        </a:graphic>
      </p:graphicFrame>
      <p:sp>
        <p:nvSpPr>
          <p:cNvPr id="9231" name="Text Box 17"/>
          <p:cNvSpPr txBox="1">
            <a:spLocks noChangeArrowheads="1"/>
          </p:cNvSpPr>
          <p:nvPr/>
        </p:nvSpPr>
        <p:spPr bwMode="auto">
          <a:xfrm>
            <a:off x="1371600" y="685800"/>
            <a:ext cx="1831975" cy="457200"/>
          </a:xfrm>
          <a:prstGeom prst="rect">
            <a:avLst/>
          </a:prstGeom>
          <a:noFill/>
          <a:ln w="9525">
            <a:noFill/>
            <a:miter lim="800000"/>
            <a:headEnd/>
            <a:tailEnd/>
          </a:ln>
        </p:spPr>
        <p:txBody>
          <a:bodyPr wrap="none">
            <a:spAutoFit/>
          </a:bodyPr>
          <a:lstStyle/>
          <a:p>
            <a:r>
              <a:rPr lang="ja-JP" altLang="en-US">
                <a:solidFill>
                  <a:srgbClr val="FF0000"/>
                </a:solidFill>
              </a:rPr>
              <a:t>特徴ベクトル</a:t>
            </a:r>
          </a:p>
        </p:txBody>
      </p:sp>
      <p:sp>
        <p:nvSpPr>
          <p:cNvPr id="9232" name="AutoShape 18"/>
          <p:cNvSpPr>
            <a:spLocks noChangeArrowheads="1"/>
          </p:cNvSpPr>
          <p:nvPr/>
        </p:nvSpPr>
        <p:spPr bwMode="auto">
          <a:xfrm>
            <a:off x="6324600" y="2743200"/>
            <a:ext cx="2438400" cy="609600"/>
          </a:xfrm>
          <a:prstGeom prst="wedgeRoundRectCallout">
            <a:avLst>
              <a:gd name="adj1" fmla="val -79620"/>
              <a:gd name="adj2" fmla="val -24218"/>
              <a:gd name="adj3" fmla="val 16667"/>
            </a:avLst>
          </a:prstGeom>
          <a:solidFill>
            <a:schemeClr val="hlink"/>
          </a:solidFill>
          <a:ln w="9525">
            <a:solidFill>
              <a:schemeClr val="tx1"/>
            </a:solidFill>
            <a:miter lim="800000"/>
            <a:headEnd/>
            <a:tailEnd/>
          </a:ln>
        </p:spPr>
        <p:txBody>
          <a:bodyPr/>
          <a:lstStyle/>
          <a:p>
            <a:pPr algn="ctr"/>
            <a:endParaRPr lang="ja-JP" altLang="ja-JP"/>
          </a:p>
        </p:txBody>
      </p:sp>
      <p:sp>
        <p:nvSpPr>
          <p:cNvPr id="9233" name="Text Box 19"/>
          <p:cNvSpPr txBox="1">
            <a:spLocks noChangeArrowheads="1"/>
          </p:cNvSpPr>
          <p:nvPr/>
        </p:nvSpPr>
        <p:spPr bwMode="auto">
          <a:xfrm>
            <a:off x="6477000" y="2819400"/>
            <a:ext cx="1917700" cy="457200"/>
          </a:xfrm>
          <a:prstGeom prst="rect">
            <a:avLst/>
          </a:prstGeom>
          <a:noFill/>
          <a:ln w="9525">
            <a:noFill/>
            <a:miter lim="800000"/>
            <a:headEnd/>
            <a:tailEnd/>
          </a:ln>
        </p:spPr>
        <p:txBody>
          <a:bodyPr wrap="none">
            <a:spAutoFit/>
          </a:bodyPr>
          <a:lstStyle/>
          <a:p>
            <a:r>
              <a:rPr lang="ja-JP" altLang="en-US"/>
              <a:t>緩和した条件</a:t>
            </a:r>
          </a:p>
        </p:txBody>
      </p:sp>
      <p:sp>
        <p:nvSpPr>
          <p:cNvPr id="9234" name="Oval 21"/>
          <p:cNvSpPr>
            <a:spLocks noChangeArrowheads="1"/>
          </p:cNvSpPr>
          <p:nvPr/>
        </p:nvSpPr>
        <p:spPr bwMode="auto">
          <a:xfrm>
            <a:off x="1752600" y="3441700"/>
            <a:ext cx="4191000" cy="2959100"/>
          </a:xfrm>
          <a:prstGeom prst="ellipse">
            <a:avLst/>
          </a:prstGeom>
          <a:solidFill>
            <a:srgbClr val="99FF66">
              <a:alpha val="50195"/>
            </a:srgbClr>
          </a:solidFill>
          <a:ln w="9525">
            <a:solidFill>
              <a:schemeClr val="tx1"/>
            </a:solidFill>
            <a:round/>
            <a:headEnd/>
            <a:tailEnd/>
          </a:ln>
        </p:spPr>
        <p:txBody>
          <a:bodyPr wrap="none" anchor="ctr"/>
          <a:lstStyle/>
          <a:p>
            <a:pPr algn="ctr"/>
            <a:endParaRPr lang="ja-JP" altLang="ja-JP"/>
          </a:p>
        </p:txBody>
      </p:sp>
      <p:sp>
        <p:nvSpPr>
          <p:cNvPr id="9235" name="Oval 22"/>
          <p:cNvSpPr>
            <a:spLocks noChangeArrowheads="1"/>
          </p:cNvSpPr>
          <p:nvPr/>
        </p:nvSpPr>
        <p:spPr bwMode="auto">
          <a:xfrm>
            <a:off x="2362200" y="4051300"/>
            <a:ext cx="2908300" cy="1774825"/>
          </a:xfrm>
          <a:prstGeom prst="ellipse">
            <a:avLst/>
          </a:prstGeom>
          <a:solidFill>
            <a:schemeClr val="accent2">
              <a:alpha val="50195"/>
            </a:schemeClr>
          </a:solidFill>
          <a:ln w="9525">
            <a:solidFill>
              <a:schemeClr val="tx1"/>
            </a:solidFill>
            <a:round/>
            <a:headEnd/>
            <a:tailEnd/>
          </a:ln>
        </p:spPr>
        <p:txBody>
          <a:bodyPr wrap="none" anchor="ctr"/>
          <a:lstStyle/>
          <a:p>
            <a:pPr algn="ctr"/>
            <a:endParaRPr lang="ja-JP" altLang="ja-JP"/>
          </a:p>
        </p:txBody>
      </p:sp>
      <p:graphicFrame>
        <p:nvGraphicFramePr>
          <p:cNvPr id="9222" name="Object 23"/>
          <p:cNvGraphicFramePr>
            <a:graphicFrameLocks noChangeAspect="1"/>
          </p:cNvGraphicFramePr>
          <p:nvPr/>
        </p:nvGraphicFramePr>
        <p:xfrm>
          <a:off x="3505200" y="5867400"/>
          <a:ext cx="914400" cy="406400"/>
        </p:xfrm>
        <a:graphic>
          <a:graphicData uri="http://schemas.openxmlformats.org/presentationml/2006/ole">
            <p:oleObj spid="_x0000_s9222" name="Equation" r:id="rId7" imgW="342720" imgH="228600" progId="Equation.DSMT4">
              <p:embed/>
            </p:oleObj>
          </a:graphicData>
        </a:graphic>
      </p:graphicFrame>
      <p:graphicFrame>
        <p:nvGraphicFramePr>
          <p:cNvPr id="9223" name="Object 24"/>
          <p:cNvGraphicFramePr>
            <a:graphicFrameLocks noChangeAspect="1"/>
          </p:cNvGraphicFramePr>
          <p:nvPr/>
        </p:nvGraphicFramePr>
        <p:xfrm>
          <a:off x="5105400" y="4572000"/>
          <a:ext cx="334963" cy="303213"/>
        </p:xfrm>
        <a:graphic>
          <a:graphicData uri="http://schemas.openxmlformats.org/presentationml/2006/ole">
            <p:oleObj spid="_x0000_s9223" name="Equation" r:id="rId8" imgW="139680" imgH="126720" progId="Equation.DSMT4">
              <p:embed/>
            </p:oleObj>
          </a:graphicData>
        </a:graphic>
      </p:graphicFrame>
      <p:graphicFrame>
        <p:nvGraphicFramePr>
          <p:cNvPr id="9224" name="Object 25"/>
          <p:cNvGraphicFramePr>
            <a:graphicFrameLocks noChangeAspect="1"/>
          </p:cNvGraphicFramePr>
          <p:nvPr/>
        </p:nvGraphicFramePr>
        <p:xfrm>
          <a:off x="3276600" y="4572000"/>
          <a:ext cx="1084263" cy="406400"/>
        </p:xfrm>
        <a:graphic>
          <a:graphicData uri="http://schemas.openxmlformats.org/presentationml/2006/ole">
            <p:oleObj spid="_x0000_s9224" name="Equation" r:id="rId9" imgW="406080" imgH="228600" progId="Equation.DSMT4">
              <p:embed/>
            </p:oleObj>
          </a:graphicData>
        </a:graphic>
      </p:graphicFrame>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6" name="スライド番号プレースホルダ 3"/>
          <p:cNvSpPr>
            <a:spLocks noGrp="1"/>
          </p:cNvSpPr>
          <p:nvPr>
            <p:ph type="sldNum" sz="quarter" idx="12"/>
          </p:nvPr>
        </p:nvSpPr>
        <p:spPr>
          <a:noFill/>
        </p:spPr>
        <p:txBody>
          <a:bodyPr/>
          <a:lstStyle/>
          <a:p>
            <a:fld id="{61BD1C1D-C56C-49BF-84DD-77E784BECEDC}" type="slidenum">
              <a:rPr lang="en-US" altLang="ja-JP"/>
              <a:pPr/>
              <a:t>15</a:t>
            </a:fld>
            <a:endParaRPr lang="en-US" altLang="ja-JP"/>
          </a:p>
        </p:txBody>
      </p:sp>
      <p:sp>
        <p:nvSpPr>
          <p:cNvPr id="10247" name="Text Box 2"/>
          <p:cNvSpPr txBox="1">
            <a:spLocks noChangeArrowheads="1"/>
          </p:cNvSpPr>
          <p:nvPr/>
        </p:nvSpPr>
        <p:spPr bwMode="auto">
          <a:xfrm>
            <a:off x="685800" y="457200"/>
            <a:ext cx="8169275" cy="822325"/>
          </a:xfrm>
          <a:prstGeom prst="rect">
            <a:avLst/>
          </a:prstGeom>
          <a:noFill/>
          <a:ln w="9525">
            <a:noFill/>
            <a:miter lim="800000"/>
            <a:headEnd/>
            <a:tailEnd/>
          </a:ln>
        </p:spPr>
        <p:txBody>
          <a:bodyPr>
            <a:spAutoFit/>
          </a:bodyPr>
          <a:lstStyle/>
          <a:p>
            <a:r>
              <a:rPr lang="ja-JP" altLang="en-US"/>
              <a:t>　このナップザック問題の場合には、緩和解が次のように得られる。</a:t>
            </a:r>
          </a:p>
        </p:txBody>
      </p:sp>
      <p:graphicFrame>
        <p:nvGraphicFramePr>
          <p:cNvPr id="10242" name="Object 1024"/>
          <p:cNvGraphicFramePr>
            <a:graphicFrameLocks noChangeAspect="1"/>
          </p:cNvGraphicFramePr>
          <p:nvPr/>
        </p:nvGraphicFramePr>
        <p:xfrm>
          <a:off x="1828800" y="1447800"/>
          <a:ext cx="4419600" cy="720725"/>
        </p:xfrm>
        <a:graphic>
          <a:graphicData uri="http://schemas.openxmlformats.org/presentationml/2006/ole">
            <p:oleObj spid="_x0000_s10242" name="Equation" r:id="rId3" imgW="2336760" imgH="380880" progId="Equation.DSMT4">
              <p:embed/>
            </p:oleObj>
          </a:graphicData>
        </a:graphic>
      </p:graphicFrame>
      <p:sp>
        <p:nvSpPr>
          <p:cNvPr id="10248" name="Text Box 4"/>
          <p:cNvSpPr txBox="1">
            <a:spLocks noChangeArrowheads="1"/>
          </p:cNvSpPr>
          <p:nvPr/>
        </p:nvSpPr>
        <p:spPr bwMode="auto">
          <a:xfrm>
            <a:off x="838200" y="2286000"/>
            <a:ext cx="1792288" cy="457200"/>
          </a:xfrm>
          <a:prstGeom prst="rect">
            <a:avLst/>
          </a:prstGeom>
          <a:noFill/>
          <a:ln w="9525">
            <a:noFill/>
            <a:miter lim="800000"/>
            <a:headEnd/>
            <a:tailEnd/>
          </a:ln>
        </p:spPr>
        <p:txBody>
          <a:bodyPr wrap="none">
            <a:spAutoFit/>
          </a:bodyPr>
          <a:lstStyle/>
          <a:p>
            <a:r>
              <a:rPr lang="ja-JP" altLang="en-US"/>
              <a:t>であるので、</a:t>
            </a:r>
          </a:p>
        </p:txBody>
      </p:sp>
      <p:graphicFrame>
        <p:nvGraphicFramePr>
          <p:cNvPr id="10243" name="Object 1025"/>
          <p:cNvGraphicFramePr>
            <a:graphicFrameLocks noChangeAspect="1"/>
          </p:cNvGraphicFramePr>
          <p:nvPr/>
        </p:nvGraphicFramePr>
        <p:xfrm>
          <a:off x="1371600" y="2819400"/>
          <a:ext cx="2593975" cy="528638"/>
        </p:xfrm>
        <a:graphic>
          <a:graphicData uri="http://schemas.openxmlformats.org/presentationml/2006/ole">
            <p:oleObj spid="_x0000_s10243" name="Equation" r:id="rId4" imgW="1371600" imgH="279360" progId="Equation.DSMT4">
              <p:embed/>
            </p:oleObj>
          </a:graphicData>
        </a:graphic>
      </p:graphicFrame>
      <p:graphicFrame>
        <p:nvGraphicFramePr>
          <p:cNvPr id="10244" name="Object 1026"/>
          <p:cNvGraphicFramePr>
            <a:graphicFrameLocks noChangeAspect="1"/>
          </p:cNvGraphicFramePr>
          <p:nvPr/>
        </p:nvGraphicFramePr>
        <p:xfrm>
          <a:off x="4343400" y="2895600"/>
          <a:ext cx="2017713" cy="384175"/>
        </p:xfrm>
        <a:graphic>
          <a:graphicData uri="http://schemas.openxmlformats.org/presentationml/2006/ole">
            <p:oleObj spid="_x0000_s10244" name="Equation" r:id="rId5" imgW="1066680" imgH="203040" progId="Equation.DSMT4">
              <p:embed/>
            </p:oleObj>
          </a:graphicData>
        </a:graphic>
      </p:graphicFrame>
      <p:sp>
        <p:nvSpPr>
          <p:cNvPr id="10249" name="Text Box 7"/>
          <p:cNvSpPr txBox="1">
            <a:spLocks noChangeArrowheads="1"/>
          </p:cNvSpPr>
          <p:nvPr/>
        </p:nvSpPr>
        <p:spPr bwMode="auto">
          <a:xfrm>
            <a:off x="609600" y="3429000"/>
            <a:ext cx="8272463" cy="1552575"/>
          </a:xfrm>
          <a:prstGeom prst="rect">
            <a:avLst/>
          </a:prstGeom>
          <a:noFill/>
          <a:ln w="9525">
            <a:noFill/>
            <a:miter lim="800000"/>
            <a:headEnd/>
            <a:tailEnd/>
          </a:ln>
        </p:spPr>
        <p:txBody>
          <a:bodyPr wrap="none">
            <a:spAutoFit/>
          </a:bodyPr>
          <a:lstStyle/>
          <a:p>
            <a:r>
              <a:rPr lang="ja-JP" altLang="en-US"/>
              <a:t>と緩和解が得られる。ここで、原問題の評価値が整数であること</a:t>
            </a:r>
          </a:p>
          <a:p>
            <a:r>
              <a:rPr lang="ja-JP" altLang="en-US"/>
              <a:t>に注意すると、原問題の最大値の上界が</a:t>
            </a:r>
          </a:p>
          <a:p>
            <a:endParaRPr lang="ja-JP" altLang="en-US"/>
          </a:p>
          <a:p>
            <a:r>
              <a:rPr lang="ja-JP" altLang="en-US"/>
              <a:t>であることがわかる。</a:t>
            </a:r>
          </a:p>
        </p:txBody>
      </p:sp>
      <p:graphicFrame>
        <p:nvGraphicFramePr>
          <p:cNvPr id="10245" name="Object 1027"/>
          <p:cNvGraphicFramePr>
            <a:graphicFrameLocks noChangeAspect="1"/>
          </p:cNvGraphicFramePr>
          <p:nvPr/>
        </p:nvGraphicFramePr>
        <p:xfrm>
          <a:off x="2895600" y="4114800"/>
          <a:ext cx="609600" cy="528638"/>
        </p:xfrm>
        <a:graphic>
          <a:graphicData uri="http://schemas.openxmlformats.org/presentationml/2006/ole">
            <p:oleObj spid="_x0000_s10245" name="Equation" r:id="rId6" imgW="190440" imgH="164880" progId="Equation.DSMT4">
              <p:embed/>
            </p:oleObj>
          </a:graphicData>
        </a:graphic>
      </p:graphicFrame>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8" name="スライド番号プレースホルダ 4"/>
          <p:cNvSpPr>
            <a:spLocks noGrp="1"/>
          </p:cNvSpPr>
          <p:nvPr>
            <p:ph type="sldNum" sz="quarter" idx="12"/>
          </p:nvPr>
        </p:nvSpPr>
        <p:spPr>
          <a:noFill/>
        </p:spPr>
        <p:txBody>
          <a:bodyPr/>
          <a:lstStyle/>
          <a:p>
            <a:fld id="{7C784401-860B-476A-8EE0-C8BBCC518874}" type="slidenum">
              <a:rPr lang="en-US" altLang="ja-JP"/>
              <a:pPr/>
              <a:t>16</a:t>
            </a:fld>
            <a:endParaRPr lang="en-US" altLang="ja-JP"/>
          </a:p>
        </p:txBody>
      </p:sp>
      <p:sp>
        <p:nvSpPr>
          <p:cNvPr id="11269" name="Rectangle 2"/>
          <p:cNvSpPr>
            <a:spLocks noGrp="1" noChangeArrowheads="1"/>
          </p:cNvSpPr>
          <p:nvPr>
            <p:ph type="title"/>
          </p:nvPr>
        </p:nvSpPr>
        <p:spPr/>
        <p:txBody>
          <a:bodyPr/>
          <a:lstStyle/>
          <a:p>
            <a:pPr eaLnBrk="1" hangingPunct="1"/>
            <a:r>
              <a:rPr lang="ja-JP" altLang="en-US" smtClean="0"/>
              <a:t>部分列挙法</a:t>
            </a:r>
          </a:p>
        </p:txBody>
      </p:sp>
      <p:sp>
        <p:nvSpPr>
          <p:cNvPr id="11270" name="Text Box 3"/>
          <p:cNvSpPr txBox="1">
            <a:spLocks noChangeArrowheads="1"/>
          </p:cNvSpPr>
          <p:nvPr/>
        </p:nvSpPr>
        <p:spPr bwMode="auto">
          <a:xfrm>
            <a:off x="517525" y="630238"/>
            <a:ext cx="7483475" cy="1917700"/>
          </a:xfrm>
          <a:prstGeom prst="rect">
            <a:avLst/>
          </a:prstGeom>
          <a:noFill/>
          <a:ln w="9525">
            <a:noFill/>
            <a:miter lim="800000"/>
            <a:headEnd/>
            <a:tailEnd/>
          </a:ln>
        </p:spPr>
        <p:txBody>
          <a:bodyPr>
            <a:spAutoFit/>
          </a:bodyPr>
          <a:lstStyle/>
          <a:p>
            <a:r>
              <a:rPr lang="ja-JP" altLang="en-US"/>
              <a:t>　　ある緩和を行った際に、場合分けを行ってさらに改善することがある。つまり、場合分けを行うことによって、緩和を強化できる。この方法を</a:t>
            </a:r>
            <a:r>
              <a:rPr lang="ja-JP" altLang="en-US">
                <a:solidFill>
                  <a:srgbClr val="FF0000"/>
                </a:solidFill>
              </a:rPr>
              <a:t>部分列挙法</a:t>
            </a:r>
            <a:r>
              <a:rPr lang="ja-JP" altLang="en-US"/>
              <a:t>という。（なお、部分列挙法を系統的に繰り返して行う手法が</a:t>
            </a:r>
            <a:r>
              <a:rPr lang="ja-JP" altLang="en-US">
                <a:solidFill>
                  <a:srgbClr val="FF0000"/>
                </a:solidFill>
              </a:rPr>
              <a:t>分枝限定法</a:t>
            </a:r>
            <a:r>
              <a:rPr lang="ja-JP" altLang="en-US"/>
              <a:t>である。）</a:t>
            </a:r>
          </a:p>
        </p:txBody>
      </p:sp>
      <p:sp>
        <p:nvSpPr>
          <p:cNvPr id="11271" name="Text Box 4"/>
          <p:cNvSpPr txBox="1">
            <a:spLocks noChangeArrowheads="1"/>
          </p:cNvSpPr>
          <p:nvPr/>
        </p:nvSpPr>
        <p:spPr bwMode="auto">
          <a:xfrm>
            <a:off x="593725" y="2687638"/>
            <a:ext cx="7816850" cy="457200"/>
          </a:xfrm>
          <a:prstGeom prst="rect">
            <a:avLst/>
          </a:prstGeom>
          <a:noFill/>
          <a:ln w="9525">
            <a:noFill/>
            <a:miter lim="800000"/>
            <a:headEnd/>
            <a:tailEnd/>
          </a:ln>
        </p:spPr>
        <p:txBody>
          <a:bodyPr wrap="none">
            <a:spAutoFit/>
          </a:bodyPr>
          <a:lstStyle/>
          <a:p>
            <a:r>
              <a:rPr lang="ja-JP" altLang="en-US"/>
              <a:t>ここでは、先ほどの例に対して部分列挙方の考え方を示す。</a:t>
            </a:r>
          </a:p>
        </p:txBody>
      </p:sp>
      <p:graphicFrame>
        <p:nvGraphicFramePr>
          <p:cNvPr id="11266" name="Object 0"/>
          <p:cNvGraphicFramePr>
            <a:graphicFrameLocks noChangeAspect="1"/>
          </p:cNvGraphicFramePr>
          <p:nvPr/>
        </p:nvGraphicFramePr>
        <p:xfrm>
          <a:off x="1905000" y="3886200"/>
          <a:ext cx="2593975" cy="528638"/>
        </p:xfrm>
        <a:graphic>
          <a:graphicData uri="http://schemas.openxmlformats.org/presentationml/2006/ole">
            <p:oleObj spid="_x0000_s11266" name="Equation" r:id="rId3" imgW="1371600" imgH="279360" progId="Equation.DSMT4">
              <p:embed/>
            </p:oleObj>
          </a:graphicData>
        </a:graphic>
      </p:graphicFrame>
      <p:sp>
        <p:nvSpPr>
          <p:cNvPr id="11272" name="Text Box 6"/>
          <p:cNvSpPr txBox="1">
            <a:spLocks noChangeArrowheads="1"/>
          </p:cNvSpPr>
          <p:nvPr/>
        </p:nvSpPr>
        <p:spPr bwMode="auto">
          <a:xfrm>
            <a:off x="1066800" y="3429000"/>
            <a:ext cx="5624513" cy="457200"/>
          </a:xfrm>
          <a:prstGeom prst="rect">
            <a:avLst/>
          </a:prstGeom>
          <a:noFill/>
          <a:ln w="9525">
            <a:noFill/>
            <a:miter lim="800000"/>
            <a:headEnd/>
            <a:tailEnd/>
          </a:ln>
        </p:spPr>
        <p:txBody>
          <a:bodyPr wrap="none">
            <a:spAutoFit/>
          </a:bodyPr>
          <a:lstStyle/>
          <a:p>
            <a:r>
              <a:rPr lang="ja-JP" altLang="en-US"/>
              <a:t>先ほどの、線形緩和で得られた緩和解は、</a:t>
            </a:r>
          </a:p>
        </p:txBody>
      </p:sp>
      <p:sp>
        <p:nvSpPr>
          <p:cNvPr id="11273" name="Text Box 7"/>
          <p:cNvSpPr txBox="1">
            <a:spLocks noChangeArrowheads="1"/>
          </p:cNvSpPr>
          <p:nvPr/>
        </p:nvSpPr>
        <p:spPr bwMode="auto">
          <a:xfrm>
            <a:off x="838200" y="4343400"/>
            <a:ext cx="6705600" cy="1187450"/>
          </a:xfrm>
          <a:prstGeom prst="rect">
            <a:avLst/>
          </a:prstGeom>
          <a:noFill/>
          <a:ln w="9525">
            <a:noFill/>
            <a:miter lim="800000"/>
            <a:headEnd/>
            <a:tailEnd/>
          </a:ln>
        </p:spPr>
        <p:txBody>
          <a:bodyPr>
            <a:spAutoFit/>
          </a:bodyPr>
          <a:lstStyle/>
          <a:p>
            <a:r>
              <a:rPr lang="ja-JP" altLang="en-US"/>
              <a:t>によって、緩和解の切り捨によって、上界値９０を求めることができた。ここで、非整数解　　に注目して、問題を２つの分けることができる。</a:t>
            </a:r>
          </a:p>
        </p:txBody>
      </p:sp>
      <p:graphicFrame>
        <p:nvGraphicFramePr>
          <p:cNvPr id="11267" name="Object 1"/>
          <p:cNvGraphicFramePr>
            <a:graphicFrameLocks noChangeAspect="1"/>
          </p:cNvGraphicFramePr>
          <p:nvPr/>
        </p:nvGraphicFramePr>
        <p:xfrm>
          <a:off x="5486400" y="4800600"/>
          <a:ext cx="457200" cy="457200"/>
        </p:xfrm>
        <a:graphic>
          <a:graphicData uri="http://schemas.openxmlformats.org/presentationml/2006/ole">
            <p:oleObj spid="_x0000_s11267" name="Equation" r:id="rId4" imgW="164880" imgH="164880" progId="Equation.DSMT4">
              <p:embed/>
            </p:oleObj>
          </a:graphicData>
        </a:graphic>
      </p:graphicFrame>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00" name="スライド番号プレースホルダ 3"/>
          <p:cNvSpPr>
            <a:spLocks noGrp="1"/>
          </p:cNvSpPr>
          <p:nvPr>
            <p:ph type="sldNum" sz="quarter" idx="12"/>
          </p:nvPr>
        </p:nvSpPr>
        <p:spPr>
          <a:noFill/>
        </p:spPr>
        <p:txBody>
          <a:bodyPr/>
          <a:lstStyle/>
          <a:p>
            <a:fld id="{C8DF04FA-8C4F-4920-A10C-203A9EE5F3C3}" type="slidenum">
              <a:rPr lang="en-US" altLang="ja-JP"/>
              <a:pPr/>
              <a:t>17</a:t>
            </a:fld>
            <a:endParaRPr lang="en-US" altLang="ja-JP"/>
          </a:p>
        </p:txBody>
      </p:sp>
      <p:graphicFrame>
        <p:nvGraphicFramePr>
          <p:cNvPr id="12290" name="Object 0"/>
          <p:cNvGraphicFramePr>
            <a:graphicFrameLocks noChangeAspect="1"/>
          </p:cNvGraphicFramePr>
          <p:nvPr/>
        </p:nvGraphicFramePr>
        <p:xfrm>
          <a:off x="3200400" y="685800"/>
          <a:ext cx="4054475" cy="547688"/>
        </p:xfrm>
        <a:graphic>
          <a:graphicData uri="http://schemas.openxmlformats.org/presentationml/2006/ole">
            <p:oleObj spid="_x0000_s12290" name="Equation" r:id="rId3" imgW="1688760" imgH="228600" progId="Equation.DSMT4">
              <p:embed/>
            </p:oleObj>
          </a:graphicData>
        </a:graphic>
      </p:graphicFrame>
      <p:sp>
        <p:nvSpPr>
          <p:cNvPr id="12301" name="AutoShape 3"/>
          <p:cNvSpPr>
            <a:spLocks noChangeArrowheads="1"/>
          </p:cNvSpPr>
          <p:nvPr/>
        </p:nvSpPr>
        <p:spPr bwMode="auto">
          <a:xfrm>
            <a:off x="609600" y="457200"/>
            <a:ext cx="7391400" cy="2743200"/>
          </a:xfrm>
          <a:prstGeom prst="roundRect">
            <a:avLst>
              <a:gd name="adj" fmla="val 16667"/>
            </a:avLst>
          </a:prstGeom>
          <a:noFill/>
          <a:ln w="38100">
            <a:solidFill>
              <a:schemeClr val="accent2"/>
            </a:solidFill>
            <a:round/>
            <a:headEnd/>
            <a:tailEnd/>
          </a:ln>
        </p:spPr>
        <p:txBody>
          <a:bodyPr wrap="none" anchor="ctr"/>
          <a:lstStyle/>
          <a:p>
            <a:pPr algn="ctr"/>
            <a:endParaRPr lang="ja-JP" altLang="ja-JP"/>
          </a:p>
        </p:txBody>
      </p:sp>
      <p:sp>
        <p:nvSpPr>
          <p:cNvPr id="12302" name="Text Box 4"/>
          <p:cNvSpPr txBox="1">
            <a:spLocks noChangeArrowheads="1"/>
          </p:cNvSpPr>
          <p:nvPr/>
        </p:nvSpPr>
        <p:spPr bwMode="auto">
          <a:xfrm>
            <a:off x="914400" y="685800"/>
            <a:ext cx="506413" cy="457200"/>
          </a:xfrm>
          <a:prstGeom prst="rect">
            <a:avLst/>
          </a:prstGeom>
          <a:noFill/>
          <a:ln w="9525">
            <a:noFill/>
            <a:miter lim="800000"/>
            <a:headEnd/>
            <a:tailEnd/>
          </a:ln>
        </p:spPr>
        <p:txBody>
          <a:bodyPr wrap="none">
            <a:spAutoFit/>
          </a:bodyPr>
          <a:lstStyle/>
          <a:p>
            <a:r>
              <a:rPr lang="en-US" altLang="ja-JP">
                <a:solidFill>
                  <a:schemeClr val="accent2"/>
                </a:solidFill>
              </a:rPr>
              <a:t>P0</a:t>
            </a:r>
          </a:p>
        </p:txBody>
      </p:sp>
      <p:sp>
        <p:nvSpPr>
          <p:cNvPr id="12303" name="Text Box 5"/>
          <p:cNvSpPr txBox="1">
            <a:spLocks noChangeArrowheads="1"/>
          </p:cNvSpPr>
          <p:nvPr/>
        </p:nvSpPr>
        <p:spPr bwMode="auto">
          <a:xfrm>
            <a:off x="1371600" y="1143000"/>
            <a:ext cx="1098550" cy="457200"/>
          </a:xfrm>
          <a:prstGeom prst="rect">
            <a:avLst/>
          </a:prstGeom>
          <a:noFill/>
          <a:ln w="9525">
            <a:noFill/>
            <a:miter lim="800000"/>
            <a:headEnd/>
            <a:tailEnd/>
          </a:ln>
        </p:spPr>
        <p:txBody>
          <a:bodyPr wrap="none">
            <a:spAutoFit/>
          </a:bodyPr>
          <a:lstStyle/>
          <a:p>
            <a:r>
              <a:rPr lang="ja-JP" altLang="en-US">
                <a:solidFill>
                  <a:srgbClr val="FF0000"/>
                </a:solidFill>
              </a:rPr>
              <a:t>最大化</a:t>
            </a:r>
          </a:p>
        </p:txBody>
      </p:sp>
      <p:sp>
        <p:nvSpPr>
          <p:cNvPr id="12304" name="Text Box 6"/>
          <p:cNvSpPr txBox="1">
            <a:spLocks noChangeArrowheads="1"/>
          </p:cNvSpPr>
          <p:nvPr/>
        </p:nvSpPr>
        <p:spPr bwMode="auto">
          <a:xfrm>
            <a:off x="1371600" y="1905000"/>
            <a:ext cx="793750" cy="457200"/>
          </a:xfrm>
          <a:prstGeom prst="rect">
            <a:avLst/>
          </a:prstGeom>
          <a:noFill/>
          <a:ln w="9525">
            <a:noFill/>
            <a:miter lim="800000"/>
            <a:headEnd/>
            <a:tailEnd/>
          </a:ln>
        </p:spPr>
        <p:txBody>
          <a:bodyPr wrap="none">
            <a:spAutoFit/>
          </a:bodyPr>
          <a:lstStyle/>
          <a:p>
            <a:r>
              <a:rPr lang="ja-JP" altLang="en-US">
                <a:solidFill>
                  <a:srgbClr val="FF0000"/>
                </a:solidFill>
              </a:rPr>
              <a:t>条件</a:t>
            </a:r>
          </a:p>
        </p:txBody>
      </p:sp>
      <p:sp>
        <p:nvSpPr>
          <p:cNvPr id="12305" name="Text Box 7"/>
          <p:cNvSpPr txBox="1">
            <a:spLocks noChangeArrowheads="1"/>
          </p:cNvSpPr>
          <p:nvPr/>
        </p:nvSpPr>
        <p:spPr bwMode="auto">
          <a:xfrm>
            <a:off x="1295400" y="381000"/>
            <a:ext cx="1306513" cy="457200"/>
          </a:xfrm>
          <a:prstGeom prst="rect">
            <a:avLst/>
          </a:prstGeom>
          <a:solidFill>
            <a:schemeClr val="bg1"/>
          </a:solidFill>
          <a:ln w="9525">
            <a:noFill/>
            <a:miter lim="800000"/>
            <a:headEnd/>
            <a:tailEnd/>
          </a:ln>
        </p:spPr>
        <p:txBody>
          <a:bodyPr wrap="none">
            <a:spAutoFit/>
          </a:bodyPr>
          <a:lstStyle/>
          <a:p>
            <a:r>
              <a:rPr lang="ja-JP" altLang="en-US">
                <a:solidFill>
                  <a:schemeClr val="accent2"/>
                </a:solidFill>
              </a:rPr>
              <a:t>子問題１</a:t>
            </a:r>
          </a:p>
        </p:txBody>
      </p:sp>
      <p:graphicFrame>
        <p:nvGraphicFramePr>
          <p:cNvPr id="12291" name="Object 1"/>
          <p:cNvGraphicFramePr>
            <a:graphicFrameLocks noChangeAspect="1"/>
          </p:cNvGraphicFramePr>
          <p:nvPr/>
        </p:nvGraphicFramePr>
        <p:xfrm>
          <a:off x="1381125" y="1524000"/>
          <a:ext cx="5969000" cy="428625"/>
        </p:xfrm>
        <a:graphic>
          <a:graphicData uri="http://schemas.openxmlformats.org/presentationml/2006/ole">
            <p:oleObj spid="_x0000_s12291" name="Equation" r:id="rId4" imgW="2997000" imgH="215640" progId="Equation.DSMT4">
              <p:embed/>
            </p:oleObj>
          </a:graphicData>
        </a:graphic>
      </p:graphicFrame>
      <p:graphicFrame>
        <p:nvGraphicFramePr>
          <p:cNvPr id="12292" name="Object 2"/>
          <p:cNvGraphicFramePr>
            <a:graphicFrameLocks noChangeAspect="1"/>
          </p:cNvGraphicFramePr>
          <p:nvPr/>
        </p:nvGraphicFramePr>
        <p:xfrm>
          <a:off x="1941513" y="2286000"/>
          <a:ext cx="5413375" cy="428625"/>
        </p:xfrm>
        <a:graphic>
          <a:graphicData uri="http://schemas.openxmlformats.org/presentationml/2006/ole">
            <p:oleObj spid="_x0000_s12292" name="Equation" r:id="rId5" imgW="2717640" imgH="215640" progId="Equation.DSMT4">
              <p:embed/>
            </p:oleObj>
          </a:graphicData>
        </a:graphic>
      </p:graphicFrame>
      <p:graphicFrame>
        <p:nvGraphicFramePr>
          <p:cNvPr id="12293" name="Object 3"/>
          <p:cNvGraphicFramePr>
            <a:graphicFrameLocks noChangeAspect="1"/>
          </p:cNvGraphicFramePr>
          <p:nvPr/>
        </p:nvGraphicFramePr>
        <p:xfrm>
          <a:off x="1944688" y="2667000"/>
          <a:ext cx="3273425" cy="436563"/>
        </p:xfrm>
        <a:graphic>
          <a:graphicData uri="http://schemas.openxmlformats.org/presentationml/2006/ole">
            <p:oleObj spid="_x0000_s12293" name="Equation" r:id="rId6" imgW="1612800" imgH="215640" progId="Equation.DSMT4">
              <p:embed/>
            </p:oleObj>
          </a:graphicData>
        </a:graphic>
      </p:graphicFrame>
      <p:sp>
        <p:nvSpPr>
          <p:cNvPr id="12306" name="Text Box 11"/>
          <p:cNvSpPr txBox="1">
            <a:spLocks noChangeArrowheads="1"/>
          </p:cNvSpPr>
          <p:nvPr/>
        </p:nvSpPr>
        <p:spPr bwMode="auto">
          <a:xfrm>
            <a:off x="1371600" y="762000"/>
            <a:ext cx="1831975" cy="457200"/>
          </a:xfrm>
          <a:prstGeom prst="rect">
            <a:avLst/>
          </a:prstGeom>
          <a:noFill/>
          <a:ln w="9525">
            <a:noFill/>
            <a:miter lim="800000"/>
            <a:headEnd/>
            <a:tailEnd/>
          </a:ln>
        </p:spPr>
        <p:txBody>
          <a:bodyPr wrap="none">
            <a:spAutoFit/>
          </a:bodyPr>
          <a:lstStyle/>
          <a:p>
            <a:r>
              <a:rPr lang="ja-JP" altLang="en-US">
                <a:solidFill>
                  <a:srgbClr val="FF0000"/>
                </a:solidFill>
              </a:rPr>
              <a:t>特徴ベクトル</a:t>
            </a:r>
          </a:p>
        </p:txBody>
      </p:sp>
      <p:sp>
        <p:nvSpPr>
          <p:cNvPr id="12307" name="AutoShape 15"/>
          <p:cNvSpPr>
            <a:spLocks noChangeArrowheads="1"/>
          </p:cNvSpPr>
          <p:nvPr/>
        </p:nvSpPr>
        <p:spPr bwMode="auto">
          <a:xfrm>
            <a:off x="609600" y="3962400"/>
            <a:ext cx="7391400" cy="2743200"/>
          </a:xfrm>
          <a:prstGeom prst="roundRect">
            <a:avLst>
              <a:gd name="adj" fmla="val 16667"/>
            </a:avLst>
          </a:prstGeom>
          <a:noFill/>
          <a:ln w="38100">
            <a:solidFill>
              <a:schemeClr val="accent2"/>
            </a:solidFill>
            <a:round/>
            <a:headEnd/>
            <a:tailEnd/>
          </a:ln>
        </p:spPr>
        <p:txBody>
          <a:bodyPr wrap="none" anchor="ctr"/>
          <a:lstStyle/>
          <a:p>
            <a:pPr algn="ctr"/>
            <a:endParaRPr lang="ja-JP" altLang="ja-JP"/>
          </a:p>
        </p:txBody>
      </p:sp>
      <p:sp>
        <p:nvSpPr>
          <p:cNvPr id="12308" name="Text Box 16"/>
          <p:cNvSpPr txBox="1">
            <a:spLocks noChangeArrowheads="1"/>
          </p:cNvSpPr>
          <p:nvPr/>
        </p:nvSpPr>
        <p:spPr bwMode="auto">
          <a:xfrm>
            <a:off x="914400" y="4191000"/>
            <a:ext cx="506413" cy="457200"/>
          </a:xfrm>
          <a:prstGeom prst="rect">
            <a:avLst/>
          </a:prstGeom>
          <a:noFill/>
          <a:ln w="9525">
            <a:noFill/>
            <a:miter lim="800000"/>
            <a:headEnd/>
            <a:tailEnd/>
          </a:ln>
        </p:spPr>
        <p:txBody>
          <a:bodyPr wrap="none">
            <a:spAutoFit/>
          </a:bodyPr>
          <a:lstStyle/>
          <a:p>
            <a:r>
              <a:rPr lang="en-US" altLang="ja-JP">
                <a:solidFill>
                  <a:schemeClr val="accent2"/>
                </a:solidFill>
              </a:rPr>
              <a:t>P1</a:t>
            </a:r>
          </a:p>
        </p:txBody>
      </p:sp>
      <p:sp>
        <p:nvSpPr>
          <p:cNvPr id="12309" name="Text Box 17"/>
          <p:cNvSpPr txBox="1">
            <a:spLocks noChangeArrowheads="1"/>
          </p:cNvSpPr>
          <p:nvPr/>
        </p:nvSpPr>
        <p:spPr bwMode="auto">
          <a:xfrm>
            <a:off x="1371600" y="4648200"/>
            <a:ext cx="1098550" cy="457200"/>
          </a:xfrm>
          <a:prstGeom prst="rect">
            <a:avLst/>
          </a:prstGeom>
          <a:noFill/>
          <a:ln w="9525">
            <a:noFill/>
            <a:miter lim="800000"/>
            <a:headEnd/>
            <a:tailEnd/>
          </a:ln>
        </p:spPr>
        <p:txBody>
          <a:bodyPr wrap="none">
            <a:spAutoFit/>
          </a:bodyPr>
          <a:lstStyle/>
          <a:p>
            <a:r>
              <a:rPr lang="ja-JP" altLang="en-US">
                <a:solidFill>
                  <a:srgbClr val="FF0000"/>
                </a:solidFill>
              </a:rPr>
              <a:t>最大化</a:t>
            </a:r>
          </a:p>
        </p:txBody>
      </p:sp>
      <p:sp>
        <p:nvSpPr>
          <p:cNvPr id="12310" name="Text Box 18"/>
          <p:cNvSpPr txBox="1">
            <a:spLocks noChangeArrowheads="1"/>
          </p:cNvSpPr>
          <p:nvPr/>
        </p:nvSpPr>
        <p:spPr bwMode="auto">
          <a:xfrm>
            <a:off x="1371600" y="5410200"/>
            <a:ext cx="793750" cy="457200"/>
          </a:xfrm>
          <a:prstGeom prst="rect">
            <a:avLst/>
          </a:prstGeom>
          <a:noFill/>
          <a:ln w="9525">
            <a:noFill/>
            <a:miter lim="800000"/>
            <a:headEnd/>
            <a:tailEnd/>
          </a:ln>
        </p:spPr>
        <p:txBody>
          <a:bodyPr wrap="none">
            <a:spAutoFit/>
          </a:bodyPr>
          <a:lstStyle/>
          <a:p>
            <a:r>
              <a:rPr lang="ja-JP" altLang="en-US">
                <a:solidFill>
                  <a:srgbClr val="FF0000"/>
                </a:solidFill>
              </a:rPr>
              <a:t>条件</a:t>
            </a:r>
          </a:p>
        </p:txBody>
      </p:sp>
      <p:sp>
        <p:nvSpPr>
          <p:cNvPr id="12311" name="Text Box 19"/>
          <p:cNvSpPr txBox="1">
            <a:spLocks noChangeArrowheads="1"/>
          </p:cNvSpPr>
          <p:nvPr/>
        </p:nvSpPr>
        <p:spPr bwMode="auto">
          <a:xfrm>
            <a:off x="1219200" y="3810000"/>
            <a:ext cx="1306513" cy="457200"/>
          </a:xfrm>
          <a:prstGeom prst="rect">
            <a:avLst/>
          </a:prstGeom>
          <a:solidFill>
            <a:schemeClr val="bg1"/>
          </a:solidFill>
          <a:ln w="9525">
            <a:noFill/>
            <a:miter lim="800000"/>
            <a:headEnd/>
            <a:tailEnd/>
          </a:ln>
        </p:spPr>
        <p:txBody>
          <a:bodyPr wrap="none">
            <a:spAutoFit/>
          </a:bodyPr>
          <a:lstStyle/>
          <a:p>
            <a:r>
              <a:rPr lang="ja-JP" altLang="en-US">
                <a:solidFill>
                  <a:schemeClr val="accent2"/>
                </a:solidFill>
              </a:rPr>
              <a:t>子問題２</a:t>
            </a:r>
          </a:p>
        </p:txBody>
      </p:sp>
      <p:graphicFrame>
        <p:nvGraphicFramePr>
          <p:cNvPr id="12294" name="Object 4"/>
          <p:cNvGraphicFramePr>
            <a:graphicFrameLocks noChangeAspect="1"/>
          </p:cNvGraphicFramePr>
          <p:nvPr/>
        </p:nvGraphicFramePr>
        <p:xfrm>
          <a:off x="1039813" y="5029200"/>
          <a:ext cx="6651625" cy="428625"/>
        </p:xfrm>
        <a:graphic>
          <a:graphicData uri="http://schemas.openxmlformats.org/presentationml/2006/ole">
            <p:oleObj spid="_x0000_s12294" name="Equation" r:id="rId7" imgW="3340080" imgH="215640" progId="Equation.DSMT4">
              <p:embed/>
            </p:oleObj>
          </a:graphicData>
        </a:graphic>
      </p:graphicFrame>
      <p:graphicFrame>
        <p:nvGraphicFramePr>
          <p:cNvPr id="12295" name="Object 5"/>
          <p:cNvGraphicFramePr>
            <a:graphicFrameLocks noChangeAspect="1"/>
          </p:cNvGraphicFramePr>
          <p:nvPr/>
        </p:nvGraphicFramePr>
        <p:xfrm>
          <a:off x="1954213" y="5791200"/>
          <a:ext cx="5387975" cy="428625"/>
        </p:xfrm>
        <a:graphic>
          <a:graphicData uri="http://schemas.openxmlformats.org/presentationml/2006/ole">
            <p:oleObj spid="_x0000_s12295" name="Equation" r:id="rId8" imgW="2705040" imgH="215640" progId="Equation.DSMT4">
              <p:embed/>
            </p:oleObj>
          </a:graphicData>
        </a:graphic>
      </p:graphicFrame>
      <p:graphicFrame>
        <p:nvGraphicFramePr>
          <p:cNvPr id="12296" name="Object 6"/>
          <p:cNvGraphicFramePr>
            <a:graphicFrameLocks noChangeAspect="1"/>
          </p:cNvGraphicFramePr>
          <p:nvPr/>
        </p:nvGraphicFramePr>
        <p:xfrm>
          <a:off x="1944688" y="6172200"/>
          <a:ext cx="3273425" cy="436563"/>
        </p:xfrm>
        <a:graphic>
          <a:graphicData uri="http://schemas.openxmlformats.org/presentationml/2006/ole">
            <p:oleObj spid="_x0000_s12296" name="Equation" r:id="rId9" imgW="1612800" imgH="215640" progId="Equation.DSMT4">
              <p:embed/>
            </p:oleObj>
          </a:graphicData>
        </a:graphic>
      </p:graphicFrame>
      <p:sp>
        <p:nvSpPr>
          <p:cNvPr id="12312" name="Text Box 23"/>
          <p:cNvSpPr txBox="1">
            <a:spLocks noChangeArrowheads="1"/>
          </p:cNvSpPr>
          <p:nvPr/>
        </p:nvSpPr>
        <p:spPr bwMode="auto">
          <a:xfrm>
            <a:off x="1371600" y="4267200"/>
            <a:ext cx="1831975" cy="457200"/>
          </a:xfrm>
          <a:prstGeom prst="rect">
            <a:avLst/>
          </a:prstGeom>
          <a:noFill/>
          <a:ln w="9525">
            <a:noFill/>
            <a:miter lim="800000"/>
            <a:headEnd/>
            <a:tailEnd/>
          </a:ln>
        </p:spPr>
        <p:txBody>
          <a:bodyPr wrap="none">
            <a:spAutoFit/>
          </a:bodyPr>
          <a:lstStyle/>
          <a:p>
            <a:r>
              <a:rPr lang="ja-JP" altLang="en-US">
                <a:solidFill>
                  <a:srgbClr val="FF0000"/>
                </a:solidFill>
              </a:rPr>
              <a:t>特徴ベクトル</a:t>
            </a:r>
          </a:p>
        </p:txBody>
      </p:sp>
      <p:graphicFrame>
        <p:nvGraphicFramePr>
          <p:cNvPr id="12297" name="Object 7"/>
          <p:cNvGraphicFramePr>
            <a:graphicFrameLocks noChangeAspect="1"/>
          </p:cNvGraphicFramePr>
          <p:nvPr/>
        </p:nvGraphicFramePr>
        <p:xfrm>
          <a:off x="228600" y="-12700"/>
          <a:ext cx="1066800" cy="444500"/>
        </p:xfrm>
        <a:graphic>
          <a:graphicData uri="http://schemas.openxmlformats.org/presentationml/2006/ole">
            <p:oleObj spid="_x0000_s12297" name="Equation" r:id="rId10" imgW="457200" imgH="190440" progId="Equation.DSMT4">
              <p:embed/>
            </p:oleObj>
          </a:graphicData>
        </a:graphic>
      </p:graphicFrame>
      <p:sp>
        <p:nvSpPr>
          <p:cNvPr id="12313" name="Text Box 25"/>
          <p:cNvSpPr txBox="1">
            <a:spLocks noChangeArrowheads="1"/>
          </p:cNvSpPr>
          <p:nvPr/>
        </p:nvSpPr>
        <p:spPr bwMode="auto">
          <a:xfrm>
            <a:off x="1219200" y="0"/>
            <a:ext cx="2336800" cy="457200"/>
          </a:xfrm>
          <a:prstGeom prst="rect">
            <a:avLst/>
          </a:prstGeom>
          <a:noFill/>
          <a:ln w="9525">
            <a:noFill/>
            <a:miter lim="800000"/>
            <a:headEnd/>
            <a:tailEnd/>
          </a:ln>
        </p:spPr>
        <p:txBody>
          <a:bodyPr wrap="none">
            <a:spAutoFit/>
          </a:bodyPr>
          <a:lstStyle/>
          <a:p>
            <a:r>
              <a:rPr lang="ja-JP" altLang="en-US"/>
              <a:t>としたときの問題</a:t>
            </a:r>
          </a:p>
        </p:txBody>
      </p:sp>
      <p:graphicFrame>
        <p:nvGraphicFramePr>
          <p:cNvPr id="12298" name="Object 8"/>
          <p:cNvGraphicFramePr>
            <a:graphicFrameLocks noChangeAspect="1"/>
          </p:cNvGraphicFramePr>
          <p:nvPr/>
        </p:nvGraphicFramePr>
        <p:xfrm>
          <a:off x="242888" y="3325813"/>
          <a:ext cx="1036637" cy="474662"/>
        </p:xfrm>
        <a:graphic>
          <a:graphicData uri="http://schemas.openxmlformats.org/presentationml/2006/ole">
            <p:oleObj spid="_x0000_s12298" name="Equation" r:id="rId11" imgW="444240" imgH="203040" progId="Equation.DSMT4">
              <p:embed/>
            </p:oleObj>
          </a:graphicData>
        </a:graphic>
      </p:graphicFrame>
      <p:sp>
        <p:nvSpPr>
          <p:cNvPr id="12314" name="Text Box 27"/>
          <p:cNvSpPr txBox="1">
            <a:spLocks noChangeArrowheads="1"/>
          </p:cNvSpPr>
          <p:nvPr/>
        </p:nvSpPr>
        <p:spPr bwMode="auto">
          <a:xfrm>
            <a:off x="1219200" y="3352800"/>
            <a:ext cx="2336800" cy="457200"/>
          </a:xfrm>
          <a:prstGeom prst="rect">
            <a:avLst/>
          </a:prstGeom>
          <a:noFill/>
          <a:ln w="9525">
            <a:noFill/>
            <a:miter lim="800000"/>
            <a:headEnd/>
            <a:tailEnd/>
          </a:ln>
        </p:spPr>
        <p:txBody>
          <a:bodyPr wrap="none">
            <a:spAutoFit/>
          </a:bodyPr>
          <a:lstStyle/>
          <a:p>
            <a:r>
              <a:rPr lang="ja-JP" altLang="en-US"/>
              <a:t>としたときの問題</a:t>
            </a:r>
          </a:p>
        </p:txBody>
      </p:sp>
      <p:graphicFrame>
        <p:nvGraphicFramePr>
          <p:cNvPr id="12299" name="Object 9"/>
          <p:cNvGraphicFramePr>
            <a:graphicFrameLocks noChangeAspect="1"/>
          </p:cNvGraphicFramePr>
          <p:nvPr/>
        </p:nvGraphicFramePr>
        <p:xfrm>
          <a:off x="3200400" y="4191000"/>
          <a:ext cx="4024313" cy="547688"/>
        </p:xfrm>
        <a:graphic>
          <a:graphicData uri="http://schemas.openxmlformats.org/presentationml/2006/ole">
            <p:oleObj spid="_x0000_s12299" name="Equation" r:id="rId12" imgW="1676160" imgH="228600" progId="Equation.DSMT4">
              <p:embed/>
            </p:oleObj>
          </a:graphicData>
        </a:graphic>
      </p:graphicFrame>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21" name="スライド番号プレースホルダ 3"/>
          <p:cNvSpPr>
            <a:spLocks noGrp="1"/>
          </p:cNvSpPr>
          <p:nvPr>
            <p:ph type="sldNum" sz="quarter" idx="12"/>
          </p:nvPr>
        </p:nvSpPr>
        <p:spPr>
          <a:noFill/>
        </p:spPr>
        <p:txBody>
          <a:bodyPr/>
          <a:lstStyle/>
          <a:p>
            <a:fld id="{84B7FF48-6234-481E-BAD6-AED5DFF6DA92}" type="slidenum">
              <a:rPr lang="en-US" altLang="ja-JP"/>
              <a:pPr/>
              <a:t>18</a:t>
            </a:fld>
            <a:endParaRPr lang="en-US" altLang="ja-JP"/>
          </a:p>
        </p:txBody>
      </p:sp>
      <p:sp>
        <p:nvSpPr>
          <p:cNvPr id="13322" name="Text Box 2"/>
          <p:cNvSpPr txBox="1">
            <a:spLocks noChangeArrowheads="1"/>
          </p:cNvSpPr>
          <p:nvPr/>
        </p:nvSpPr>
        <p:spPr bwMode="auto">
          <a:xfrm>
            <a:off x="441325" y="574675"/>
            <a:ext cx="7254875" cy="1187450"/>
          </a:xfrm>
          <a:prstGeom prst="rect">
            <a:avLst/>
          </a:prstGeom>
          <a:noFill/>
          <a:ln w="9525">
            <a:noFill/>
            <a:miter lim="800000"/>
            <a:headEnd/>
            <a:tailEnd/>
          </a:ln>
        </p:spPr>
        <p:txBody>
          <a:bodyPr>
            <a:spAutoFit/>
          </a:bodyPr>
          <a:lstStyle/>
          <a:p>
            <a:r>
              <a:rPr lang="ja-JP" altLang="en-US"/>
              <a:t>　　</a:t>
            </a:r>
            <a:r>
              <a:rPr lang="en-US" altLang="ja-JP"/>
              <a:t>P0</a:t>
            </a:r>
            <a:r>
              <a:rPr lang="ja-JP" altLang="en-US"/>
              <a:t>の緩和問題の解は、　　　　　　　　　　　　　で緩和値は　　　　　である。よって、</a:t>
            </a:r>
            <a:r>
              <a:rPr lang="en-US" altLang="ja-JP"/>
              <a:t>P0</a:t>
            </a:r>
            <a:r>
              <a:rPr lang="ja-JP" altLang="en-US"/>
              <a:t>の上界としては、その値の切り捨ての　　　が得られる。</a:t>
            </a:r>
          </a:p>
        </p:txBody>
      </p:sp>
      <p:graphicFrame>
        <p:nvGraphicFramePr>
          <p:cNvPr id="13314" name="Object 0"/>
          <p:cNvGraphicFramePr>
            <a:graphicFrameLocks noChangeAspect="1"/>
          </p:cNvGraphicFramePr>
          <p:nvPr/>
        </p:nvGraphicFramePr>
        <p:xfrm>
          <a:off x="3886200" y="533400"/>
          <a:ext cx="2743200" cy="504825"/>
        </p:xfrm>
        <a:graphic>
          <a:graphicData uri="http://schemas.openxmlformats.org/presentationml/2006/ole">
            <p:oleObj spid="_x0000_s13314" name="Equation" r:id="rId3" imgW="1447560" imgH="266400" progId="Equation.DSMT4">
              <p:embed/>
            </p:oleObj>
          </a:graphicData>
        </a:graphic>
      </p:graphicFrame>
      <p:graphicFrame>
        <p:nvGraphicFramePr>
          <p:cNvPr id="13315" name="Object 1"/>
          <p:cNvGraphicFramePr>
            <a:graphicFrameLocks noChangeAspect="1"/>
          </p:cNvGraphicFramePr>
          <p:nvPr/>
        </p:nvGraphicFramePr>
        <p:xfrm>
          <a:off x="1143000" y="990600"/>
          <a:ext cx="1035050" cy="312738"/>
        </p:xfrm>
        <a:graphic>
          <a:graphicData uri="http://schemas.openxmlformats.org/presentationml/2006/ole">
            <p:oleObj spid="_x0000_s13315" name="Equation" r:id="rId4" imgW="545760" imgH="164880" progId="Equation.DSMT4">
              <p:embed/>
            </p:oleObj>
          </a:graphicData>
        </a:graphic>
      </p:graphicFrame>
      <p:graphicFrame>
        <p:nvGraphicFramePr>
          <p:cNvPr id="13316" name="Object 2"/>
          <p:cNvGraphicFramePr>
            <a:graphicFrameLocks noChangeAspect="1"/>
          </p:cNvGraphicFramePr>
          <p:nvPr/>
        </p:nvGraphicFramePr>
        <p:xfrm>
          <a:off x="2362200" y="1371600"/>
          <a:ext cx="385763" cy="312738"/>
        </p:xfrm>
        <a:graphic>
          <a:graphicData uri="http://schemas.openxmlformats.org/presentationml/2006/ole">
            <p:oleObj spid="_x0000_s13316" name="Equation" r:id="rId5" imgW="203040" imgH="164880" progId="Equation.DSMT4">
              <p:embed/>
            </p:oleObj>
          </a:graphicData>
        </a:graphic>
      </p:graphicFrame>
      <p:sp>
        <p:nvSpPr>
          <p:cNvPr id="13323" name="Text Box 6"/>
          <p:cNvSpPr txBox="1">
            <a:spLocks noChangeArrowheads="1"/>
          </p:cNvSpPr>
          <p:nvPr/>
        </p:nvSpPr>
        <p:spPr bwMode="auto">
          <a:xfrm>
            <a:off x="533400" y="2362200"/>
            <a:ext cx="7254875" cy="1187450"/>
          </a:xfrm>
          <a:prstGeom prst="rect">
            <a:avLst/>
          </a:prstGeom>
          <a:noFill/>
          <a:ln w="9525">
            <a:noFill/>
            <a:miter lim="800000"/>
            <a:headEnd/>
            <a:tailEnd/>
          </a:ln>
        </p:spPr>
        <p:txBody>
          <a:bodyPr>
            <a:spAutoFit/>
          </a:bodyPr>
          <a:lstStyle/>
          <a:p>
            <a:r>
              <a:rPr lang="ja-JP" altLang="en-US"/>
              <a:t>　　一方、</a:t>
            </a:r>
            <a:r>
              <a:rPr lang="en-US" altLang="ja-JP"/>
              <a:t>P1</a:t>
            </a:r>
            <a:r>
              <a:rPr lang="ja-JP" altLang="en-US"/>
              <a:t>の緩和問題の解は、　　　　　　　　　　　　　で緩和値は　　　　　である。よって、</a:t>
            </a:r>
            <a:r>
              <a:rPr lang="en-US" altLang="ja-JP"/>
              <a:t>P1</a:t>
            </a:r>
            <a:r>
              <a:rPr lang="ja-JP" altLang="en-US"/>
              <a:t>の上界としては、その値の切り捨ての　　　が得られる。</a:t>
            </a:r>
          </a:p>
        </p:txBody>
      </p:sp>
      <p:graphicFrame>
        <p:nvGraphicFramePr>
          <p:cNvPr id="13317" name="Object 3"/>
          <p:cNvGraphicFramePr>
            <a:graphicFrameLocks noChangeAspect="1"/>
          </p:cNvGraphicFramePr>
          <p:nvPr/>
        </p:nvGraphicFramePr>
        <p:xfrm>
          <a:off x="4876800" y="2286000"/>
          <a:ext cx="2622550" cy="528638"/>
        </p:xfrm>
        <a:graphic>
          <a:graphicData uri="http://schemas.openxmlformats.org/presentationml/2006/ole">
            <p:oleObj spid="_x0000_s13317" name="Equation" r:id="rId6" imgW="1384200" imgH="279360" progId="Equation.DSMT4">
              <p:embed/>
            </p:oleObj>
          </a:graphicData>
        </a:graphic>
      </p:graphicFrame>
      <p:graphicFrame>
        <p:nvGraphicFramePr>
          <p:cNvPr id="13318" name="Object 4"/>
          <p:cNvGraphicFramePr>
            <a:graphicFrameLocks noChangeAspect="1"/>
          </p:cNvGraphicFramePr>
          <p:nvPr/>
        </p:nvGraphicFramePr>
        <p:xfrm>
          <a:off x="2133600" y="2819400"/>
          <a:ext cx="1035050" cy="312738"/>
        </p:xfrm>
        <a:graphic>
          <a:graphicData uri="http://schemas.openxmlformats.org/presentationml/2006/ole">
            <p:oleObj spid="_x0000_s13318" name="Equation" r:id="rId7" imgW="545760" imgH="164880" progId="Equation.DSMT4">
              <p:embed/>
            </p:oleObj>
          </a:graphicData>
        </a:graphic>
      </p:graphicFrame>
      <p:graphicFrame>
        <p:nvGraphicFramePr>
          <p:cNvPr id="13319" name="Object 5"/>
          <p:cNvGraphicFramePr>
            <a:graphicFrameLocks noChangeAspect="1"/>
          </p:cNvGraphicFramePr>
          <p:nvPr/>
        </p:nvGraphicFramePr>
        <p:xfrm>
          <a:off x="3352800" y="3124200"/>
          <a:ext cx="385763" cy="312738"/>
        </p:xfrm>
        <a:graphic>
          <a:graphicData uri="http://schemas.openxmlformats.org/presentationml/2006/ole">
            <p:oleObj spid="_x0000_s13319" name="Equation" r:id="rId8" imgW="203040" imgH="164880" progId="Equation.DSMT4">
              <p:embed/>
            </p:oleObj>
          </a:graphicData>
        </a:graphic>
      </p:graphicFrame>
      <p:sp>
        <p:nvSpPr>
          <p:cNvPr id="13324" name="Text Box 10"/>
          <p:cNvSpPr txBox="1">
            <a:spLocks noChangeArrowheads="1"/>
          </p:cNvSpPr>
          <p:nvPr/>
        </p:nvSpPr>
        <p:spPr bwMode="auto">
          <a:xfrm>
            <a:off x="685800" y="3810000"/>
            <a:ext cx="7331075" cy="2282825"/>
          </a:xfrm>
          <a:prstGeom prst="rect">
            <a:avLst/>
          </a:prstGeom>
          <a:noFill/>
          <a:ln w="9525">
            <a:noFill/>
            <a:miter lim="800000"/>
            <a:headEnd/>
            <a:tailEnd/>
          </a:ln>
        </p:spPr>
        <p:txBody>
          <a:bodyPr>
            <a:spAutoFit/>
          </a:bodyPr>
          <a:lstStyle/>
          <a:p>
            <a:r>
              <a:rPr lang="ja-JP" altLang="en-US"/>
              <a:t>　　ここで、原問題</a:t>
            </a:r>
            <a:r>
              <a:rPr lang="en-US" altLang="ja-JP"/>
              <a:t>P</a:t>
            </a:r>
            <a:r>
              <a:rPr lang="ja-JP" altLang="en-US"/>
              <a:t>の上界値を考えよう。</a:t>
            </a:r>
            <a:r>
              <a:rPr lang="en-US" altLang="ja-JP"/>
              <a:t>P</a:t>
            </a:r>
            <a:r>
              <a:rPr lang="ja-JP" altLang="en-US"/>
              <a:t>では、　　　　　　に関しては、</a:t>
            </a:r>
            <a:r>
              <a:rPr lang="en-US" altLang="ja-JP"/>
              <a:t>0</a:t>
            </a:r>
            <a:r>
              <a:rPr lang="ja-JP" altLang="en-US"/>
              <a:t>か１のいずれの値にしかならないので、</a:t>
            </a:r>
          </a:p>
          <a:p>
            <a:r>
              <a:rPr lang="en-US" altLang="ja-JP"/>
              <a:t>P</a:t>
            </a:r>
            <a:r>
              <a:rPr lang="ja-JP" altLang="en-US"/>
              <a:t>の最適値は、</a:t>
            </a:r>
            <a:r>
              <a:rPr lang="en-US" altLang="ja-JP"/>
              <a:t>P0</a:t>
            </a:r>
            <a:r>
              <a:rPr lang="ja-JP" altLang="en-US"/>
              <a:t>の緩和値か</a:t>
            </a:r>
            <a:r>
              <a:rPr lang="en-US" altLang="ja-JP"/>
              <a:t>P1</a:t>
            </a:r>
            <a:r>
              <a:rPr lang="ja-JP" altLang="en-US"/>
              <a:t>の緩和値の大きい方よりは小さい。より大きい</a:t>
            </a:r>
            <a:r>
              <a:rPr lang="en-US" altLang="ja-JP"/>
              <a:t>89</a:t>
            </a:r>
            <a:r>
              <a:rPr lang="ja-JP" altLang="en-US"/>
              <a:t>がこの原問題</a:t>
            </a:r>
            <a:r>
              <a:rPr lang="en-US" altLang="ja-JP"/>
              <a:t>P</a:t>
            </a:r>
            <a:r>
              <a:rPr lang="ja-JP" altLang="en-US"/>
              <a:t>の上界として求まる。この値は、単に線形緩和した場合より良い値になっている。</a:t>
            </a:r>
          </a:p>
        </p:txBody>
      </p:sp>
      <p:graphicFrame>
        <p:nvGraphicFramePr>
          <p:cNvPr id="13320" name="Object 6"/>
          <p:cNvGraphicFramePr>
            <a:graphicFrameLocks noChangeAspect="1"/>
          </p:cNvGraphicFramePr>
          <p:nvPr/>
        </p:nvGraphicFramePr>
        <p:xfrm>
          <a:off x="7072330" y="3929066"/>
          <a:ext cx="381000" cy="381000"/>
        </p:xfrm>
        <a:graphic>
          <a:graphicData uri="http://schemas.openxmlformats.org/presentationml/2006/ole">
            <p:oleObj spid="_x0000_s13320" name="Equation" r:id="rId9" imgW="164880" imgH="164880" progId="Equation.DSMT4">
              <p:embed/>
            </p:oleObj>
          </a:graphicData>
        </a:graphic>
      </p:graphicFrame>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6" name="スライド番号プレースホルダ 4"/>
          <p:cNvSpPr>
            <a:spLocks noGrp="1"/>
          </p:cNvSpPr>
          <p:nvPr>
            <p:ph type="sldNum" sz="quarter" idx="12"/>
          </p:nvPr>
        </p:nvSpPr>
        <p:spPr>
          <a:noFill/>
        </p:spPr>
        <p:txBody>
          <a:bodyPr/>
          <a:lstStyle/>
          <a:p>
            <a:fld id="{8AF37E3E-F994-42B9-AE80-D7F47760E42F}" type="slidenum">
              <a:rPr lang="en-US" altLang="ja-JP"/>
              <a:pPr/>
              <a:t>19</a:t>
            </a:fld>
            <a:endParaRPr lang="en-US" altLang="ja-JP"/>
          </a:p>
        </p:txBody>
      </p:sp>
      <p:sp>
        <p:nvSpPr>
          <p:cNvPr id="14347" name="Oval 14"/>
          <p:cNvSpPr>
            <a:spLocks noChangeArrowheads="1"/>
          </p:cNvSpPr>
          <p:nvPr/>
        </p:nvSpPr>
        <p:spPr bwMode="auto">
          <a:xfrm>
            <a:off x="457200" y="838200"/>
            <a:ext cx="7772400" cy="5487988"/>
          </a:xfrm>
          <a:prstGeom prst="ellipse">
            <a:avLst/>
          </a:prstGeom>
          <a:solidFill>
            <a:srgbClr val="99FF66">
              <a:alpha val="50195"/>
            </a:srgbClr>
          </a:solidFill>
          <a:ln w="9525">
            <a:solidFill>
              <a:schemeClr val="tx1"/>
            </a:solidFill>
            <a:round/>
            <a:headEnd/>
            <a:tailEnd/>
          </a:ln>
        </p:spPr>
        <p:txBody>
          <a:bodyPr wrap="none" anchor="ctr"/>
          <a:lstStyle/>
          <a:p>
            <a:endParaRPr lang="ja-JP" altLang="en-US"/>
          </a:p>
        </p:txBody>
      </p:sp>
      <p:sp>
        <p:nvSpPr>
          <p:cNvPr id="14348" name="Oval 15"/>
          <p:cNvSpPr>
            <a:spLocks noChangeArrowheads="1"/>
          </p:cNvSpPr>
          <p:nvPr/>
        </p:nvSpPr>
        <p:spPr bwMode="auto">
          <a:xfrm>
            <a:off x="1676400" y="1905000"/>
            <a:ext cx="5392738" cy="3290888"/>
          </a:xfrm>
          <a:prstGeom prst="ellipse">
            <a:avLst/>
          </a:prstGeom>
          <a:solidFill>
            <a:schemeClr val="accent2">
              <a:alpha val="50195"/>
            </a:schemeClr>
          </a:solidFill>
          <a:ln w="9525">
            <a:solidFill>
              <a:schemeClr val="tx1"/>
            </a:solidFill>
            <a:round/>
            <a:headEnd/>
            <a:tailEnd/>
          </a:ln>
        </p:spPr>
        <p:txBody>
          <a:bodyPr wrap="none" anchor="ctr"/>
          <a:lstStyle/>
          <a:p>
            <a:pPr algn="ctr"/>
            <a:endParaRPr lang="ja-JP" altLang="ja-JP"/>
          </a:p>
        </p:txBody>
      </p:sp>
      <p:graphicFrame>
        <p:nvGraphicFramePr>
          <p:cNvPr id="14338" name="Object 0"/>
          <p:cNvGraphicFramePr>
            <a:graphicFrameLocks noChangeAspect="1"/>
          </p:cNvGraphicFramePr>
          <p:nvPr/>
        </p:nvGraphicFramePr>
        <p:xfrm>
          <a:off x="3810000" y="5638800"/>
          <a:ext cx="1447800" cy="642938"/>
        </p:xfrm>
        <a:graphic>
          <a:graphicData uri="http://schemas.openxmlformats.org/presentationml/2006/ole">
            <p:oleObj spid="_x0000_s14338" name="Equation" r:id="rId3" imgW="342720" imgH="228600" progId="Equation.DSMT4">
              <p:embed/>
            </p:oleObj>
          </a:graphicData>
        </a:graphic>
      </p:graphicFrame>
      <p:sp>
        <p:nvSpPr>
          <p:cNvPr id="14349" name="Rectangle 19"/>
          <p:cNvSpPr>
            <a:spLocks noGrp="1" noChangeArrowheads="1"/>
          </p:cNvSpPr>
          <p:nvPr>
            <p:ph type="title"/>
          </p:nvPr>
        </p:nvSpPr>
        <p:spPr/>
        <p:txBody>
          <a:bodyPr/>
          <a:lstStyle/>
          <a:p>
            <a:pPr eaLnBrk="1" hangingPunct="1"/>
            <a:r>
              <a:rPr lang="ja-JP" altLang="en-US" smtClean="0"/>
              <a:t>部分列挙法の問題領域</a:t>
            </a:r>
          </a:p>
        </p:txBody>
      </p:sp>
      <p:sp>
        <p:nvSpPr>
          <p:cNvPr id="14350" name="Arc 21"/>
          <p:cNvSpPr>
            <a:spLocks/>
          </p:cNvSpPr>
          <p:nvPr/>
        </p:nvSpPr>
        <p:spPr bwMode="auto">
          <a:xfrm>
            <a:off x="4395788" y="1447800"/>
            <a:ext cx="3376612" cy="4191000"/>
          </a:xfrm>
          <a:custGeom>
            <a:avLst/>
            <a:gdLst>
              <a:gd name="T0" fmla="*/ 0 w 21600"/>
              <a:gd name="T1" fmla="*/ 0 h 43198"/>
              <a:gd name="T2" fmla="*/ 50962 w 21600"/>
              <a:gd name="T3" fmla="*/ 4191000 h 43198"/>
              <a:gd name="T4" fmla="*/ 0 w 21600"/>
              <a:gd name="T5" fmla="*/ 2095597 h 43198"/>
              <a:gd name="T6" fmla="*/ 0 60000 65536"/>
              <a:gd name="T7" fmla="*/ 0 60000 65536"/>
              <a:gd name="T8" fmla="*/ 0 60000 65536"/>
              <a:gd name="T9" fmla="*/ 0 w 21600"/>
              <a:gd name="T10" fmla="*/ 0 h 43198"/>
              <a:gd name="T11" fmla="*/ 21600 w 21600"/>
              <a:gd name="T12" fmla="*/ 43198 h 43198"/>
            </a:gdLst>
            <a:ahLst/>
            <a:cxnLst>
              <a:cxn ang="T6">
                <a:pos x="T0" y="T1"/>
              </a:cxn>
              <a:cxn ang="T7">
                <a:pos x="T2" y="T3"/>
              </a:cxn>
              <a:cxn ang="T8">
                <a:pos x="T4" y="T5"/>
              </a:cxn>
            </a:cxnLst>
            <a:rect l="T9" t="T10" r="T11" b="T12"/>
            <a:pathLst>
              <a:path w="21600" h="43198" fill="none" extrusionOk="0">
                <a:moveTo>
                  <a:pt x="-1" y="0"/>
                </a:moveTo>
                <a:cubicBezTo>
                  <a:pt x="11929" y="0"/>
                  <a:pt x="21600" y="9670"/>
                  <a:pt x="21600" y="21600"/>
                </a:cubicBezTo>
                <a:cubicBezTo>
                  <a:pt x="21600" y="33402"/>
                  <a:pt x="12126" y="43019"/>
                  <a:pt x="325" y="43197"/>
                </a:cubicBezTo>
              </a:path>
              <a:path w="21600" h="43198" stroke="0" extrusionOk="0">
                <a:moveTo>
                  <a:pt x="-1" y="0"/>
                </a:moveTo>
                <a:cubicBezTo>
                  <a:pt x="11929" y="0"/>
                  <a:pt x="21600" y="9670"/>
                  <a:pt x="21600" y="21600"/>
                </a:cubicBezTo>
                <a:cubicBezTo>
                  <a:pt x="21600" y="33402"/>
                  <a:pt x="12126" y="43019"/>
                  <a:pt x="325" y="43197"/>
                </a:cubicBezTo>
                <a:lnTo>
                  <a:pt x="0" y="21600"/>
                </a:lnTo>
                <a:close/>
              </a:path>
            </a:pathLst>
          </a:custGeom>
          <a:solidFill>
            <a:srgbClr val="FF0000">
              <a:alpha val="50195"/>
            </a:srgbClr>
          </a:solidFill>
          <a:ln w="9525">
            <a:solidFill>
              <a:schemeClr val="tx1"/>
            </a:solidFill>
            <a:round/>
            <a:headEnd/>
            <a:tailEnd/>
          </a:ln>
        </p:spPr>
        <p:txBody>
          <a:bodyPr wrap="none" anchor="ctr"/>
          <a:lstStyle/>
          <a:p>
            <a:endParaRPr lang="ja-JP" altLang="en-US"/>
          </a:p>
        </p:txBody>
      </p:sp>
      <p:sp>
        <p:nvSpPr>
          <p:cNvPr id="14351" name="Arc 22"/>
          <p:cNvSpPr>
            <a:spLocks/>
          </p:cNvSpPr>
          <p:nvPr/>
        </p:nvSpPr>
        <p:spPr bwMode="auto">
          <a:xfrm flipH="1">
            <a:off x="992188" y="1447800"/>
            <a:ext cx="3449637" cy="4191000"/>
          </a:xfrm>
          <a:custGeom>
            <a:avLst/>
            <a:gdLst>
              <a:gd name="T0" fmla="*/ 28666 w 21781"/>
              <a:gd name="T1" fmla="*/ 0 h 43200"/>
              <a:gd name="T2" fmla="*/ 0 w 21781"/>
              <a:gd name="T3" fmla="*/ 4190903 h 43200"/>
              <a:gd name="T4" fmla="*/ 28666 w 21781"/>
              <a:gd name="T5" fmla="*/ 2095500 h 43200"/>
              <a:gd name="T6" fmla="*/ 0 60000 65536"/>
              <a:gd name="T7" fmla="*/ 0 60000 65536"/>
              <a:gd name="T8" fmla="*/ 0 60000 65536"/>
              <a:gd name="T9" fmla="*/ 0 w 21781"/>
              <a:gd name="T10" fmla="*/ 0 h 43200"/>
              <a:gd name="T11" fmla="*/ 21781 w 21781"/>
              <a:gd name="T12" fmla="*/ 43200 h 43200"/>
            </a:gdLst>
            <a:ahLst/>
            <a:cxnLst>
              <a:cxn ang="T6">
                <a:pos x="T0" y="T1"/>
              </a:cxn>
              <a:cxn ang="T7">
                <a:pos x="T2" y="T3"/>
              </a:cxn>
              <a:cxn ang="T8">
                <a:pos x="T4" y="T5"/>
              </a:cxn>
            </a:cxnLst>
            <a:rect l="T9" t="T10" r="T11" b="T12"/>
            <a:pathLst>
              <a:path w="21781" h="43200" fill="none" extrusionOk="0">
                <a:moveTo>
                  <a:pt x="180" y="0"/>
                </a:moveTo>
                <a:cubicBezTo>
                  <a:pt x="12110" y="0"/>
                  <a:pt x="21781" y="9670"/>
                  <a:pt x="21781" y="21600"/>
                </a:cubicBezTo>
                <a:cubicBezTo>
                  <a:pt x="21781" y="33529"/>
                  <a:pt x="12110" y="43200"/>
                  <a:pt x="181" y="43200"/>
                </a:cubicBezTo>
                <a:cubicBezTo>
                  <a:pt x="120" y="43200"/>
                  <a:pt x="60" y="43199"/>
                  <a:pt x="-1" y="43199"/>
                </a:cubicBezTo>
              </a:path>
              <a:path w="21781" h="43200" stroke="0" extrusionOk="0">
                <a:moveTo>
                  <a:pt x="180" y="0"/>
                </a:moveTo>
                <a:cubicBezTo>
                  <a:pt x="12110" y="0"/>
                  <a:pt x="21781" y="9670"/>
                  <a:pt x="21781" y="21600"/>
                </a:cubicBezTo>
                <a:cubicBezTo>
                  <a:pt x="21781" y="33529"/>
                  <a:pt x="12110" y="43200"/>
                  <a:pt x="181" y="43200"/>
                </a:cubicBezTo>
                <a:cubicBezTo>
                  <a:pt x="120" y="43200"/>
                  <a:pt x="60" y="43199"/>
                  <a:pt x="-1" y="43199"/>
                </a:cubicBezTo>
                <a:lnTo>
                  <a:pt x="181" y="21600"/>
                </a:lnTo>
                <a:close/>
              </a:path>
            </a:pathLst>
          </a:custGeom>
          <a:solidFill>
            <a:schemeClr val="hlink">
              <a:alpha val="50195"/>
            </a:schemeClr>
          </a:solidFill>
          <a:ln w="9525">
            <a:solidFill>
              <a:schemeClr val="tx1"/>
            </a:solidFill>
            <a:round/>
            <a:headEnd/>
            <a:tailEnd/>
          </a:ln>
        </p:spPr>
        <p:txBody>
          <a:bodyPr wrap="none" anchor="ctr"/>
          <a:lstStyle/>
          <a:p>
            <a:endParaRPr lang="ja-JP" altLang="en-US"/>
          </a:p>
        </p:txBody>
      </p:sp>
      <p:graphicFrame>
        <p:nvGraphicFramePr>
          <p:cNvPr id="14339" name="Object 1"/>
          <p:cNvGraphicFramePr>
            <a:graphicFrameLocks noChangeAspect="1"/>
          </p:cNvGraphicFramePr>
          <p:nvPr/>
        </p:nvGraphicFramePr>
        <p:xfrm>
          <a:off x="3429000" y="3200400"/>
          <a:ext cx="1828800" cy="685800"/>
        </p:xfrm>
        <a:graphic>
          <a:graphicData uri="http://schemas.openxmlformats.org/presentationml/2006/ole">
            <p:oleObj spid="_x0000_s14339" name="Equation" r:id="rId4" imgW="406080" imgH="228600" progId="Equation.DSMT4">
              <p:embed/>
            </p:oleObj>
          </a:graphicData>
        </a:graphic>
      </p:graphicFrame>
      <p:graphicFrame>
        <p:nvGraphicFramePr>
          <p:cNvPr id="14340" name="Object 2"/>
          <p:cNvGraphicFramePr>
            <a:graphicFrameLocks noChangeAspect="1"/>
          </p:cNvGraphicFramePr>
          <p:nvPr/>
        </p:nvGraphicFramePr>
        <p:xfrm>
          <a:off x="4495800" y="4114800"/>
          <a:ext cx="1828800" cy="685800"/>
        </p:xfrm>
        <a:graphic>
          <a:graphicData uri="http://schemas.openxmlformats.org/presentationml/2006/ole">
            <p:oleObj spid="_x0000_s14340" name="Equation" r:id="rId5" imgW="406080" imgH="228600" progId="Equation.DSMT4">
              <p:embed/>
            </p:oleObj>
          </a:graphicData>
        </a:graphic>
      </p:graphicFrame>
      <p:graphicFrame>
        <p:nvGraphicFramePr>
          <p:cNvPr id="14341" name="Object 3"/>
          <p:cNvGraphicFramePr>
            <a:graphicFrameLocks noChangeAspect="1"/>
          </p:cNvGraphicFramePr>
          <p:nvPr/>
        </p:nvGraphicFramePr>
        <p:xfrm>
          <a:off x="2590800" y="4038600"/>
          <a:ext cx="1828800" cy="685800"/>
        </p:xfrm>
        <a:graphic>
          <a:graphicData uri="http://schemas.openxmlformats.org/presentationml/2006/ole">
            <p:oleObj spid="_x0000_s14341" name="Equation" r:id="rId6" imgW="406080" imgH="228600" progId="Equation.DSMT4">
              <p:embed/>
            </p:oleObj>
          </a:graphicData>
        </a:graphic>
      </p:graphicFrame>
      <p:graphicFrame>
        <p:nvGraphicFramePr>
          <p:cNvPr id="14342" name="Object 4"/>
          <p:cNvGraphicFramePr>
            <a:graphicFrameLocks noChangeAspect="1"/>
          </p:cNvGraphicFramePr>
          <p:nvPr/>
        </p:nvGraphicFramePr>
        <p:xfrm>
          <a:off x="4953000" y="2590800"/>
          <a:ext cx="1219200" cy="571500"/>
        </p:xfrm>
        <a:graphic>
          <a:graphicData uri="http://schemas.openxmlformats.org/presentationml/2006/ole">
            <p:oleObj spid="_x0000_s14342" name="Equation" r:id="rId7" imgW="457200" imgH="190440" progId="Equation.DSMT4">
              <p:embed/>
            </p:oleObj>
          </a:graphicData>
        </a:graphic>
      </p:graphicFrame>
      <p:graphicFrame>
        <p:nvGraphicFramePr>
          <p:cNvPr id="14343" name="Object 5"/>
          <p:cNvGraphicFramePr>
            <a:graphicFrameLocks noChangeAspect="1"/>
          </p:cNvGraphicFramePr>
          <p:nvPr/>
        </p:nvGraphicFramePr>
        <p:xfrm>
          <a:off x="2895600" y="2514600"/>
          <a:ext cx="1185863" cy="609600"/>
        </p:xfrm>
        <a:graphic>
          <a:graphicData uri="http://schemas.openxmlformats.org/presentationml/2006/ole">
            <p:oleObj spid="_x0000_s14343" name="Equation" r:id="rId8" imgW="444240" imgH="203040" progId="Equation.DSMT4">
              <p:embed/>
            </p:oleObj>
          </a:graphicData>
        </a:graphic>
      </p:graphicFrame>
      <p:graphicFrame>
        <p:nvGraphicFramePr>
          <p:cNvPr id="14344" name="Object 6"/>
          <p:cNvGraphicFramePr>
            <a:graphicFrameLocks noChangeAspect="1"/>
          </p:cNvGraphicFramePr>
          <p:nvPr/>
        </p:nvGraphicFramePr>
        <p:xfrm>
          <a:off x="2819400" y="1447800"/>
          <a:ext cx="1543050" cy="685800"/>
        </p:xfrm>
        <a:graphic>
          <a:graphicData uri="http://schemas.openxmlformats.org/presentationml/2006/ole">
            <p:oleObj spid="_x0000_s14344" name="Equation" r:id="rId9" imgW="342720" imgH="228600" progId="Equation.DSMT4">
              <p:embed/>
            </p:oleObj>
          </a:graphicData>
        </a:graphic>
      </p:graphicFrame>
      <p:graphicFrame>
        <p:nvGraphicFramePr>
          <p:cNvPr id="14345" name="Object 7"/>
          <p:cNvGraphicFramePr>
            <a:graphicFrameLocks noChangeAspect="1"/>
          </p:cNvGraphicFramePr>
          <p:nvPr/>
        </p:nvGraphicFramePr>
        <p:xfrm>
          <a:off x="4495800" y="1447800"/>
          <a:ext cx="1543050" cy="685800"/>
        </p:xfrm>
        <a:graphic>
          <a:graphicData uri="http://schemas.openxmlformats.org/presentationml/2006/ole">
            <p:oleObj spid="_x0000_s14345" name="Equation" r:id="rId10" imgW="342720" imgH="228600" progId="Equation.DSMT4">
              <p:embed/>
            </p:oleObj>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スライド番号プレースホルダ 4"/>
          <p:cNvSpPr>
            <a:spLocks noGrp="1"/>
          </p:cNvSpPr>
          <p:nvPr>
            <p:ph type="sldNum" sz="quarter" idx="12"/>
          </p:nvPr>
        </p:nvSpPr>
        <p:spPr>
          <a:noFill/>
        </p:spPr>
        <p:txBody>
          <a:bodyPr/>
          <a:lstStyle/>
          <a:p>
            <a:fld id="{5A159C7C-B004-4D69-B79D-4D7AFF61A641}" type="slidenum">
              <a:rPr lang="en-US" altLang="ja-JP"/>
              <a:pPr/>
              <a:t>2</a:t>
            </a:fld>
            <a:endParaRPr lang="en-US" altLang="ja-JP"/>
          </a:p>
        </p:txBody>
      </p:sp>
      <p:sp>
        <p:nvSpPr>
          <p:cNvPr id="1028" name="Text Box 2"/>
          <p:cNvSpPr txBox="1">
            <a:spLocks noChangeArrowheads="1"/>
          </p:cNvSpPr>
          <p:nvPr/>
        </p:nvSpPr>
        <p:spPr bwMode="auto">
          <a:xfrm>
            <a:off x="609600" y="1555750"/>
            <a:ext cx="7467600" cy="1187450"/>
          </a:xfrm>
          <a:prstGeom prst="rect">
            <a:avLst/>
          </a:prstGeom>
          <a:noFill/>
          <a:ln w="9525">
            <a:noFill/>
            <a:miter lim="800000"/>
            <a:headEnd/>
            <a:tailEnd/>
          </a:ln>
        </p:spPr>
        <p:txBody>
          <a:bodyPr>
            <a:spAutoFit/>
          </a:bodyPr>
          <a:lstStyle/>
          <a:p>
            <a:r>
              <a:rPr lang="ja-JP" altLang="en-US"/>
              <a:t>　これまでは、問題を判定問題や言語として捉えてきた。</a:t>
            </a:r>
          </a:p>
          <a:p>
            <a:r>
              <a:rPr lang="ja-JP" altLang="en-US"/>
              <a:t>ここでは、数理計画法として問題の定式化を行う。数理計画法は、現実の問題を解くための重要な技術である。</a:t>
            </a:r>
          </a:p>
        </p:txBody>
      </p:sp>
      <p:sp>
        <p:nvSpPr>
          <p:cNvPr id="1029" name="Rectangle 3"/>
          <p:cNvSpPr>
            <a:spLocks noGrp="1" noChangeArrowheads="1"/>
          </p:cNvSpPr>
          <p:nvPr>
            <p:ph type="title"/>
          </p:nvPr>
        </p:nvSpPr>
        <p:spPr>
          <a:xfrm>
            <a:off x="0" y="0"/>
            <a:ext cx="6781800" cy="609600"/>
          </a:xfrm>
        </p:spPr>
        <p:txBody>
          <a:bodyPr/>
          <a:lstStyle/>
          <a:p>
            <a:pPr eaLnBrk="1" hangingPunct="1"/>
            <a:r>
              <a:rPr lang="ja-JP" altLang="en-US" smtClean="0"/>
              <a:t>１２．１　数理計画法としての定式化</a:t>
            </a:r>
          </a:p>
        </p:txBody>
      </p:sp>
      <p:sp>
        <p:nvSpPr>
          <p:cNvPr id="1030" name="Text Box 4"/>
          <p:cNvSpPr txBox="1">
            <a:spLocks noChangeArrowheads="1"/>
          </p:cNvSpPr>
          <p:nvPr/>
        </p:nvSpPr>
        <p:spPr bwMode="auto">
          <a:xfrm>
            <a:off x="685800" y="2698750"/>
            <a:ext cx="7239000" cy="1552575"/>
          </a:xfrm>
          <a:prstGeom prst="rect">
            <a:avLst/>
          </a:prstGeom>
          <a:noFill/>
          <a:ln w="9525">
            <a:noFill/>
            <a:miter lim="800000"/>
            <a:headEnd/>
            <a:tailEnd/>
          </a:ln>
        </p:spPr>
        <p:txBody>
          <a:bodyPr>
            <a:spAutoFit/>
          </a:bodyPr>
          <a:lstStyle/>
          <a:p>
            <a:r>
              <a:rPr lang="ja-JP" altLang="en-US"/>
              <a:t>　　数理計画法では、通常</a:t>
            </a:r>
            <a:r>
              <a:rPr lang="ja-JP" altLang="en-US">
                <a:solidFill>
                  <a:srgbClr val="FF0000"/>
                </a:solidFill>
              </a:rPr>
              <a:t>評価関数（目標関数）　　　　　　　　　　　　　　</a:t>
            </a:r>
            <a:r>
              <a:rPr lang="ja-JP" altLang="en-US"/>
              <a:t>の</a:t>
            </a:r>
            <a:r>
              <a:rPr lang="ja-JP" altLang="en-US">
                <a:solidFill>
                  <a:srgbClr val="FF0000"/>
                </a:solidFill>
              </a:rPr>
              <a:t>最大化問題</a:t>
            </a:r>
            <a:r>
              <a:rPr lang="ja-JP" altLang="en-US"/>
              <a:t>かあるいは</a:t>
            </a:r>
            <a:r>
              <a:rPr lang="ja-JP" altLang="en-US">
                <a:solidFill>
                  <a:srgbClr val="FF0000"/>
                </a:solidFill>
              </a:rPr>
              <a:t>最小化問題</a:t>
            </a:r>
            <a:r>
              <a:rPr lang="ja-JP" altLang="en-US"/>
              <a:t>として捉える。したがって、一般形は次のように与えられる。</a:t>
            </a:r>
          </a:p>
        </p:txBody>
      </p:sp>
      <p:graphicFrame>
        <p:nvGraphicFramePr>
          <p:cNvPr id="1026" name="Object 9"/>
          <p:cNvGraphicFramePr>
            <a:graphicFrameLocks noChangeAspect="1"/>
          </p:cNvGraphicFramePr>
          <p:nvPr/>
        </p:nvGraphicFramePr>
        <p:xfrm>
          <a:off x="6858000" y="2714625"/>
          <a:ext cx="1676400" cy="469900"/>
        </p:xfrm>
        <a:graphic>
          <a:graphicData uri="http://schemas.openxmlformats.org/presentationml/2006/ole">
            <p:oleObj spid="_x0000_s1026" name="Equation" r:id="rId3" imgW="723600" imgH="203040" progId="Equation.DSMT4">
              <p:embed/>
            </p:oleObj>
          </a:graphicData>
        </a:graphic>
      </p:graphicFrame>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スライド番号プレースホルダ 4"/>
          <p:cNvSpPr>
            <a:spLocks noGrp="1"/>
          </p:cNvSpPr>
          <p:nvPr>
            <p:ph type="sldNum" sz="quarter" idx="12"/>
          </p:nvPr>
        </p:nvSpPr>
        <p:spPr>
          <a:noFill/>
        </p:spPr>
        <p:txBody>
          <a:bodyPr/>
          <a:lstStyle/>
          <a:p>
            <a:fld id="{B7A0911E-8B46-4850-B2F6-6781CA6682B1}" type="slidenum">
              <a:rPr lang="en-US" altLang="ja-JP"/>
              <a:pPr/>
              <a:t>20</a:t>
            </a:fld>
            <a:endParaRPr lang="en-US" altLang="ja-JP"/>
          </a:p>
        </p:txBody>
      </p:sp>
      <p:sp>
        <p:nvSpPr>
          <p:cNvPr id="15366" name="Rectangle 2"/>
          <p:cNvSpPr>
            <a:spLocks noGrp="1" noChangeArrowheads="1"/>
          </p:cNvSpPr>
          <p:nvPr>
            <p:ph type="title"/>
          </p:nvPr>
        </p:nvSpPr>
        <p:spPr/>
        <p:txBody>
          <a:bodyPr/>
          <a:lstStyle/>
          <a:p>
            <a:pPr eaLnBrk="1" hangingPunct="1"/>
            <a:r>
              <a:rPr lang="ja-JP" altLang="en-US" smtClean="0"/>
              <a:t>罰金法</a:t>
            </a:r>
          </a:p>
        </p:txBody>
      </p:sp>
      <p:sp>
        <p:nvSpPr>
          <p:cNvPr id="15367" name="Text Box 3"/>
          <p:cNvSpPr txBox="1">
            <a:spLocks noChangeArrowheads="1"/>
          </p:cNvSpPr>
          <p:nvPr/>
        </p:nvSpPr>
        <p:spPr bwMode="auto">
          <a:xfrm>
            <a:off x="1219200" y="990600"/>
            <a:ext cx="6873875" cy="2282825"/>
          </a:xfrm>
          <a:prstGeom prst="rect">
            <a:avLst/>
          </a:prstGeom>
          <a:noFill/>
          <a:ln w="9525">
            <a:noFill/>
            <a:miter lim="800000"/>
            <a:headEnd/>
            <a:tailEnd/>
          </a:ln>
        </p:spPr>
        <p:txBody>
          <a:bodyPr>
            <a:spAutoFit/>
          </a:bodyPr>
          <a:lstStyle/>
          <a:p>
            <a:r>
              <a:rPr lang="ja-JP" altLang="en-US"/>
              <a:t>　　緩和法の一種に</a:t>
            </a:r>
            <a:r>
              <a:rPr lang="ja-JP" altLang="en-US">
                <a:solidFill>
                  <a:srgbClr val="FF0000"/>
                </a:solidFill>
              </a:rPr>
              <a:t>罰金法</a:t>
            </a:r>
            <a:r>
              <a:rPr lang="ja-JP" altLang="en-US"/>
              <a:t>というものがある。これは、</a:t>
            </a:r>
          </a:p>
          <a:p>
            <a:r>
              <a:rPr lang="ja-JP" altLang="en-US">
                <a:solidFill>
                  <a:srgbClr val="FF0000"/>
                </a:solidFill>
              </a:rPr>
              <a:t>ラグランジュ緩和法</a:t>
            </a:r>
            <a:r>
              <a:rPr lang="ja-JP" altLang="en-US"/>
              <a:t>とも呼ばれる。この方法は、制約式を単純に取り除く変わりに、制約式を破るような解には</a:t>
            </a:r>
            <a:r>
              <a:rPr lang="ja-JP" altLang="en-US">
                <a:solidFill>
                  <a:srgbClr val="FF0000"/>
                </a:solidFill>
              </a:rPr>
              <a:t>ペナルティ（罰金）</a:t>
            </a:r>
            <a:r>
              <a:rPr lang="ja-JP" altLang="en-US"/>
              <a:t>がかかるようにする方法である。次のような最大化問題に対して、ラグランジュ緩和の例を示す。</a:t>
            </a:r>
          </a:p>
        </p:txBody>
      </p:sp>
      <p:sp>
        <p:nvSpPr>
          <p:cNvPr id="15368" name="AutoShape 4"/>
          <p:cNvSpPr>
            <a:spLocks noChangeArrowheads="1"/>
          </p:cNvSpPr>
          <p:nvPr/>
        </p:nvSpPr>
        <p:spPr bwMode="auto">
          <a:xfrm>
            <a:off x="838200" y="3962400"/>
            <a:ext cx="7239000" cy="2438400"/>
          </a:xfrm>
          <a:prstGeom prst="roundRect">
            <a:avLst>
              <a:gd name="adj" fmla="val 16667"/>
            </a:avLst>
          </a:prstGeom>
          <a:noFill/>
          <a:ln w="38100">
            <a:solidFill>
              <a:schemeClr val="accent2"/>
            </a:solidFill>
            <a:round/>
            <a:headEnd/>
            <a:tailEnd/>
          </a:ln>
        </p:spPr>
        <p:txBody>
          <a:bodyPr wrap="none" anchor="ctr"/>
          <a:lstStyle/>
          <a:p>
            <a:endParaRPr lang="ja-JP" altLang="en-US"/>
          </a:p>
        </p:txBody>
      </p:sp>
      <p:sp>
        <p:nvSpPr>
          <p:cNvPr id="15369" name="Text Box 5"/>
          <p:cNvSpPr txBox="1">
            <a:spLocks noChangeArrowheads="1"/>
          </p:cNvSpPr>
          <p:nvPr/>
        </p:nvSpPr>
        <p:spPr bwMode="auto">
          <a:xfrm>
            <a:off x="1143000" y="4343400"/>
            <a:ext cx="354013" cy="457200"/>
          </a:xfrm>
          <a:prstGeom prst="rect">
            <a:avLst/>
          </a:prstGeom>
          <a:noFill/>
          <a:ln w="9525">
            <a:noFill/>
            <a:miter lim="800000"/>
            <a:headEnd/>
            <a:tailEnd/>
          </a:ln>
        </p:spPr>
        <p:txBody>
          <a:bodyPr wrap="none">
            <a:spAutoFit/>
          </a:bodyPr>
          <a:lstStyle/>
          <a:p>
            <a:r>
              <a:rPr lang="en-US" altLang="ja-JP">
                <a:solidFill>
                  <a:schemeClr val="accent2"/>
                </a:solidFill>
              </a:rPr>
              <a:t>P</a:t>
            </a:r>
          </a:p>
        </p:txBody>
      </p:sp>
      <p:graphicFrame>
        <p:nvGraphicFramePr>
          <p:cNvPr id="15362" name="Object 1024"/>
          <p:cNvGraphicFramePr>
            <a:graphicFrameLocks noChangeAspect="1"/>
          </p:cNvGraphicFramePr>
          <p:nvPr/>
        </p:nvGraphicFramePr>
        <p:xfrm>
          <a:off x="2895600" y="4267200"/>
          <a:ext cx="762000" cy="487363"/>
        </p:xfrm>
        <a:graphic>
          <a:graphicData uri="http://schemas.openxmlformats.org/presentationml/2006/ole">
            <p:oleObj spid="_x0000_s15362" name="Equation" r:id="rId3" imgW="317160" imgH="203040" progId="Equation.DSMT4">
              <p:embed/>
            </p:oleObj>
          </a:graphicData>
        </a:graphic>
      </p:graphicFrame>
      <p:graphicFrame>
        <p:nvGraphicFramePr>
          <p:cNvPr id="15363" name="Object 1025"/>
          <p:cNvGraphicFramePr>
            <a:graphicFrameLocks noChangeAspect="1"/>
          </p:cNvGraphicFramePr>
          <p:nvPr/>
        </p:nvGraphicFramePr>
        <p:xfrm>
          <a:off x="2819400" y="4953000"/>
          <a:ext cx="3840163" cy="609600"/>
        </p:xfrm>
        <a:graphic>
          <a:graphicData uri="http://schemas.openxmlformats.org/presentationml/2006/ole">
            <p:oleObj spid="_x0000_s15363" name="Equation" r:id="rId4" imgW="1600200" imgH="253800" progId="Equation.DSMT4">
              <p:embed/>
            </p:oleObj>
          </a:graphicData>
        </a:graphic>
      </p:graphicFrame>
      <p:graphicFrame>
        <p:nvGraphicFramePr>
          <p:cNvPr id="15364" name="Object 1026"/>
          <p:cNvGraphicFramePr>
            <a:graphicFrameLocks noChangeAspect="1"/>
          </p:cNvGraphicFramePr>
          <p:nvPr/>
        </p:nvGraphicFramePr>
        <p:xfrm>
          <a:off x="2881313" y="5562600"/>
          <a:ext cx="3870325" cy="609600"/>
        </p:xfrm>
        <a:graphic>
          <a:graphicData uri="http://schemas.openxmlformats.org/presentationml/2006/ole">
            <p:oleObj spid="_x0000_s15364" name="Equation" r:id="rId5" imgW="1612800" imgH="253800" progId="Equation.DSMT4">
              <p:embed/>
            </p:oleObj>
          </a:graphicData>
        </a:graphic>
      </p:graphicFrame>
      <p:sp>
        <p:nvSpPr>
          <p:cNvPr id="15370" name="Text Box 9"/>
          <p:cNvSpPr txBox="1">
            <a:spLocks noChangeArrowheads="1"/>
          </p:cNvSpPr>
          <p:nvPr/>
        </p:nvSpPr>
        <p:spPr bwMode="auto">
          <a:xfrm>
            <a:off x="1660525" y="4287838"/>
            <a:ext cx="1098550" cy="457200"/>
          </a:xfrm>
          <a:prstGeom prst="rect">
            <a:avLst/>
          </a:prstGeom>
          <a:noFill/>
          <a:ln w="9525">
            <a:noFill/>
            <a:miter lim="800000"/>
            <a:headEnd/>
            <a:tailEnd/>
          </a:ln>
        </p:spPr>
        <p:txBody>
          <a:bodyPr wrap="none">
            <a:spAutoFit/>
          </a:bodyPr>
          <a:lstStyle/>
          <a:p>
            <a:r>
              <a:rPr lang="ja-JP" altLang="en-US">
                <a:solidFill>
                  <a:srgbClr val="FF0000"/>
                </a:solidFill>
              </a:rPr>
              <a:t>最大化</a:t>
            </a:r>
          </a:p>
        </p:txBody>
      </p:sp>
      <p:sp>
        <p:nvSpPr>
          <p:cNvPr id="15371" name="Text Box 10"/>
          <p:cNvSpPr txBox="1">
            <a:spLocks noChangeArrowheads="1"/>
          </p:cNvSpPr>
          <p:nvPr/>
        </p:nvSpPr>
        <p:spPr bwMode="auto">
          <a:xfrm>
            <a:off x="1752600" y="4953000"/>
            <a:ext cx="793750" cy="457200"/>
          </a:xfrm>
          <a:prstGeom prst="rect">
            <a:avLst/>
          </a:prstGeom>
          <a:noFill/>
          <a:ln w="9525">
            <a:noFill/>
            <a:miter lim="800000"/>
            <a:headEnd/>
            <a:tailEnd/>
          </a:ln>
        </p:spPr>
        <p:txBody>
          <a:bodyPr wrap="none">
            <a:spAutoFit/>
          </a:bodyPr>
          <a:lstStyle/>
          <a:p>
            <a:r>
              <a:rPr lang="ja-JP" altLang="en-US">
                <a:solidFill>
                  <a:srgbClr val="FF0000"/>
                </a:solidFill>
              </a:rPr>
              <a:t>条件</a:t>
            </a:r>
          </a:p>
        </p:txBody>
      </p:sp>
      <p:sp>
        <p:nvSpPr>
          <p:cNvPr id="15372" name="Text Box 11"/>
          <p:cNvSpPr txBox="1">
            <a:spLocks noChangeArrowheads="1"/>
          </p:cNvSpPr>
          <p:nvPr/>
        </p:nvSpPr>
        <p:spPr bwMode="auto">
          <a:xfrm>
            <a:off x="1524000" y="3733800"/>
            <a:ext cx="1708150" cy="457200"/>
          </a:xfrm>
          <a:prstGeom prst="rect">
            <a:avLst/>
          </a:prstGeom>
          <a:solidFill>
            <a:schemeClr val="bg1"/>
          </a:solidFill>
          <a:ln w="9525">
            <a:noFill/>
            <a:miter lim="800000"/>
            <a:headEnd/>
            <a:tailEnd/>
          </a:ln>
        </p:spPr>
        <p:txBody>
          <a:bodyPr wrap="none">
            <a:spAutoFit/>
          </a:bodyPr>
          <a:lstStyle/>
          <a:p>
            <a:r>
              <a:rPr lang="ja-JP" altLang="en-US">
                <a:solidFill>
                  <a:schemeClr val="accent2"/>
                </a:solidFill>
              </a:rPr>
              <a:t>最大化問題</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400" name="スライド番号プレースホルダ 3"/>
          <p:cNvSpPr>
            <a:spLocks noGrp="1"/>
          </p:cNvSpPr>
          <p:nvPr>
            <p:ph type="sldNum" sz="quarter" idx="12"/>
          </p:nvPr>
        </p:nvSpPr>
        <p:spPr>
          <a:noFill/>
        </p:spPr>
        <p:txBody>
          <a:bodyPr/>
          <a:lstStyle/>
          <a:p>
            <a:fld id="{70320E2F-B8B3-4E02-BD2E-7281E776F3BF}" type="slidenum">
              <a:rPr lang="en-US" altLang="ja-JP"/>
              <a:pPr/>
              <a:t>21</a:t>
            </a:fld>
            <a:endParaRPr lang="en-US" altLang="ja-JP"/>
          </a:p>
        </p:txBody>
      </p:sp>
      <p:sp>
        <p:nvSpPr>
          <p:cNvPr id="16401" name="AutoShape 2"/>
          <p:cNvSpPr>
            <a:spLocks noChangeArrowheads="1"/>
          </p:cNvSpPr>
          <p:nvPr/>
        </p:nvSpPr>
        <p:spPr bwMode="auto">
          <a:xfrm>
            <a:off x="762000" y="1752600"/>
            <a:ext cx="7239000" cy="2209800"/>
          </a:xfrm>
          <a:prstGeom prst="roundRect">
            <a:avLst>
              <a:gd name="adj" fmla="val 16667"/>
            </a:avLst>
          </a:prstGeom>
          <a:noFill/>
          <a:ln w="38100">
            <a:solidFill>
              <a:schemeClr val="accent2"/>
            </a:solidFill>
            <a:round/>
            <a:headEnd/>
            <a:tailEnd/>
          </a:ln>
        </p:spPr>
        <p:txBody>
          <a:bodyPr wrap="none" anchor="ctr"/>
          <a:lstStyle/>
          <a:p>
            <a:pPr algn="ctr"/>
            <a:endParaRPr lang="ja-JP" altLang="ja-JP"/>
          </a:p>
        </p:txBody>
      </p:sp>
      <p:graphicFrame>
        <p:nvGraphicFramePr>
          <p:cNvPr id="16386" name="Object 0"/>
          <p:cNvGraphicFramePr>
            <a:graphicFrameLocks noChangeAspect="1"/>
          </p:cNvGraphicFramePr>
          <p:nvPr/>
        </p:nvGraphicFramePr>
        <p:xfrm>
          <a:off x="2971800" y="1828800"/>
          <a:ext cx="4878388" cy="1035050"/>
        </p:xfrm>
        <a:graphic>
          <a:graphicData uri="http://schemas.openxmlformats.org/presentationml/2006/ole">
            <p:oleObj spid="_x0000_s16386" name="Equation" r:id="rId3" imgW="2031840" imgH="431640" progId="Equation.DSMT4">
              <p:embed/>
            </p:oleObj>
          </a:graphicData>
        </a:graphic>
      </p:graphicFrame>
      <p:graphicFrame>
        <p:nvGraphicFramePr>
          <p:cNvPr id="16387" name="Object 1"/>
          <p:cNvGraphicFramePr>
            <a:graphicFrameLocks noChangeAspect="1"/>
          </p:cNvGraphicFramePr>
          <p:nvPr/>
        </p:nvGraphicFramePr>
        <p:xfrm>
          <a:off x="2805113" y="3352800"/>
          <a:ext cx="3870325" cy="609600"/>
        </p:xfrm>
        <a:graphic>
          <a:graphicData uri="http://schemas.openxmlformats.org/presentationml/2006/ole">
            <p:oleObj spid="_x0000_s16387" name="Equation" r:id="rId4" imgW="1612800" imgH="253800" progId="Equation.DSMT4">
              <p:embed/>
            </p:oleObj>
          </a:graphicData>
        </a:graphic>
      </p:graphicFrame>
      <p:sp>
        <p:nvSpPr>
          <p:cNvPr id="16402" name="Text Box 7"/>
          <p:cNvSpPr txBox="1">
            <a:spLocks noChangeArrowheads="1"/>
          </p:cNvSpPr>
          <p:nvPr/>
        </p:nvSpPr>
        <p:spPr bwMode="auto">
          <a:xfrm>
            <a:off x="1828800" y="2133600"/>
            <a:ext cx="1098550" cy="457200"/>
          </a:xfrm>
          <a:prstGeom prst="rect">
            <a:avLst/>
          </a:prstGeom>
          <a:noFill/>
          <a:ln w="9525">
            <a:noFill/>
            <a:miter lim="800000"/>
            <a:headEnd/>
            <a:tailEnd/>
          </a:ln>
        </p:spPr>
        <p:txBody>
          <a:bodyPr wrap="none">
            <a:spAutoFit/>
          </a:bodyPr>
          <a:lstStyle/>
          <a:p>
            <a:r>
              <a:rPr lang="ja-JP" altLang="en-US">
                <a:solidFill>
                  <a:srgbClr val="FF0000"/>
                </a:solidFill>
              </a:rPr>
              <a:t>最大化</a:t>
            </a:r>
          </a:p>
        </p:txBody>
      </p:sp>
      <p:sp>
        <p:nvSpPr>
          <p:cNvPr id="16403" name="Text Box 8"/>
          <p:cNvSpPr txBox="1">
            <a:spLocks noChangeArrowheads="1"/>
          </p:cNvSpPr>
          <p:nvPr/>
        </p:nvSpPr>
        <p:spPr bwMode="auto">
          <a:xfrm>
            <a:off x="1981200" y="2895600"/>
            <a:ext cx="793750" cy="457200"/>
          </a:xfrm>
          <a:prstGeom prst="rect">
            <a:avLst/>
          </a:prstGeom>
          <a:noFill/>
          <a:ln w="9525">
            <a:noFill/>
            <a:miter lim="800000"/>
            <a:headEnd/>
            <a:tailEnd/>
          </a:ln>
        </p:spPr>
        <p:txBody>
          <a:bodyPr wrap="none">
            <a:spAutoFit/>
          </a:bodyPr>
          <a:lstStyle/>
          <a:p>
            <a:r>
              <a:rPr lang="ja-JP" altLang="en-US">
                <a:solidFill>
                  <a:srgbClr val="FF0000"/>
                </a:solidFill>
              </a:rPr>
              <a:t>条件</a:t>
            </a:r>
          </a:p>
        </p:txBody>
      </p:sp>
      <p:sp>
        <p:nvSpPr>
          <p:cNvPr id="16404" name="Text Box 9"/>
          <p:cNvSpPr txBox="1">
            <a:spLocks noChangeArrowheads="1"/>
          </p:cNvSpPr>
          <p:nvPr/>
        </p:nvSpPr>
        <p:spPr bwMode="auto">
          <a:xfrm>
            <a:off x="1447800" y="1524000"/>
            <a:ext cx="2968625" cy="457200"/>
          </a:xfrm>
          <a:prstGeom prst="rect">
            <a:avLst/>
          </a:prstGeom>
          <a:solidFill>
            <a:schemeClr val="bg1"/>
          </a:solidFill>
          <a:ln w="9525">
            <a:noFill/>
            <a:miter lim="800000"/>
            <a:headEnd/>
            <a:tailEnd/>
          </a:ln>
        </p:spPr>
        <p:txBody>
          <a:bodyPr wrap="none">
            <a:spAutoFit/>
          </a:bodyPr>
          <a:lstStyle/>
          <a:p>
            <a:r>
              <a:rPr lang="ja-JP" altLang="en-US">
                <a:solidFill>
                  <a:schemeClr val="accent2"/>
                </a:solidFill>
              </a:rPr>
              <a:t>ラグランジュ緩和問題</a:t>
            </a:r>
          </a:p>
        </p:txBody>
      </p:sp>
      <p:graphicFrame>
        <p:nvGraphicFramePr>
          <p:cNvPr id="16388" name="Object 2"/>
          <p:cNvGraphicFramePr>
            <a:graphicFrameLocks noChangeAspect="1"/>
          </p:cNvGraphicFramePr>
          <p:nvPr/>
        </p:nvGraphicFramePr>
        <p:xfrm>
          <a:off x="838200" y="2133600"/>
          <a:ext cx="1143000" cy="457200"/>
        </p:xfrm>
        <a:graphic>
          <a:graphicData uri="http://schemas.openxmlformats.org/presentationml/2006/ole">
            <p:oleObj spid="_x0000_s16388" name="Equation" r:id="rId5" imgW="507960" imgH="203040" progId="Equation.DSMT4">
              <p:embed/>
            </p:oleObj>
          </a:graphicData>
        </a:graphic>
      </p:graphicFrame>
      <p:sp>
        <p:nvSpPr>
          <p:cNvPr id="16405" name="Text Box 13"/>
          <p:cNvSpPr txBox="1">
            <a:spLocks noChangeArrowheads="1"/>
          </p:cNvSpPr>
          <p:nvPr/>
        </p:nvSpPr>
        <p:spPr bwMode="auto">
          <a:xfrm>
            <a:off x="593725" y="173038"/>
            <a:ext cx="7483475" cy="1187450"/>
          </a:xfrm>
          <a:prstGeom prst="rect">
            <a:avLst/>
          </a:prstGeom>
          <a:noFill/>
          <a:ln w="9525">
            <a:noFill/>
            <a:miter lim="800000"/>
            <a:headEnd/>
            <a:tailEnd/>
          </a:ln>
        </p:spPr>
        <p:txBody>
          <a:bodyPr>
            <a:spAutoFit/>
          </a:bodyPr>
          <a:lstStyle/>
          <a:p>
            <a:r>
              <a:rPr lang="ja-JP" altLang="en-US"/>
              <a:t>　　等式制約を取り除き、適当な数値　　倍して目的関数に組み込めば、最大化問題に対するラグランジュ緩和問題が構成できる。</a:t>
            </a:r>
          </a:p>
        </p:txBody>
      </p:sp>
      <p:graphicFrame>
        <p:nvGraphicFramePr>
          <p:cNvPr id="16389" name="Object 3"/>
          <p:cNvGraphicFramePr>
            <a:graphicFrameLocks noChangeAspect="1"/>
          </p:cNvGraphicFramePr>
          <p:nvPr/>
        </p:nvGraphicFramePr>
        <p:xfrm>
          <a:off x="5410200" y="228600"/>
          <a:ext cx="387350" cy="387350"/>
        </p:xfrm>
        <a:graphic>
          <a:graphicData uri="http://schemas.openxmlformats.org/presentationml/2006/ole">
            <p:oleObj spid="_x0000_s16389" name="Equation" r:id="rId6" imgW="164880" imgH="164880" progId="Equation.DSMT4">
              <p:embed/>
            </p:oleObj>
          </a:graphicData>
        </a:graphic>
      </p:graphicFrame>
      <p:sp>
        <p:nvSpPr>
          <p:cNvPr id="16406" name="Text Box 15"/>
          <p:cNvSpPr txBox="1">
            <a:spLocks noChangeArrowheads="1"/>
          </p:cNvSpPr>
          <p:nvPr/>
        </p:nvSpPr>
        <p:spPr bwMode="auto">
          <a:xfrm>
            <a:off x="762000" y="4038600"/>
            <a:ext cx="7953404" cy="2677656"/>
          </a:xfrm>
          <a:prstGeom prst="rect">
            <a:avLst/>
          </a:prstGeom>
          <a:noFill/>
          <a:ln w="9525">
            <a:noFill/>
            <a:miter lim="800000"/>
            <a:headEnd/>
            <a:tailEnd/>
          </a:ln>
        </p:spPr>
        <p:txBody>
          <a:bodyPr wrap="square">
            <a:spAutoFit/>
          </a:bodyPr>
          <a:lstStyle/>
          <a:p>
            <a:r>
              <a:rPr lang="ja-JP" altLang="en-US" dirty="0"/>
              <a:t>　　この問題は、ベクトル　　　　　　　　　　　　　　</a:t>
            </a:r>
            <a:r>
              <a:rPr lang="ja-JP" altLang="en-US" dirty="0" err="1"/>
              <a:t>を</a:t>
            </a:r>
            <a:r>
              <a:rPr lang="en-US" altLang="ja-JP" dirty="0"/>
              <a:t>1</a:t>
            </a:r>
            <a:r>
              <a:rPr lang="ja-JP" altLang="en-US" dirty="0" err="1"/>
              <a:t>とつ</a:t>
            </a:r>
            <a:r>
              <a:rPr lang="ja-JP" altLang="en-US" dirty="0"/>
              <a:t>固定すると問題が一つ特定される。任意のベクトル　　　と問題　　の任意の許容解　　に対して，　　　　　　　　　　が成り立ち、問題　　　　　　　の関数値は原問題　　　の関数値と等しい。　　　の各値を∞にしたものを原問題とみなすことができる。したがって、問題　　　　　　の最適値は、原問題　　の最適値以上になっている。</a:t>
            </a:r>
          </a:p>
        </p:txBody>
      </p:sp>
      <p:graphicFrame>
        <p:nvGraphicFramePr>
          <p:cNvPr id="16390" name="Object 4"/>
          <p:cNvGraphicFramePr>
            <a:graphicFrameLocks noChangeAspect="1"/>
          </p:cNvGraphicFramePr>
          <p:nvPr/>
        </p:nvGraphicFramePr>
        <p:xfrm>
          <a:off x="3962400" y="4038600"/>
          <a:ext cx="2828925" cy="485775"/>
        </p:xfrm>
        <a:graphic>
          <a:graphicData uri="http://schemas.openxmlformats.org/presentationml/2006/ole">
            <p:oleObj spid="_x0000_s16390" name="Equation" r:id="rId7" imgW="1257120" imgH="215640" progId="Equation.DSMT4">
              <p:embed/>
            </p:oleObj>
          </a:graphicData>
        </a:graphic>
      </p:graphicFrame>
      <p:graphicFrame>
        <p:nvGraphicFramePr>
          <p:cNvPr id="16391" name="Object 5"/>
          <p:cNvGraphicFramePr>
            <a:graphicFrameLocks noChangeAspect="1"/>
          </p:cNvGraphicFramePr>
          <p:nvPr/>
        </p:nvGraphicFramePr>
        <p:xfrm>
          <a:off x="6715140" y="4500570"/>
          <a:ext cx="314325" cy="285750"/>
        </p:xfrm>
        <a:graphic>
          <a:graphicData uri="http://schemas.openxmlformats.org/presentationml/2006/ole">
            <p:oleObj spid="_x0000_s16391" name="Equation" r:id="rId8" imgW="139680" imgH="126720" progId="Equation.DSMT4">
              <p:embed/>
            </p:oleObj>
          </a:graphicData>
        </a:graphic>
      </p:graphicFrame>
      <p:graphicFrame>
        <p:nvGraphicFramePr>
          <p:cNvPr id="16392" name="Object 6"/>
          <p:cNvGraphicFramePr>
            <a:graphicFrameLocks noChangeAspect="1"/>
          </p:cNvGraphicFramePr>
          <p:nvPr/>
        </p:nvGraphicFramePr>
        <p:xfrm>
          <a:off x="3071802" y="4786322"/>
          <a:ext cx="314325" cy="342900"/>
        </p:xfrm>
        <a:graphic>
          <a:graphicData uri="http://schemas.openxmlformats.org/presentationml/2006/ole">
            <p:oleObj spid="_x0000_s16392" name="Equation" r:id="rId9" imgW="139680" imgH="152280" progId="Equation.DSMT4">
              <p:embed/>
            </p:oleObj>
          </a:graphicData>
        </a:graphic>
      </p:graphicFrame>
      <p:graphicFrame>
        <p:nvGraphicFramePr>
          <p:cNvPr id="16393" name="Object 7"/>
          <p:cNvGraphicFramePr>
            <a:graphicFrameLocks noChangeAspect="1"/>
          </p:cNvGraphicFramePr>
          <p:nvPr/>
        </p:nvGraphicFramePr>
        <p:xfrm>
          <a:off x="4572000" y="4786322"/>
          <a:ext cx="2057400" cy="457200"/>
        </p:xfrm>
        <a:graphic>
          <a:graphicData uri="http://schemas.openxmlformats.org/presentationml/2006/ole">
            <p:oleObj spid="_x0000_s16393" name="Equation" r:id="rId10" imgW="914400" imgH="203040" progId="Equation.DSMT4">
              <p:embed/>
            </p:oleObj>
          </a:graphicData>
        </a:graphic>
      </p:graphicFrame>
      <p:graphicFrame>
        <p:nvGraphicFramePr>
          <p:cNvPr id="16394" name="Object 8"/>
          <p:cNvGraphicFramePr>
            <a:graphicFrameLocks noChangeAspect="1"/>
          </p:cNvGraphicFramePr>
          <p:nvPr/>
        </p:nvGraphicFramePr>
        <p:xfrm>
          <a:off x="1714480" y="5214950"/>
          <a:ext cx="1143000" cy="457200"/>
        </p:xfrm>
        <a:graphic>
          <a:graphicData uri="http://schemas.openxmlformats.org/presentationml/2006/ole">
            <p:oleObj spid="_x0000_s16394" name="Equation" r:id="rId11" imgW="507960" imgH="203040" progId="Equation.DSMT4">
              <p:embed/>
            </p:oleObj>
          </a:graphicData>
        </a:graphic>
      </p:graphicFrame>
      <p:graphicFrame>
        <p:nvGraphicFramePr>
          <p:cNvPr id="16395" name="Object 9"/>
          <p:cNvGraphicFramePr>
            <a:graphicFrameLocks noChangeAspect="1"/>
          </p:cNvGraphicFramePr>
          <p:nvPr/>
        </p:nvGraphicFramePr>
        <p:xfrm>
          <a:off x="8143900" y="4500570"/>
          <a:ext cx="371475" cy="371475"/>
        </p:xfrm>
        <a:graphic>
          <a:graphicData uri="http://schemas.openxmlformats.org/presentationml/2006/ole">
            <p:oleObj spid="_x0000_s16395" name="Equation" r:id="rId12" imgW="164880" imgH="164880" progId="Equation.DSMT4">
              <p:embed/>
            </p:oleObj>
          </a:graphicData>
        </a:graphic>
      </p:graphicFrame>
      <p:graphicFrame>
        <p:nvGraphicFramePr>
          <p:cNvPr id="16396" name="Object 10"/>
          <p:cNvGraphicFramePr>
            <a:graphicFrameLocks noChangeAspect="1"/>
          </p:cNvGraphicFramePr>
          <p:nvPr/>
        </p:nvGraphicFramePr>
        <p:xfrm>
          <a:off x="5357818" y="5143512"/>
          <a:ext cx="371475" cy="371475"/>
        </p:xfrm>
        <a:graphic>
          <a:graphicData uri="http://schemas.openxmlformats.org/presentationml/2006/ole">
            <p:oleObj spid="_x0000_s16396" name="Equation" r:id="rId13" imgW="164880" imgH="164880" progId="Equation.DSMT4">
              <p:embed/>
            </p:oleObj>
          </a:graphicData>
        </a:graphic>
      </p:graphicFrame>
      <p:graphicFrame>
        <p:nvGraphicFramePr>
          <p:cNvPr id="16398" name="Object 12"/>
          <p:cNvGraphicFramePr>
            <a:graphicFrameLocks noChangeAspect="1"/>
          </p:cNvGraphicFramePr>
          <p:nvPr/>
        </p:nvGraphicFramePr>
        <p:xfrm>
          <a:off x="2428860" y="5929330"/>
          <a:ext cx="1143000" cy="457200"/>
        </p:xfrm>
        <a:graphic>
          <a:graphicData uri="http://schemas.openxmlformats.org/presentationml/2006/ole">
            <p:oleObj spid="_x0000_s16398" name="Equation" r:id="rId14" imgW="507960" imgH="203040" progId="Equation.DSMT4">
              <p:embed/>
            </p:oleObj>
          </a:graphicData>
        </a:graphic>
      </p:graphicFrame>
      <p:graphicFrame>
        <p:nvGraphicFramePr>
          <p:cNvPr id="16399" name="Object 13"/>
          <p:cNvGraphicFramePr>
            <a:graphicFrameLocks noChangeAspect="1"/>
          </p:cNvGraphicFramePr>
          <p:nvPr/>
        </p:nvGraphicFramePr>
        <p:xfrm>
          <a:off x="6357950" y="6000768"/>
          <a:ext cx="371475" cy="371475"/>
        </p:xfrm>
        <a:graphic>
          <a:graphicData uri="http://schemas.openxmlformats.org/presentationml/2006/ole">
            <p:oleObj spid="_x0000_s16399" name="Equation" r:id="rId15" imgW="164880" imgH="164880" progId="Equation.DSMT4">
              <p:embed/>
            </p:oleObj>
          </a:graphicData>
        </a:graphic>
      </p:graphicFrame>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スライド番号プレースホルダ 4"/>
          <p:cNvSpPr>
            <a:spLocks noGrp="1"/>
          </p:cNvSpPr>
          <p:nvPr>
            <p:ph type="sldNum" sz="quarter" idx="12"/>
          </p:nvPr>
        </p:nvSpPr>
        <p:spPr>
          <a:noFill/>
        </p:spPr>
        <p:txBody>
          <a:bodyPr/>
          <a:lstStyle/>
          <a:p>
            <a:fld id="{BA353883-CD7A-4E38-AA77-1A14AB40D47F}" type="slidenum">
              <a:rPr lang="en-US" altLang="ja-JP"/>
              <a:pPr/>
              <a:t>22</a:t>
            </a:fld>
            <a:endParaRPr lang="en-US" altLang="ja-JP"/>
          </a:p>
        </p:txBody>
      </p:sp>
      <p:sp>
        <p:nvSpPr>
          <p:cNvPr id="33795" name="Rectangle 2"/>
          <p:cNvSpPr>
            <a:spLocks noGrp="1" noChangeArrowheads="1"/>
          </p:cNvSpPr>
          <p:nvPr>
            <p:ph type="title"/>
          </p:nvPr>
        </p:nvSpPr>
        <p:spPr/>
        <p:txBody>
          <a:bodyPr/>
          <a:lstStyle/>
          <a:p>
            <a:pPr eaLnBrk="1" hangingPunct="1"/>
            <a:r>
              <a:rPr lang="ja-JP" altLang="en-US" smtClean="0"/>
              <a:t>１２－３．分枝限定法</a:t>
            </a:r>
          </a:p>
        </p:txBody>
      </p:sp>
      <p:sp>
        <p:nvSpPr>
          <p:cNvPr id="33796" name="Text Box 3"/>
          <p:cNvSpPr txBox="1">
            <a:spLocks noChangeArrowheads="1"/>
          </p:cNvSpPr>
          <p:nvPr/>
        </p:nvSpPr>
        <p:spPr bwMode="auto">
          <a:xfrm>
            <a:off x="685800" y="533400"/>
            <a:ext cx="7559675" cy="1552575"/>
          </a:xfrm>
          <a:prstGeom prst="rect">
            <a:avLst/>
          </a:prstGeom>
          <a:noFill/>
          <a:ln w="9525">
            <a:noFill/>
            <a:miter lim="800000"/>
            <a:headEnd/>
            <a:tailEnd/>
          </a:ln>
        </p:spPr>
        <p:txBody>
          <a:bodyPr>
            <a:spAutoFit/>
          </a:bodyPr>
          <a:lstStyle/>
          <a:p>
            <a:r>
              <a:rPr lang="ja-JP" altLang="en-US"/>
              <a:t>　分枝限定法は、最も基本的でかつ適応範囲の広い方法である。分枝限定法では、緩和問題を何度も解くことによって原問題を解く方法である。解法の中心は、分枝操作と限定操作である。</a:t>
            </a:r>
          </a:p>
        </p:txBody>
      </p:sp>
      <p:sp>
        <p:nvSpPr>
          <p:cNvPr id="33797" name="Oval 4"/>
          <p:cNvSpPr>
            <a:spLocks noChangeArrowheads="1"/>
          </p:cNvSpPr>
          <p:nvPr/>
        </p:nvSpPr>
        <p:spPr bwMode="auto">
          <a:xfrm>
            <a:off x="571472" y="3571876"/>
            <a:ext cx="304800" cy="304800"/>
          </a:xfrm>
          <a:prstGeom prst="ellipse">
            <a:avLst/>
          </a:prstGeom>
          <a:solidFill>
            <a:schemeClr val="accent1"/>
          </a:solidFill>
          <a:ln w="9525">
            <a:solidFill>
              <a:schemeClr val="tx1"/>
            </a:solidFill>
            <a:round/>
            <a:headEnd/>
            <a:tailEnd/>
          </a:ln>
        </p:spPr>
        <p:txBody>
          <a:bodyPr wrap="none" anchor="ctr"/>
          <a:lstStyle/>
          <a:p>
            <a:endParaRPr lang="ja-JP" altLang="en-US"/>
          </a:p>
        </p:txBody>
      </p:sp>
      <p:sp>
        <p:nvSpPr>
          <p:cNvPr id="33798" name="Text Box 5"/>
          <p:cNvSpPr txBox="1">
            <a:spLocks noChangeArrowheads="1"/>
          </p:cNvSpPr>
          <p:nvPr/>
        </p:nvSpPr>
        <p:spPr bwMode="auto">
          <a:xfrm>
            <a:off x="838200" y="3505200"/>
            <a:ext cx="7239000" cy="1552575"/>
          </a:xfrm>
          <a:prstGeom prst="rect">
            <a:avLst/>
          </a:prstGeom>
          <a:noFill/>
          <a:ln w="9525">
            <a:noFill/>
            <a:miter lim="800000"/>
            <a:headEnd/>
            <a:tailEnd/>
          </a:ln>
        </p:spPr>
        <p:txBody>
          <a:bodyPr>
            <a:spAutoFit/>
          </a:bodyPr>
          <a:lstStyle/>
          <a:p>
            <a:r>
              <a:rPr lang="ja-JP" altLang="en-US">
                <a:solidFill>
                  <a:srgbClr val="008000"/>
                </a:solidFill>
              </a:rPr>
              <a:t>分枝操作：</a:t>
            </a:r>
          </a:p>
          <a:p>
            <a:r>
              <a:rPr lang="ja-JP" altLang="en-US"/>
              <a:t>問題を子問題に分ける（場合分けする）操作である。緩和問題で、整数になっていない変数を固定することで場合分けすることが多い。</a:t>
            </a:r>
          </a:p>
        </p:txBody>
      </p:sp>
      <p:sp>
        <p:nvSpPr>
          <p:cNvPr id="33799" name="AutoShape 6"/>
          <p:cNvSpPr>
            <a:spLocks noChangeArrowheads="1"/>
          </p:cNvSpPr>
          <p:nvPr/>
        </p:nvSpPr>
        <p:spPr bwMode="auto">
          <a:xfrm>
            <a:off x="304800" y="3286124"/>
            <a:ext cx="8153400" cy="1895476"/>
          </a:xfrm>
          <a:prstGeom prst="roundRect">
            <a:avLst>
              <a:gd name="adj" fmla="val 16667"/>
            </a:avLst>
          </a:prstGeom>
          <a:noFill/>
          <a:ln w="38100">
            <a:solidFill>
              <a:srgbClr val="008000"/>
            </a:solidFill>
            <a:round/>
            <a:headEnd/>
            <a:tailEnd/>
          </a:ln>
        </p:spPr>
        <p:txBody>
          <a:bodyPr wrap="none" anchor="ctr"/>
          <a:lstStyle/>
          <a:p>
            <a:endParaRPr lang="ja-JP" altLang="en-US"/>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スライド番号プレースホルダ 3"/>
          <p:cNvSpPr>
            <a:spLocks noGrp="1"/>
          </p:cNvSpPr>
          <p:nvPr>
            <p:ph type="sldNum" sz="quarter" idx="12"/>
          </p:nvPr>
        </p:nvSpPr>
        <p:spPr>
          <a:noFill/>
        </p:spPr>
        <p:txBody>
          <a:bodyPr/>
          <a:lstStyle/>
          <a:p>
            <a:fld id="{3EDE8640-12C2-42B4-918A-3AA443D0EAC5}" type="slidenum">
              <a:rPr lang="en-US" altLang="ja-JP"/>
              <a:pPr/>
              <a:t>23</a:t>
            </a:fld>
            <a:endParaRPr lang="en-US" altLang="ja-JP"/>
          </a:p>
        </p:txBody>
      </p:sp>
      <p:sp>
        <p:nvSpPr>
          <p:cNvPr id="34819" name="Oval 2"/>
          <p:cNvSpPr>
            <a:spLocks noChangeArrowheads="1"/>
          </p:cNvSpPr>
          <p:nvPr/>
        </p:nvSpPr>
        <p:spPr bwMode="auto">
          <a:xfrm>
            <a:off x="609600" y="762000"/>
            <a:ext cx="304800" cy="304800"/>
          </a:xfrm>
          <a:prstGeom prst="ellipse">
            <a:avLst/>
          </a:prstGeom>
          <a:solidFill>
            <a:schemeClr val="accent1"/>
          </a:solidFill>
          <a:ln w="9525">
            <a:solidFill>
              <a:schemeClr val="tx1"/>
            </a:solidFill>
            <a:round/>
            <a:headEnd/>
            <a:tailEnd/>
          </a:ln>
        </p:spPr>
        <p:txBody>
          <a:bodyPr wrap="none" anchor="ctr"/>
          <a:lstStyle/>
          <a:p>
            <a:pPr algn="ctr"/>
            <a:endParaRPr lang="ja-JP" altLang="ja-JP"/>
          </a:p>
        </p:txBody>
      </p:sp>
      <p:sp>
        <p:nvSpPr>
          <p:cNvPr id="34820" name="Text Box 3"/>
          <p:cNvSpPr txBox="1">
            <a:spLocks noChangeArrowheads="1"/>
          </p:cNvSpPr>
          <p:nvPr/>
        </p:nvSpPr>
        <p:spPr bwMode="auto">
          <a:xfrm>
            <a:off x="914400" y="533400"/>
            <a:ext cx="7239000" cy="1552575"/>
          </a:xfrm>
          <a:prstGeom prst="rect">
            <a:avLst/>
          </a:prstGeom>
          <a:noFill/>
          <a:ln w="9525">
            <a:noFill/>
            <a:miter lim="800000"/>
            <a:headEnd/>
            <a:tailEnd/>
          </a:ln>
        </p:spPr>
        <p:txBody>
          <a:bodyPr>
            <a:spAutoFit/>
          </a:bodyPr>
          <a:lstStyle/>
          <a:p>
            <a:r>
              <a:rPr lang="ja-JP" altLang="en-US">
                <a:solidFill>
                  <a:srgbClr val="008000"/>
                </a:solidFill>
              </a:rPr>
              <a:t>限定操作：</a:t>
            </a:r>
          </a:p>
          <a:p>
            <a:r>
              <a:rPr lang="ja-JP" altLang="en-US"/>
              <a:t>解かなくても良い子問題を見つけ，分枝操作を省く操作である。限定操作を行うことができるのは次のような状況である。以下では、最大化問題を扱っている。</a:t>
            </a:r>
          </a:p>
        </p:txBody>
      </p:sp>
      <p:sp>
        <p:nvSpPr>
          <p:cNvPr id="34821" name="AutoShape 4"/>
          <p:cNvSpPr>
            <a:spLocks noChangeArrowheads="1"/>
          </p:cNvSpPr>
          <p:nvPr/>
        </p:nvSpPr>
        <p:spPr bwMode="auto">
          <a:xfrm>
            <a:off x="381000" y="457200"/>
            <a:ext cx="8153400" cy="4724400"/>
          </a:xfrm>
          <a:prstGeom prst="roundRect">
            <a:avLst>
              <a:gd name="adj" fmla="val 16667"/>
            </a:avLst>
          </a:prstGeom>
          <a:noFill/>
          <a:ln w="38100">
            <a:solidFill>
              <a:srgbClr val="008000"/>
            </a:solidFill>
            <a:round/>
            <a:headEnd/>
            <a:tailEnd/>
          </a:ln>
        </p:spPr>
        <p:txBody>
          <a:bodyPr wrap="none" anchor="ctr"/>
          <a:lstStyle/>
          <a:p>
            <a:pPr algn="ctr"/>
            <a:endParaRPr lang="ja-JP" altLang="ja-JP"/>
          </a:p>
        </p:txBody>
      </p:sp>
      <p:sp>
        <p:nvSpPr>
          <p:cNvPr id="34822" name="Text Box 5"/>
          <p:cNvSpPr txBox="1">
            <a:spLocks noChangeArrowheads="1"/>
          </p:cNvSpPr>
          <p:nvPr/>
        </p:nvSpPr>
        <p:spPr bwMode="auto">
          <a:xfrm>
            <a:off x="685800" y="2209800"/>
            <a:ext cx="4243388" cy="457200"/>
          </a:xfrm>
          <a:prstGeom prst="rect">
            <a:avLst/>
          </a:prstGeom>
          <a:noFill/>
          <a:ln w="9525">
            <a:noFill/>
            <a:miter lim="800000"/>
            <a:headEnd/>
            <a:tailEnd/>
          </a:ln>
        </p:spPr>
        <p:txBody>
          <a:bodyPr wrap="none">
            <a:spAutoFit/>
          </a:bodyPr>
          <a:lstStyle/>
          <a:p>
            <a:r>
              <a:rPr lang="en-US" altLang="ja-JP"/>
              <a:t>(i)</a:t>
            </a:r>
            <a:r>
              <a:rPr lang="ja-JP" altLang="en-US"/>
              <a:t>子問題が実行不可能である。</a:t>
            </a:r>
          </a:p>
        </p:txBody>
      </p:sp>
      <p:sp>
        <p:nvSpPr>
          <p:cNvPr id="34823" name="Text Box 6"/>
          <p:cNvSpPr txBox="1">
            <a:spLocks noChangeArrowheads="1"/>
          </p:cNvSpPr>
          <p:nvPr/>
        </p:nvSpPr>
        <p:spPr bwMode="auto">
          <a:xfrm>
            <a:off x="685800" y="2895600"/>
            <a:ext cx="7391400" cy="1187450"/>
          </a:xfrm>
          <a:prstGeom prst="rect">
            <a:avLst/>
          </a:prstGeom>
          <a:noFill/>
          <a:ln w="9525">
            <a:noFill/>
            <a:miter lim="800000"/>
            <a:headEnd/>
            <a:tailEnd/>
          </a:ln>
        </p:spPr>
        <p:txBody>
          <a:bodyPr>
            <a:spAutoFit/>
          </a:bodyPr>
          <a:lstStyle/>
          <a:p>
            <a:r>
              <a:rPr lang="en-US" altLang="ja-JP"/>
              <a:t>(ii)</a:t>
            </a:r>
            <a:r>
              <a:rPr lang="ja-JP" altLang="en-US"/>
              <a:t>子問題の最適値の上界が、暫定解（原問題の許容解で、現在までわかった最も良い解）の目的関数値より良くない（同じか小さい。）</a:t>
            </a:r>
          </a:p>
        </p:txBody>
      </p:sp>
      <p:sp>
        <p:nvSpPr>
          <p:cNvPr id="34824" name="Text Box 7"/>
          <p:cNvSpPr txBox="1">
            <a:spLocks noChangeArrowheads="1"/>
          </p:cNvSpPr>
          <p:nvPr/>
        </p:nvSpPr>
        <p:spPr bwMode="auto">
          <a:xfrm>
            <a:off x="762000" y="4267200"/>
            <a:ext cx="7391400" cy="822325"/>
          </a:xfrm>
          <a:prstGeom prst="rect">
            <a:avLst/>
          </a:prstGeom>
          <a:noFill/>
          <a:ln w="9525">
            <a:noFill/>
            <a:miter lim="800000"/>
            <a:headEnd/>
            <a:tailEnd/>
          </a:ln>
        </p:spPr>
        <p:txBody>
          <a:bodyPr>
            <a:spAutoFit/>
          </a:bodyPr>
          <a:lstStyle/>
          <a:p>
            <a:r>
              <a:rPr lang="en-US" altLang="ja-JP"/>
              <a:t>(iii)</a:t>
            </a:r>
            <a:r>
              <a:rPr lang="ja-JP" altLang="en-US"/>
              <a:t>子問題の緩和問題の最適解が原問題の許容解である。</a:t>
            </a:r>
          </a:p>
        </p:txBody>
      </p:sp>
      <p:sp>
        <p:nvSpPr>
          <p:cNvPr id="34825" name="AutoShape 8"/>
          <p:cNvSpPr>
            <a:spLocks noChangeArrowheads="1"/>
          </p:cNvSpPr>
          <p:nvPr/>
        </p:nvSpPr>
        <p:spPr bwMode="auto">
          <a:xfrm>
            <a:off x="685800" y="5105400"/>
            <a:ext cx="7620000" cy="1371600"/>
          </a:xfrm>
          <a:prstGeom prst="wedgeRoundRectCallout">
            <a:avLst>
              <a:gd name="adj1" fmla="val -17542"/>
              <a:gd name="adj2" fmla="val -74190"/>
              <a:gd name="adj3" fmla="val 16667"/>
            </a:avLst>
          </a:prstGeom>
          <a:solidFill>
            <a:schemeClr val="hlink"/>
          </a:solidFill>
          <a:ln w="9525">
            <a:solidFill>
              <a:schemeClr val="tx1"/>
            </a:solidFill>
            <a:miter lim="800000"/>
            <a:headEnd/>
            <a:tailEnd/>
          </a:ln>
        </p:spPr>
        <p:txBody>
          <a:bodyPr/>
          <a:lstStyle/>
          <a:p>
            <a:pPr algn="ctr"/>
            <a:endParaRPr lang="ja-JP" altLang="ja-JP"/>
          </a:p>
        </p:txBody>
      </p:sp>
      <p:sp>
        <p:nvSpPr>
          <p:cNvPr id="34826" name="Text Box 9"/>
          <p:cNvSpPr txBox="1">
            <a:spLocks noChangeArrowheads="1"/>
          </p:cNvSpPr>
          <p:nvPr/>
        </p:nvSpPr>
        <p:spPr bwMode="auto">
          <a:xfrm>
            <a:off x="898525" y="5278438"/>
            <a:ext cx="6645275" cy="822325"/>
          </a:xfrm>
          <a:prstGeom prst="rect">
            <a:avLst/>
          </a:prstGeom>
          <a:noFill/>
          <a:ln w="9525">
            <a:noFill/>
            <a:miter lim="800000"/>
            <a:headEnd/>
            <a:tailEnd/>
          </a:ln>
        </p:spPr>
        <p:txBody>
          <a:bodyPr>
            <a:spAutoFit/>
          </a:bodyPr>
          <a:lstStyle/>
          <a:p>
            <a:r>
              <a:rPr lang="ja-JP" altLang="en-US"/>
              <a:t>　　子問題の性質から、子問題の最適解の目的関数値は原問題の最適解より悪い。</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32" name="スライド番号プレースホルダ 3"/>
          <p:cNvSpPr>
            <a:spLocks noGrp="1"/>
          </p:cNvSpPr>
          <p:nvPr>
            <p:ph type="sldNum" sz="quarter" idx="12"/>
          </p:nvPr>
        </p:nvSpPr>
        <p:spPr>
          <a:noFill/>
        </p:spPr>
        <p:txBody>
          <a:bodyPr/>
          <a:lstStyle/>
          <a:p>
            <a:fld id="{376920BF-58A0-462D-A71A-86A87EB427CA}" type="slidenum">
              <a:rPr lang="en-US" altLang="ja-JP"/>
              <a:pPr/>
              <a:t>24</a:t>
            </a:fld>
            <a:endParaRPr lang="en-US" altLang="ja-JP"/>
          </a:p>
        </p:txBody>
      </p:sp>
      <p:sp>
        <p:nvSpPr>
          <p:cNvPr id="17433" name="Text Box 11"/>
          <p:cNvSpPr txBox="1">
            <a:spLocks noChangeArrowheads="1"/>
          </p:cNvSpPr>
          <p:nvPr/>
        </p:nvSpPr>
        <p:spPr bwMode="auto">
          <a:xfrm>
            <a:off x="609600" y="1981200"/>
            <a:ext cx="7620000" cy="1187450"/>
          </a:xfrm>
          <a:prstGeom prst="rect">
            <a:avLst/>
          </a:prstGeom>
          <a:noFill/>
          <a:ln w="9525">
            <a:noFill/>
            <a:miter lim="800000"/>
            <a:headEnd/>
            <a:tailEnd/>
          </a:ln>
        </p:spPr>
        <p:txBody>
          <a:bodyPr>
            <a:spAutoFit/>
          </a:bodyPr>
          <a:lstStyle/>
          <a:p>
            <a:r>
              <a:rPr lang="en-US" altLang="ja-JP"/>
              <a:t>2</a:t>
            </a:r>
            <a:r>
              <a:rPr lang="ja-JP" altLang="en-US"/>
              <a:t>．　　　　　ならば暫定解　を最適解として出力し終了する。そうでなければ、　　から適当な子問題を選びそれを　　とし、　　　から　　　を取り除く。</a:t>
            </a:r>
          </a:p>
        </p:txBody>
      </p:sp>
      <p:sp>
        <p:nvSpPr>
          <p:cNvPr id="17434" name="Text Box 45"/>
          <p:cNvSpPr txBox="1">
            <a:spLocks noChangeArrowheads="1"/>
          </p:cNvSpPr>
          <p:nvPr/>
        </p:nvSpPr>
        <p:spPr bwMode="auto">
          <a:xfrm>
            <a:off x="381000" y="5486400"/>
            <a:ext cx="7924800" cy="1187450"/>
          </a:xfrm>
          <a:prstGeom prst="rect">
            <a:avLst/>
          </a:prstGeom>
          <a:noFill/>
          <a:ln w="9525">
            <a:noFill/>
            <a:miter lim="800000"/>
            <a:headEnd/>
            <a:tailEnd/>
          </a:ln>
        </p:spPr>
        <p:txBody>
          <a:bodyPr>
            <a:spAutoFit/>
          </a:bodyPr>
          <a:lstStyle/>
          <a:p>
            <a:r>
              <a:rPr lang="ja-JP" altLang="en-US"/>
              <a:t>６．　　が原問題　　の実行可能解でないかつ　　　　　の場合　　　　の実行可能領域を分割した子問題を生成し、それらを　　　　　に加えてステップ２へ。</a:t>
            </a:r>
          </a:p>
        </p:txBody>
      </p:sp>
      <p:sp>
        <p:nvSpPr>
          <p:cNvPr id="17435" name="Text Box 2"/>
          <p:cNvSpPr txBox="1">
            <a:spLocks noChangeArrowheads="1"/>
          </p:cNvSpPr>
          <p:nvPr/>
        </p:nvSpPr>
        <p:spPr bwMode="auto">
          <a:xfrm>
            <a:off x="838200" y="609600"/>
            <a:ext cx="184150" cy="457200"/>
          </a:xfrm>
          <a:prstGeom prst="rect">
            <a:avLst/>
          </a:prstGeom>
          <a:noFill/>
          <a:ln w="9525">
            <a:noFill/>
            <a:miter lim="800000"/>
            <a:headEnd/>
            <a:tailEnd/>
          </a:ln>
        </p:spPr>
        <p:txBody>
          <a:bodyPr wrap="none">
            <a:spAutoFit/>
          </a:bodyPr>
          <a:lstStyle/>
          <a:p>
            <a:endParaRPr lang="ja-JP" altLang="ja-JP"/>
          </a:p>
        </p:txBody>
      </p:sp>
      <p:sp>
        <p:nvSpPr>
          <p:cNvPr id="17436" name="Text Box 3"/>
          <p:cNvSpPr txBox="1">
            <a:spLocks noChangeArrowheads="1"/>
          </p:cNvSpPr>
          <p:nvPr/>
        </p:nvSpPr>
        <p:spPr bwMode="auto">
          <a:xfrm>
            <a:off x="609600" y="0"/>
            <a:ext cx="6691313" cy="457200"/>
          </a:xfrm>
          <a:prstGeom prst="rect">
            <a:avLst/>
          </a:prstGeom>
          <a:noFill/>
          <a:ln w="9525">
            <a:noFill/>
            <a:miter lim="800000"/>
            <a:headEnd/>
            <a:tailEnd/>
          </a:ln>
        </p:spPr>
        <p:txBody>
          <a:bodyPr wrap="none">
            <a:spAutoFit/>
          </a:bodyPr>
          <a:lstStyle/>
          <a:p>
            <a:r>
              <a:rPr lang="ja-JP" altLang="en-US"/>
              <a:t>ここでは、分枝限定法の基本的な枠組みを与える。</a:t>
            </a:r>
          </a:p>
        </p:txBody>
      </p:sp>
      <p:sp>
        <p:nvSpPr>
          <p:cNvPr id="17437" name="AutoShape 4"/>
          <p:cNvSpPr>
            <a:spLocks noChangeArrowheads="1"/>
          </p:cNvSpPr>
          <p:nvPr/>
        </p:nvSpPr>
        <p:spPr bwMode="auto">
          <a:xfrm>
            <a:off x="142844" y="609600"/>
            <a:ext cx="8786874" cy="6248400"/>
          </a:xfrm>
          <a:prstGeom prst="roundRect">
            <a:avLst>
              <a:gd name="adj" fmla="val 16667"/>
            </a:avLst>
          </a:prstGeom>
          <a:noFill/>
          <a:ln w="38100">
            <a:solidFill>
              <a:schemeClr val="accent2"/>
            </a:solidFill>
            <a:round/>
            <a:headEnd/>
            <a:tailEnd/>
          </a:ln>
        </p:spPr>
        <p:txBody>
          <a:bodyPr wrap="none" anchor="ctr"/>
          <a:lstStyle/>
          <a:p>
            <a:pPr algn="ctr"/>
            <a:endParaRPr lang="ja-JP" altLang="ja-JP"/>
          </a:p>
        </p:txBody>
      </p:sp>
      <p:sp>
        <p:nvSpPr>
          <p:cNvPr id="17438" name="Text Box 5"/>
          <p:cNvSpPr txBox="1">
            <a:spLocks noChangeArrowheads="1"/>
          </p:cNvSpPr>
          <p:nvPr/>
        </p:nvSpPr>
        <p:spPr bwMode="auto">
          <a:xfrm>
            <a:off x="1524000" y="457200"/>
            <a:ext cx="1708150" cy="457200"/>
          </a:xfrm>
          <a:prstGeom prst="rect">
            <a:avLst/>
          </a:prstGeom>
          <a:solidFill>
            <a:schemeClr val="bg1"/>
          </a:solidFill>
          <a:ln w="9525">
            <a:noFill/>
            <a:miter lim="800000"/>
            <a:headEnd/>
            <a:tailEnd/>
          </a:ln>
        </p:spPr>
        <p:txBody>
          <a:bodyPr wrap="none">
            <a:spAutoFit/>
          </a:bodyPr>
          <a:lstStyle/>
          <a:p>
            <a:r>
              <a:rPr lang="ja-JP" altLang="en-US">
                <a:solidFill>
                  <a:schemeClr val="accent2"/>
                </a:solidFill>
              </a:rPr>
              <a:t>分枝限定法</a:t>
            </a:r>
          </a:p>
        </p:txBody>
      </p:sp>
      <p:sp>
        <p:nvSpPr>
          <p:cNvPr id="17439" name="Text Box 6"/>
          <p:cNvSpPr txBox="1">
            <a:spLocks noChangeArrowheads="1"/>
          </p:cNvSpPr>
          <p:nvPr/>
        </p:nvSpPr>
        <p:spPr bwMode="auto">
          <a:xfrm>
            <a:off x="609600" y="838200"/>
            <a:ext cx="7891490" cy="1200329"/>
          </a:xfrm>
          <a:prstGeom prst="rect">
            <a:avLst/>
          </a:prstGeom>
          <a:noFill/>
          <a:ln w="9525">
            <a:noFill/>
            <a:miter lim="800000"/>
            <a:headEnd/>
            <a:tailEnd/>
          </a:ln>
        </p:spPr>
        <p:txBody>
          <a:bodyPr wrap="square">
            <a:spAutoFit/>
          </a:bodyPr>
          <a:lstStyle/>
          <a:p>
            <a:r>
              <a:rPr lang="ja-JP" altLang="en-US" dirty="0"/>
              <a:t>１．適当な方法で初期実行解を求め暫定解　　とし、その目標関数値を暫定値　　　　　とする。問題の集合を　　　　　　　　　　とする。（　　は原問題である。）</a:t>
            </a:r>
          </a:p>
        </p:txBody>
      </p:sp>
      <p:graphicFrame>
        <p:nvGraphicFramePr>
          <p:cNvPr id="17410" name="Object 0"/>
          <p:cNvGraphicFramePr>
            <a:graphicFrameLocks noChangeAspect="1"/>
          </p:cNvGraphicFramePr>
          <p:nvPr/>
        </p:nvGraphicFramePr>
        <p:xfrm>
          <a:off x="6096000" y="838200"/>
          <a:ext cx="457200" cy="415925"/>
        </p:xfrm>
        <a:graphic>
          <a:graphicData uri="http://schemas.openxmlformats.org/presentationml/2006/ole">
            <p:oleObj spid="_x0000_s17410" name="Equation" r:id="rId3" imgW="139680" imgH="126720" progId="Equation.DSMT4">
              <p:embed/>
            </p:oleObj>
          </a:graphicData>
        </a:graphic>
      </p:graphicFrame>
      <p:graphicFrame>
        <p:nvGraphicFramePr>
          <p:cNvPr id="17411" name="Object 1"/>
          <p:cNvGraphicFramePr>
            <a:graphicFrameLocks noChangeAspect="1"/>
          </p:cNvGraphicFramePr>
          <p:nvPr/>
        </p:nvGraphicFramePr>
        <p:xfrm>
          <a:off x="3143240" y="1285860"/>
          <a:ext cx="866775" cy="295275"/>
        </p:xfrm>
        <a:graphic>
          <a:graphicData uri="http://schemas.openxmlformats.org/presentationml/2006/ole">
            <p:oleObj spid="_x0000_s17411" name="Equation" r:id="rId4" imgW="596880" imgH="203040" progId="Equation.DSMT4">
              <p:embed/>
            </p:oleObj>
          </a:graphicData>
        </a:graphic>
      </p:graphicFrame>
      <p:graphicFrame>
        <p:nvGraphicFramePr>
          <p:cNvPr id="17412" name="Object 2"/>
          <p:cNvGraphicFramePr>
            <a:graphicFrameLocks noChangeAspect="1"/>
          </p:cNvGraphicFramePr>
          <p:nvPr/>
        </p:nvGraphicFramePr>
        <p:xfrm>
          <a:off x="6858016" y="1214422"/>
          <a:ext cx="1455738" cy="407988"/>
        </p:xfrm>
        <a:graphic>
          <a:graphicData uri="http://schemas.openxmlformats.org/presentationml/2006/ole">
            <p:oleObj spid="_x0000_s17412" name="Equation" r:id="rId5" imgW="723600" imgH="203040" progId="Equation.DSMT4">
              <p:embed/>
            </p:oleObj>
          </a:graphicData>
        </a:graphic>
      </p:graphicFrame>
      <p:graphicFrame>
        <p:nvGraphicFramePr>
          <p:cNvPr id="17413" name="Object 3"/>
          <p:cNvGraphicFramePr>
            <a:graphicFrameLocks noChangeAspect="1"/>
          </p:cNvGraphicFramePr>
          <p:nvPr/>
        </p:nvGraphicFramePr>
        <p:xfrm>
          <a:off x="1071538" y="2071678"/>
          <a:ext cx="990600" cy="368300"/>
        </p:xfrm>
        <a:graphic>
          <a:graphicData uri="http://schemas.openxmlformats.org/presentationml/2006/ole">
            <p:oleObj spid="_x0000_s17413" name="Equation" r:id="rId6" imgW="545760" imgH="203040" progId="Equation.DSMT4">
              <p:embed/>
            </p:oleObj>
          </a:graphicData>
        </a:graphic>
      </p:graphicFrame>
      <p:graphicFrame>
        <p:nvGraphicFramePr>
          <p:cNvPr id="17414" name="Object 4"/>
          <p:cNvGraphicFramePr>
            <a:graphicFrameLocks noChangeAspect="1"/>
          </p:cNvGraphicFramePr>
          <p:nvPr/>
        </p:nvGraphicFramePr>
        <p:xfrm>
          <a:off x="2819400" y="2438400"/>
          <a:ext cx="460375" cy="322263"/>
        </p:xfrm>
        <a:graphic>
          <a:graphicData uri="http://schemas.openxmlformats.org/presentationml/2006/ole">
            <p:oleObj spid="_x0000_s17414" name="Equation" r:id="rId7" imgW="253800" imgH="177480" progId="Equation.DSMT4">
              <p:embed/>
            </p:oleObj>
          </a:graphicData>
        </a:graphic>
      </p:graphicFrame>
      <p:graphicFrame>
        <p:nvGraphicFramePr>
          <p:cNvPr id="17415" name="Object 5"/>
          <p:cNvGraphicFramePr>
            <a:graphicFrameLocks noChangeAspect="1"/>
          </p:cNvGraphicFramePr>
          <p:nvPr/>
        </p:nvGraphicFramePr>
        <p:xfrm>
          <a:off x="7315200" y="2438400"/>
          <a:ext cx="409575" cy="331788"/>
        </p:xfrm>
        <a:graphic>
          <a:graphicData uri="http://schemas.openxmlformats.org/presentationml/2006/ole">
            <p:oleObj spid="_x0000_s17415" name="Equation" r:id="rId8" imgW="203040" imgH="164880" progId="Equation.DSMT4">
              <p:embed/>
            </p:oleObj>
          </a:graphicData>
        </a:graphic>
      </p:graphicFrame>
      <p:graphicFrame>
        <p:nvGraphicFramePr>
          <p:cNvPr id="17416" name="Object 6"/>
          <p:cNvGraphicFramePr>
            <a:graphicFrameLocks noChangeAspect="1"/>
          </p:cNvGraphicFramePr>
          <p:nvPr/>
        </p:nvGraphicFramePr>
        <p:xfrm>
          <a:off x="2438400" y="2743200"/>
          <a:ext cx="409575" cy="331788"/>
        </p:xfrm>
        <a:graphic>
          <a:graphicData uri="http://schemas.openxmlformats.org/presentationml/2006/ole">
            <p:oleObj spid="_x0000_s17416" name="Equation" r:id="rId9" imgW="203040" imgH="164880" progId="Equation.DSMT4">
              <p:embed/>
            </p:oleObj>
          </a:graphicData>
        </a:graphic>
      </p:graphicFrame>
      <p:graphicFrame>
        <p:nvGraphicFramePr>
          <p:cNvPr id="17417" name="Object 7"/>
          <p:cNvGraphicFramePr>
            <a:graphicFrameLocks noChangeAspect="1"/>
          </p:cNvGraphicFramePr>
          <p:nvPr/>
        </p:nvGraphicFramePr>
        <p:xfrm>
          <a:off x="1295400" y="2819400"/>
          <a:ext cx="460375" cy="322263"/>
        </p:xfrm>
        <a:graphic>
          <a:graphicData uri="http://schemas.openxmlformats.org/presentationml/2006/ole">
            <p:oleObj spid="_x0000_s17417" name="Equation" r:id="rId10" imgW="253800" imgH="177480" progId="Equation.DSMT4">
              <p:embed/>
            </p:oleObj>
          </a:graphicData>
        </a:graphic>
      </p:graphicFrame>
      <p:sp>
        <p:nvSpPr>
          <p:cNvPr id="17440" name="Text Box 17"/>
          <p:cNvSpPr txBox="1">
            <a:spLocks noChangeArrowheads="1"/>
          </p:cNvSpPr>
          <p:nvPr/>
        </p:nvSpPr>
        <p:spPr bwMode="auto">
          <a:xfrm>
            <a:off x="533400" y="3200400"/>
            <a:ext cx="7848600" cy="822325"/>
          </a:xfrm>
          <a:prstGeom prst="rect">
            <a:avLst/>
          </a:prstGeom>
          <a:noFill/>
          <a:ln w="9525">
            <a:noFill/>
            <a:miter lim="800000"/>
            <a:headEnd/>
            <a:tailEnd/>
          </a:ln>
        </p:spPr>
        <p:txBody>
          <a:bodyPr>
            <a:spAutoFit/>
          </a:bodyPr>
          <a:lstStyle/>
          <a:p>
            <a:r>
              <a:rPr lang="ja-JP" altLang="en-US" dirty="0"/>
              <a:t>３．　　の緩和問題を解き、得られた解を　　とし、上界値を　　とする。緩和問題が許容解を持たないならばステップ２へ。</a:t>
            </a:r>
          </a:p>
        </p:txBody>
      </p:sp>
      <p:graphicFrame>
        <p:nvGraphicFramePr>
          <p:cNvPr id="17418" name="Object 8"/>
          <p:cNvGraphicFramePr>
            <a:graphicFrameLocks noChangeAspect="1"/>
          </p:cNvGraphicFramePr>
          <p:nvPr/>
        </p:nvGraphicFramePr>
        <p:xfrm>
          <a:off x="1066800" y="3276600"/>
          <a:ext cx="409575" cy="331788"/>
        </p:xfrm>
        <a:graphic>
          <a:graphicData uri="http://schemas.openxmlformats.org/presentationml/2006/ole">
            <p:oleObj spid="_x0000_s17418" name="Equation" r:id="rId11" imgW="203040" imgH="164880" progId="Equation.DSMT4">
              <p:embed/>
            </p:oleObj>
          </a:graphicData>
        </a:graphic>
      </p:graphicFrame>
      <p:graphicFrame>
        <p:nvGraphicFramePr>
          <p:cNvPr id="17419" name="Object 9"/>
          <p:cNvGraphicFramePr>
            <a:graphicFrameLocks noChangeAspect="1"/>
          </p:cNvGraphicFramePr>
          <p:nvPr/>
        </p:nvGraphicFramePr>
        <p:xfrm>
          <a:off x="5715000" y="3276600"/>
          <a:ext cx="384175" cy="331788"/>
        </p:xfrm>
        <a:graphic>
          <a:graphicData uri="http://schemas.openxmlformats.org/presentationml/2006/ole">
            <p:oleObj spid="_x0000_s17419" name="Equation" r:id="rId12" imgW="190440" imgH="164880" progId="Equation.DSMT4">
              <p:embed/>
            </p:oleObj>
          </a:graphicData>
        </a:graphic>
      </p:graphicFrame>
      <p:graphicFrame>
        <p:nvGraphicFramePr>
          <p:cNvPr id="17420" name="Object 10"/>
          <p:cNvGraphicFramePr>
            <a:graphicFrameLocks noChangeAspect="1"/>
          </p:cNvGraphicFramePr>
          <p:nvPr/>
        </p:nvGraphicFramePr>
        <p:xfrm>
          <a:off x="7924800" y="3276600"/>
          <a:ext cx="357188" cy="331788"/>
        </p:xfrm>
        <a:graphic>
          <a:graphicData uri="http://schemas.openxmlformats.org/presentationml/2006/ole">
            <p:oleObj spid="_x0000_s17420" name="Equation" r:id="rId13" imgW="177480" imgH="164880" progId="Equation.DSMT4">
              <p:embed/>
            </p:oleObj>
          </a:graphicData>
        </a:graphic>
      </p:graphicFrame>
      <p:sp>
        <p:nvSpPr>
          <p:cNvPr id="17441" name="Text Box 25"/>
          <p:cNvSpPr txBox="1">
            <a:spLocks noChangeArrowheads="1"/>
          </p:cNvSpPr>
          <p:nvPr/>
        </p:nvSpPr>
        <p:spPr bwMode="auto">
          <a:xfrm>
            <a:off x="533400" y="4038600"/>
            <a:ext cx="7620000" cy="822325"/>
          </a:xfrm>
          <a:prstGeom prst="rect">
            <a:avLst/>
          </a:prstGeom>
          <a:noFill/>
          <a:ln w="9525">
            <a:noFill/>
            <a:miter lim="800000"/>
            <a:headEnd/>
            <a:tailEnd/>
          </a:ln>
        </p:spPr>
        <p:txBody>
          <a:bodyPr>
            <a:spAutoFit/>
          </a:bodyPr>
          <a:lstStyle/>
          <a:p>
            <a:r>
              <a:rPr lang="ja-JP" altLang="en-US"/>
              <a:t>４．　　が原問題　　の実行可能解かつ　　　　の場合。</a:t>
            </a:r>
          </a:p>
          <a:p>
            <a:r>
              <a:rPr lang="ja-JP" altLang="en-US"/>
              <a:t>　　　　　　　　　　　と更新し、ステップ２へ。</a:t>
            </a:r>
          </a:p>
        </p:txBody>
      </p:sp>
      <p:graphicFrame>
        <p:nvGraphicFramePr>
          <p:cNvPr id="17421" name="Object 11"/>
          <p:cNvGraphicFramePr>
            <a:graphicFrameLocks noChangeAspect="1"/>
          </p:cNvGraphicFramePr>
          <p:nvPr/>
        </p:nvGraphicFramePr>
        <p:xfrm>
          <a:off x="1066800" y="4114800"/>
          <a:ext cx="384175" cy="331788"/>
        </p:xfrm>
        <a:graphic>
          <a:graphicData uri="http://schemas.openxmlformats.org/presentationml/2006/ole">
            <p:oleObj spid="_x0000_s17421" name="Equation" r:id="rId14" imgW="190440" imgH="164880" progId="Equation.DSMT4">
              <p:embed/>
            </p:oleObj>
          </a:graphicData>
        </a:graphic>
      </p:graphicFrame>
      <p:graphicFrame>
        <p:nvGraphicFramePr>
          <p:cNvPr id="17422" name="Object 12"/>
          <p:cNvGraphicFramePr>
            <a:graphicFrameLocks noChangeAspect="1"/>
          </p:cNvGraphicFramePr>
          <p:nvPr/>
        </p:nvGraphicFramePr>
        <p:xfrm>
          <a:off x="5486400" y="4114800"/>
          <a:ext cx="838200" cy="327025"/>
        </p:xfrm>
        <a:graphic>
          <a:graphicData uri="http://schemas.openxmlformats.org/presentationml/2006/ole">
            <p:oleObj spid="_x0000_s17422" name="Equation" r:id="rId15" imgW="457200" imgH="177480" progId="Equation.DSMT4">
              <p:embed/>
            </p:oleObj>
          </a:graphicData>
        </a:graphic>
      </p:graphicFrame>
      <p:graphicFrame>
        <p:nvGraphicFramePr>
          <p:cNvPr id="17423" name="Object 13"/>
          <p:cNvGraphicFramePr>
            <a:graphicFrameLocks noChangeAspect="1"/>
          </p:cNvGraphicFramePr>
          <p:nvPr/>
        </p:nvGraphicFramePr>
        <p:xfrm>
          <a:off x="2667000" y="4038600"/>
          <a:ext cx="357188" cy="407988"/>
        </p:xfrm>
        <a:graphic>
          <a:graphicData uri="http://schemas.openxmlformats.org/presentationml/2006/ole">
            <p:oleObj spid="_x0000_s17423" name="Equation" r:id="rId16" imgW="177480" imgH="203040" progId="Equation.DSMT4">
              <p:embed/>
            </p:oleObj>
          </a:graphicData>
        </a:graphic>
      </p:graphicFrame>
      <p:graphicFrame>
        <p:nvGraphicFramePr>
          <p:cNvPr id="17424" name="Object 14"/>
          <p:cNvGraphicFramePr>
            <a:graphicFrameLocks noChangeAspect="1"/>
          </p:cNvGraphicFramePr>
          <p:nvPr/>
        </p:nvGraphicFramePr>
        <p:xfrm>
          <a:off x="838200" y="4419600"/>
          <a:ext cx="2047875" cy="409575"/>
        </p:xfrm>
        <a:graphic>
          <a:graphicData uri="http://schemas.openxmlformats.org/presentationml/2006/ole">
            <p:oleObj spid="_x0000_s17424" name="Equation" r:id="rId17" imgW="1015920" imgH="203040" progId="Equation.DSMT4">
              <p:embed/>
            </p:oleObj>
          </a:graphicData>
        </a:graphic>
      </p:graphicFrame>
      <p:sp>
        <p:nvSpPr>
          <p:cNvPr id="17442" name="Text Box 39"/>
          <p:cNvSpPr txBox="1">
            <a:spLocks noChangeArrowheads="1"/>
          </p:cNvSpPr>
          <p:nvPr/>
        </p:nvSpPr>
        <p:spPr bwMode="auto">
          <a:xfrm>
            <a:off x="457200" y="4876800"/>
            <a:ext cx="7620000" cy="457200"/>
          </a:xfrm>
          <a:prstGeom prst="rect">
            <a:avLst/>
          </a:prstGeom>
          <a:noFill/>
          <a:ln w="9525">
            <a:noFill/>
            <a:miter lim="800000"/>
            <a:headEnd/>
            <a:tailEnd/>
          </a:ln>
        </p:spPr>
        <p:txBody>
          <a:bodyPr>
            <a:spAutoFit/>
          </a:bodyPr>
          <a:lstStyle/>
          <a:p>
            <a:r>
              <a:rPr lang="ja-JP" altLang="en-US"/>
              <a:t>５．　　　　　の場合、ステップ２へ。</a:t>
            </a:r>
          </a:p>
        </p:txBody>
      </p:sp>
      <p:graphicFrame>
        <p:nvGraphicFramePr>
          <p:cNvPr id="17425" name="Object 15"/>
          <p:cNvGraphicFramePr>
            <a:graphicFrameLocks noChangeAspect="1"/>
          </p:cNvGraphicFramePr>
          <p:nvPr/>
        </p:nvGraphicFramePr>
        <p:xfrm>
          <a:off x="6248400" y="5562600"/>
          <a:ext cx="838200" cy="327025"/>
        </p:xfrm>
        <a:graphic>
          <a:graphicData uri="http://schemas.openxmlformats.org/presentationml/2006/ole">
            <p:oleObj spid="_x0000_s17425" name="Equation" r:id="rId18" imgW="457200" imgH="177480" progId="Equation.DSMT4">
              <p:embed/>
            </p:oleObj>
          </a:graphicData>
        </a:graphic>
      </p:graphicFrame>
      <p:graphicFrame>
        <p:nvGraphicFramePr>
          <p:cNvPr id="17426" name="Object 16"/>
          <p:cNvGraphicFramePr>
            <a:graphicFrameLocks noChangeAspect="1"/>
          </p:cNvGraphicFramePr>
          <p:nvPr/>
        </p:nvGraphicFramePr>
        <p:xfrm>
          <a:off x="2514600" y="5486400"/>
          <a:ext cx="357188" cy="407988"/>
        </p:xfrm>
        <a:graphic>
          <a:graphicData uri="http://schemas.openxmlformats.org/presentationml/2006/ole">
            <p:oleObj spid="_x0000_s17426" name="Equation" r:id="rId19" imgW="177480" imgH="203040" progId="Equation.DSMT4">
              <p:embed/>
            </p:oleObj>
          </a:graphicData>
        </a:graphic>
      </p:graphicFrame>
      <p:graphicFrame>
        <p:nvGraphicFramePr>
          <p:cNvPr id="17427" name="Object 17"/>
          <p:cNvGraphicFramePr>
            <a:graphicFrameLocks noChangeAspect="1"/>
          </p:cNvGraphicFramePr>
          <p:nvPr/>
        </p:nvGraphicFramePr>
        <p:xfrm>
          <a:off x="1066800" y="4876800"/>
          <a:ext cx="838200" cy="350838"/>
        </p:xfrm>
        <a:graphic>
          <a:graphicData uri="http://schemas.openxmlformats.org/presentationml/2006/ole">
            <p:oleObj spid="_x0000_s17427" name="Equation" r:id="rId20" imgW="457200" imgH="190440" progId="Equation.DSMT4">
              <p:embed/>
            </p:oleObj>
          </a:graphicData>
        </a:graphic>
      </p:graphicFrame>
      <p:graphicFrame>
        <p:nvGraphicFramePr>
          <p:cNvPr id="17428" name="Object 18"/>
          <p:cNvGraphicFramePr>
            <a:graphicFrameLocks noChangeAspect="1"/>
          </p:cNvGraphicFramePr>
          <p:nvPr/>
        </p:nvGraphicFramePr>
        <p:xfrm>
          <a:off x="914400" y="5562600"/>
          <a:ext cx="384175" cy="331788"/>
        </p:xfrm>
        <a:graphic>
          <a:graphicData uri="http://schemas.openxmlformats.org/presentationml/2006/ole">
            <p:oleObj spid="_x0000_s17428" name="Equation" r:id="rId21" imgW="190440" imgH="164880" progId="Equation.DSMT4">
              <p:embed/>
            </p:oleObj>
          </a:graphicData>
        </a:graphic>
      </p:graphicFrame>
      <p:graphicFrame>
        <p:nvGraphicFramePr>
          <p:cNvPr id="17429" name="Object 19"/>
          <p:cNvGraphicFramePr>
            <a:graphicFrameLocks noChangeAspect="1"/>
          </p:cNvGraphicFramePr>
          <p:nvPr/>
        </p:nvGraphicFramePr>
        <p:xfrm>
          <a:off x="8072462" y="5572140"/>
          <a:ext cx="407988" cy="331788"/>
        </p:xfrm>
        <a:graphic>
          <a:graphicData uri="http://schemas.openxmlformats.org/presentationml/2006/ole">
            <p:oleObj spid="_x0000_s17429" name="Equation" r:id="rId22" imgW="203040" imgH="164880" progId="Equation.DSMT4">
              <p:embed/>
            </p:oleObj>
          </a:graphicData>
        </a:graphic>
      </p:graphicFrame>
      <p:graphicFrame>
        <p:nvGraphicFramePr>
          <p:cNvPr id="17430" name="Object 20"/>
          <p:cNvGraphicFramePr>
            <a:graphicFrameLocks noChangeAspect="1"/>
          </p:cNvGraphicFramePr>
          <p:nvPr/>
        </p:nvGraphicFramePr>
        <p:xfrm>
          <a:off x="7286644" y="5929330"/>
          <a:ext cx="460375" cy="322263"/>
        </p:xfrm>
        <a:graphic>
          <a:graphicData uri="http://schemas.openxmlformats.org/presentationml/2006/ole">
            <p:oleObj spid="_x0000_s17430" name="Equation" r:id="rId23" imgW="253800" imgH="177480" progId="Equation.DSMT4">
              <p:embed/>
            </p:oleObj>
          </a:graphicData>
        </a:graphic>
      </p:graphicFrame>
      <p:sp>
        <p:nvSpPr>
          <p:cNvPr id="17443" name="AutoShape 51"/>
          <p:cNvSpPr>
            <a:spLocks noChangeArrowheads="1"/>
          </p:cNvSpPr>
          <p:nvPr/>
        </p:nvSpPr>
        <p:spPr bwMode="auto">
          <a:xfrm>
            <a:off x="7239000" y="4191000"/>
            <a:ext cx="1905000" cy="685800"/>
          </a:xfrm>
          <a:prstGeom prst="wedgeRoundRectCallout">
            <a:avLst>
              <a:gd name="adj1" fmla="val -110833"/>
              <a:gd name="adj2" fmla="val 20139"/>
              <a:gd name="adj3" fmla="val 16667"/>
            </a:avLst>
          </a:prstGeom>
          <a:solidFill>
            <a:schemeClr val="hlink"/>
          </a:solidFill>
          <a:ln w="9525">
            <a:solidFill>
              <a:schemeClr val="tx1"/>
            </a:solidFill>
            <a:miter lim="800000"/>
            <a:headEnd/>
            <a:tailEnd/>
          </a:ln>
        </p:spPr>
        <p:txBody>
          <a:bodyPr/>
          <a:lstStyle/>
          <a:p>
            <a:pPr algn="ctr"/>
            <a:endParaRPr lang="ja-JP" altLang="ja-JP"/>
          </a:p>
        </p:txBody>
      </p:sp>
      <p:sp>
        <p:nvSpPr>
          <p:cNvPr id="17444" name="Text Box 53"/>
          <p:cNvSpPr txBox="1">
            <a:spLocks noChangeArrowheads="1"/>
          </p:cNvSpPr>
          <p:nvPr/>
        </p:nvSpPr>
        <p:spPr bwMode="auto">
          <a:xfrm>
            <a:off x="7131050" y="4343400"/>
            <a:ext cx="2012950" cy="457200"/>
          </a:xfrm>
          <a:prstGeom prst="rect">
            <a:avLst/>
          </a:prstGeom>
          <a:noFill/>
          <a:ln w="9525">
            <a:noFill/>
            <a:miter lim="800000"/>
            <a:headEnd/>
            <a:tailEnd/>
          </a:ln>
        </p:spPr>
        <p:txBody>
          <a:bodyPr wrap="none">
            <a:spAutoFit/>
          </a:bodyPr>
          <a:lstStyle/>
          <a:p>
            <a:r>
              <a:rPr lang="ja-JP" altLang="en-US"/>
              <a:t>暫定解の更新</a:t>
            </a:r>
          </a:p>
        </p:txBody>
      </p:sp>
      <p:sp>
        <p:nvSpPr>
          <p:cNvPr id="17445" name="AutoShape 54"/>
          <p:cNvSpPr>
            <a:spLocks noChangeArrowheads="1"/>
          </p:cNvSpPr>
          <p:nvPr/>
        </p:nvSpPr>
        <p:spPr bwMode="auto">
          <a:xfrm>
            <a:off x="5867400" y="6324600"/>
            <a:ext cx="2743200" cy="533400"/>
          </a:xfrm>
          <a:prstGeom prst="wedgeRoundRectCallout">
            <a:avLst>
              <a:gd name="adj1" fmla="val -97282"/>
              <a:gd name="adj2" fmla="val -25296"/>
              <a:gd name="adj3" fmla="val 16667"/>
            </a:avLst>
          </a:prstGeom>
          <a:solidFill>
            <a:schemeClr val="hlink"/>
          </a:solidFill>
          <a:ln w="9525">
            <a:solidFill>
              <a:schemeClr val="tx1"/>
            </a:solidFill>
            <a:miter lim="800000"/>
            <a:headEnd/>
            <a:tailEnd/>
          </a:ln>
        </p:spPr>
        <p:txBody>
          <a:bodyPr/>
          <a:lstStyle/>
          <a:p>
            <a:pPr algn="ctr"/>
            <a:endParaRPr lang="ja-JP" altLang="ja-JP"/>
          </a:p>
        </p:txBody>
      </p:sp>
      <p:sp>
        <p:nvSpPr>
          <p:cNvPr id="17446" name="Text Box 55"/>
          <p:cNvSpPr txBox="1">
            <a:spLocks noChangeArrowheads="1"/>
          </p:cNvSpPr>
          <p:nvPr/>
        </p:nvSpPr>
        <p:spPr bwMode="auto">
          <a:xfrm>
            <a:off x="6064250" y="6400800"/>
            <a:ext cx="2012950" cy="457200"/>
          </a:xfrm>
          <a:prstGeom prst="rect">
            <a:avLst/>
          </a:prstGeom>
          <a:noFill/>
          <a:ln w="9525">
            <a:noFill/>
            <a:miter lim="800000"/>
            <a:headEnd/>
            <a:tailEnd/>
          </a:ln>
        </p:spPr>
        <p:txBody>
          <a:bodyPr wrap="none">
            <a:spAutoFit/>
          </a:bodyPr>
          <a:lstStyle/>
          <a:p>
            <a:r>
              <a:rPr lang="ja-JP" altLang="en-US"/>
              <a:t>子問題の生成</a:t>
            </a:r>
          </a:p>
        </p:txBody>
      </p:sp>
      <p:graphicFrame>
        <p:nvGraphicFramePr>
          <p:cNvPr id="17431" name="Object 21"/>
          <p:cNvGraphicFramePr>
            <a:graphicFrameLocks noChangeAspect="1"/>
          </p:cNvGraphicFramePr>
          <p:nvPr/>
        </p:nvGraphicFramePr>
        <p:xfrm>
          <a:off x="1857356" y="1571612"/>
          <a:ext cx="357188" cy="407988"/>
        </p:xfrm>
        <a:graphic>
          <a:graphicData uri="http://schemas.openxmlformats.org/presentationml/2006/ole">
            <p:oleObj spid="_x0000_s17431" name="Equation" r:id="rId24" imgW="177480" imgH="203040" progId="Equation.DSMT4">
              <p:embed/>
            </p:oleObj>
          </a:graphicData>
        </a:graphic>
      </p:graphicFrame>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40" name="スライド番号プレースホルダ 3"/>
          <p:cNvSpPr>
            <a:spLocks noGrp="1"/>
          </p:cNvSpPr>
          <p:nvPr>
            <p:ph type="sldNum" sz="quarter" idx="12"/>
          </p:nvPr>
        </p:nvSpPr>
        <p:spPr>
          <a:noFill/>
        </p:spPr>
        <p:txBody>
          <a:bodyPr/>
          <a:lstStyle/>
          <a:p>
            <a:fld id="{E5989CCC-CA88-493B-A74F-A703C372B292}" type="slidenum">
              <a:rPr lang="en-US" altLang="ja-JP"/>
              <a:pPr/>
              <a:t>25</a:t>
            </a:fld>
            <a:endParaRPr lang="en-US" altLang="ja-JP"/>
          </a:p>
        </p:txBody>
      </p:sp>
      <p:sp>
        <p:nvSpPr>
          <p:cNvPr id="18441" name="Text Box 18"/>
          <p:cNvSpPr txBox="1">
            <a:spLocks noChangeArrowheads="1"/>
          </p:cNvSpPr>
          <p:nvPr/>
        </p:nvSpPr>
        <p:spPr bwMode="auto">
          <a:xfrm>
            <a:off x="762000" y="4343400"/>
            <a:ext cx="5056188" cy="457200"/>
          </a:xfrm>
          <a:prstGeom prst="rect">
            <a:avLst/>
          </a:prstGeom>
          <a:noFill/>
          <a:ln w="9525">
            <a:noFill/>
            <a:miter lim="800000"/>
            <a:headEnd/>
            <a:tailEnd/>
          </a:ln>
        </p:spPr>
        <p:txBody>
          <a:bodyPr wrap="none">
            <a:spAutoFit/>
          </a:bodyPr>
          <a:lstStyle/>
          <a:p>
            <a:r>
              <a:rPr lang="ja-JP" altLang="en-US"/>
              <a:t>このとき、まず、　　　　　　　　　である。</a:t>
            </a:r>
          </a:p>
        </p:txBody>
      </p:sp>
      <p:sp>
        <p:nvSpPr>
          <p:cNvPr id="18442" name="Text Box 2"/>
          <p:cNvSpPr txBox="1">
            <a:spLocks noChangeArrowheads="1"/>
          </p:cNvSpPr>
          <p:nvPr/>
        </p:nvSpPr>
        <p:spPr bwMode="auto">
          <a:xfrm>
            <a:off x="381000" y="228600"/>
            <a:ext cx="6864350" cy="457200"/>
          </a:xfrm>
          <a:prstGeom prst="rect">
            <a:avLst/>
          </a:prstGeom>
          <a:noFill/>
          <a:ln w="9525">
            <a:noFill/>
            <a:miter lim="800000"/>
            <a:headEnd/>
            <a:tailEnd/>
          </a:ln>
        </p:spPr>
        <p:txBody>
          <a:bodyPr wrap="none">
            <a:spAutoFit/>
          </a:bodyPr>
          <a:lstStyle/>
          <a:p>
            <a:r>
              <a:rPr lang="ja-JP" altLang="en-US"/>
              <a:t>ここでは、以下の例題を基に分枝限定法を見ていく。</a:t>
            </a:r>
          </a:p>
        </p:txBody>
      </p:sp>
      <p:graphicFrame>
        <p:nvGraphicFramePr>
          <p:cNvPr id="18434" name="Object 0"/>
          <p:cNvGraphicFramePr>
            <a:graphicFrameLocks noChangeAspect="1"/>
          </p:cNvGraphicFramePr>
          <p:nvPr/>
        </p:nvGraphicFramePr>
        <p:xfrm>
          <a:off x="3595688" y="1614488"/>
          <a:ext cx="2865437" cy="517525"/>
        </p:xfrm>
        <a:graphic>
          <a:graphicData uri="http://schemas.openxmlformats.org/presentationml/2006/ole">
            <p:oleObj spid="_x0000_s18434" name="Equation" r:id="rId3" imgW="1193760" imgH="215640" progId="Equation.DSMT4">
              <p:embed/>
            </p:oleObj>
          </a:graphicData>
        </a:graphic>
      </p:graphicFrame>
      <p:sp>
        <p:nvSpPr>
          <p:cNvPr id="18443" name="AutoShape 4"/>
          <p:cNvSpPr>
            <a:spLocks noChangeArrowheads="1"/>
          </p:cNvSpPr>
          <p:nvPr/>
        </p:nvSpPr>
        <p:spPr bwMode="auto">
          <a:xfrm>
            <a:off x="609600" y="1371600"/>
            <a:ext cx="7391400" cy="2743200"/>
          </a:xfrm>
          <a:prstGeom prst="roundRect">
            <a:avLst>
              <a:gd name="adj" fmla="val 16667"/>
            </a:avLst>
          </a:prstGeom>
          <a:noFill/>
          <a:ln w="38100">
            <a:solidFill>
              <a:schemeClr val="accent2"/>
            </a:solidFill>
            <a:round/>
            <a:headEnd/>
            <a:tailEnd/>
          </a:ln>
        </p:spPr>
        <p:txBody>
          <a:bodyPr wrap="none" anchor="ctr"/>
          <a:lstStyle/>
          <a:p>
            <a:pPr algn="ctr"/>
            <a:endParaRPr lang="ja-JP" altLang="ja-JP"/>
          </a:p>
        </p:txBody>
      </p:sp>
      <p:sp>
        <p:nvSpPr>
          <p:cNvPr id="18444" name="Text Box 5"/>
          <p:cNvSpPr txBox="1">
            <a:spLocks noChangeArrowheads="1"/>
          </p:cNvSpPr>
          <p:nvPr/>
        </p:nvSpPr>
        <p:spPr bwMode="auto">
          <a:xfrm>
            <a:off x="914400" y="1600200"/>
            <a:ext cx="506413" cy="457200"/>
          </a:xfrm>
          <a:prstGeom prst="rect">
            <a:avLst/>
          </a:prstGeom>
          <a:noFill/>
          <a:ln w="9525">
            <a:noFill/>
            <a:miter lim="800000"/>
            <a:headEnd/>
            <a:tailEnd/>
          </a:ln>
        </p:spPr>
        <p:txBody>
          <a:bodyPr wrap="none">
            <a:spAutoFit/>
          </a:bodyPr>
          <a:lstStyle/>
          <a:p>
            <a:r>
              <a:rPr lang="en-US" altLang="ja-JP">
                <a:solidFill>
                  <a:schemeClr val="accent2"/>
                </a:solidFill>
              </a:rPr>
              <a:t>P0</a:t>
            </a:r>
          </a:p>
        </p:txBody>
      </p:sp>
      <p:sp>
        <p:nvSpPr>
          <p:cNvPr id="18445" name="Text Box 6"/>
          <p:cNvSpPr txBox="1">
            <a:spLocks noChangeArrowheads="1"/>
          </p:cNvSpPr>
          <p:nvPr/>
        </p:nvSpPr>
        <p:spPr bwMode="auto">
          <a:xfrm>
            <a:off x="1371600" y="2057400"/>
            <a:ext cx="1098550" cy="457200"/>
          </a:xfrm>
          <a:prstGeom prst="rect">
            <a:avLst/>
          </a:prstGeom>
          <a:noFill/>
          <a:ln w="9525">
            <a:noFill/>
            <a:miter lim="800000"/>
            <a:headEnd/>
            <a:tailEnd/>
          </a:ln>
        </p:spPr>
        <p:txBody>
          <a:bodyPr wrap="none">
            <a:spAutoFit/>
          </a:bodyPr>
          <a:lstStyle/>
          <a:p>
            <a:r>
              <a:rPr lang="ja-JP" altLang="en-US">
                <a:solidFill>
                  <a:srgbClr val="FF0000"/>
                </a:solidFill>
              </a:rPr>
              <a:t>最大化</a:t>
            </a:r>
          </a:p>
        </p:txBody>
      </p:sp>
      <p:sp>
        <p:nvSpPr>
          <p:cNvPr id="18446" name="Text Box 7"/>
          <p:cNvSpPr txBox="1">
            <a:spLocks noChangeArrowheads="1"/>
          </p:cNvSpPr>
          <p:nvPr/>
        </p:nvSpPr>
        <p:spPr bwMode="auto">
          <a:xfrm>
            <a:off x="1371600" y="2819400"/>
            <a:ext cx="793750" cy="457200"/>
          </a:xfrm>
          <a:prstGeom prst="rect">
            <a:avLst/>
          </a:prstGeom>
          <a:noFill/>
          <a:ln w="9525">
            <a:noFill/>
            <a:miter lim="800000"/>
            <a:headEnd/>
            <a:tailEnd/>
          </a:ln>
        </p:spPr>
        <p:txBody>
          <a:bodyPr wrap="none">
            <a:spAutoFit/>
          </a:bodyPr>
          <a:lstStyle/>
          <a:p>
            <a:r>
              <a:rPr lang="ja-JP" altLang="en-US">
                <a:solidFill>
                  <a:srgbClr val="FF0000"/>
                </a:solidFill>
              </a:rPr>
              <a:t>条件</a:t>
            </a:r>
          </a:p>
        </p:txBody>
      </p:sp>
      <p:sp>
        <p:nvSpPr>
          <p:cNvPr id="18447" name="Text Box 8"/>
          <p:cNvSpPr txBox="1">
            <a:spLocks noChangeArrowheads="1"/>
          </p:cNvSpPr>
          <p:nvPr/>
        </p:nvSpPr>
        <p:spPr bwMode="auto">
          <a:xfrm>
            <a:off x="1295400" y="1143000"/>
            <a:ext cx="2049463" cy="457200"/>
          </a:xfrm>
          <a:prstGeom prst="rect">
            <a:avLst/>
          </a:prstGeom>
          <a:solidFill>
            <a:schemeClr val="bg1"/>
          </a:solidFill>
          <a:ln w="9525">
            <a:noFill/>
            <a:miter lim="800000"/>
            <a:headEnd/>
            <a:tailEnd/>
          </a:ln>
        </p:spPr>
        <p:txBody>
          <a:bodyPr wrap="none">
            <a:spAutoFit/>
          </a:bodyPr>
          <a:lstStyle/>
          <a:p>
            <a:r>
              <a:rPr lang="ja-JP" altLang="en-US">
                <a:solidFill>
                  <a:schemeClr val="accent2"/>
                </a:solidFill>
              </a:rPr>
              <a:t>インスタンス例</a:t>
            </a:r>
          </a:p>
        </p:txBody>
      </p:sp>
      <p:graphicFrame>
        <p:nvGraphicFramePr>
          <p:cNvPr id="18435" name="Object 1"/>
          <p:cNvGraphicFramePr>
            <a:graphicFrameLocks noChangeAspect="1"/>
          </p:cNvGraphicFramePr>
          <p:nvPr/>
        </p:nvGraphicFramePr>
        <p:xfrm>
          <a:off x="2362200" y="2514600"/>
          <a:ext cx="3768725" cy="403225"/>
        </p:xfrm>
        <a:graphic>
          <a:graphicData uri="http://schemas.openxmlformats.org/presentationml/2006/ole">
            <p:oleObj spid="_x0000_s18435" name="Equation" r:id="rId4" imgW="1892160" imgH="203040" progId="Equation.DSMT4">
              <p:embed/>
            </p:oleObj>
          </a:graphicData>
        </a:graphic>
      </p:graphicFrame>
      <p:graphicFrame>
        <p:nvGraphicFramePr>
          <p:cNvPr id="18436" name="Object 2"/>
          <p:cNvGraphicFramePr>
            <a:graphicFrameLocks noChangeAspect="1"/>
          </p:cNvGraphicFramePr>
          <p:nvPr/>
        </p:nvGraphicFramePr>
        <p:xfrm>
          <a:off x="2362200" y="3200400"/>
          <a:ext cx="3389313" cy="404813"/>
        </p:xfrm>
        <a:graphic>
          <a:graphicData uri="http://schemas.openxmlformats.org/presentationml/2006/ole">
            <p:oleObj spid="_x0000_s18436" name="Equation" r:id="rId5" imgW="1701720" imgH="203040" progId="Equation.DSMT4">
              <p:embed/>
            </p:oleObj>
          </a:graphicData>
        </a:graphic>
      </p:graphicFrame>
      <p:graphicFrame>
        <p:nvGraphicFramePr>
          <p:cNvPr id="18437" name="Object 3"/>
          <p:cNvGraphicFramePr>
            <a:graphicFrameLocks noChangeAspect="1"/>
          </p:cNvGraphicFramePr>
          <p:nvPr/>
        </p:nvGraphicFramePr>
        <p:xfrm>
          <a:off x="2332038" y="3594100"/>
          <a:ext cx="2498725" cy="411163"/>
        </p:xfrm>
        <a:graphic>
          <a:graphicData uri="http://schemas.openxmlformats.org/presentationml/2006/ole">
            <p:oleObj spid="_x0000_s18437" name="Equation" r:id="rId6" imgW="1231560" imgH="203040" progId="Equation.DSMT4">
              <p:embed/>
            </p:oleObj>
          </a:graphicData>
        </a:graphic>
      </p:graphicFrame>
      <p:sp>
        <p:nvSpPr>
          <p:cNvPr id="18448" name="Text Box 12"/>
          <p:cNvSpPr txBox="1">
            <a:spLocks noChangeArrowheads="1"/>
          </p:cNvSpPr>
          <p:nvPr/>
        </p:nvSpPr>
        <p:spPr bwMode="auto">
          <a:xfrm>
            <a:off x="1371600" y="1676400"/>
            <a:ext cx="1831975" cy="457200"/>
          </a:xfrm>
          <a:prstGeom prst="rect">
            <a:avLst/>
          </a:prstGeom>
          <a:noFill/>
          <a:ln w="9525">
            <a:noFill/>
            <a:miter lim="800000"/>
            <a:headEnd/>
            <a:tailEnd/>
          </a:ln>
        </p:spPr>
        <p:txBody>
          <a:bodyPr wrap="none">
            <a:spAutoFit/>
          </a:bodyPr>
          <a:lstStyle/>
          <a:p>
            <a:r>
              <a:rPr lang="ja-JP" altLang="en-US">
                <a:solidFill>
                  <a:srgbClr val="FF0000"/>
                </a:solidFill>
              </a:rPr>
              <a:t>特徴ベクトル</a:t>
            </a:r>
          </a:p>
        </p:txBody>
      </p:sp>
      <p:sp>
        <p:nvSpPr>
          <p:cNvPr id="18449" name="Text Box 15"/>
          <p:cNvSpPr txBox="1">
            <a:spLocks noChangeArrowheads="1"/>
          </p:cNvSpPr>
          <p:nvPr/>
        </p:nvSpPr>
        <p:spPr bwMode="auto">
          <a:xfrm>
            <a:off x="609600" y="5105400"/>
            <a:ext cx="7864475" cy="822325"/>
          </a:xfrm>
          <a:prstGeom prst="rect">
            <a:avLst/>
          </a:prstGeom>
          <a:noFill/>
          <a:ln w="9525">
            <a:noFill/>
            <a:miter lim="800000"/>
            <a:headEnd/>
            <a:tailEnd/>
          </a:ln>
        </p:spPr>
        <p:txBody>
          <a:bodyPr>
            <a:spAutoFit/>
          </a:bodyPr>
          <a:lstStyle/>
          <a:p>
            <a:r>
              <a:rPr lang="ja-JP" altLang="en-US"/>
              <a:t>　　まず、暫定解を　　　　　　　　　　　　　　　　　　を発見したとする。</a:t>
            </a:r>
          </a:p>
        </p:txBody>
      </p:sp>
      <p:graphicFrame>
        <p:nvGraphicFramePr>
          <p:cNvPr id="18438" name="Object 4"/>
          <p:cNvGraphicFramePr>
            <a:graphicFrameLocks noChangeAspect="1"/>
          </p:cNvGraphicFramePr>
          <p:nvPr/>
        </p:nvGraphicFramePr>
        <p:xfrm>
          <a:off x="3140075" y="5160963"/>
          <a:ext cx="3616325" cy="403225"/>
        </p:xfrm>
        <a:graphic>
          <a:graphicData uri="http://schemas.openxmlformats.org/presentationml/2006/ole">
            <p:oleObj spid="_x0000_s18438" name="Equation" r:id="rId7" imgW="1815840" imgH="203040" progId="Equation.DSMT4">
              <p:embed/>
            </p:oleObj>
          </a:graphicData>
        </a:graphic>
      </p:graphicFrame>
      <p:graphicFrame>
        <p:nvGraphicFramePr>
          <p:cNvPr id="18439" name="Object 5"/>
          <p:cNvGraphicFramePr>
            <a:graphicFrameLocks noChangeAspect="1"/>
          </p:cNvGraphicFramePr>
          <p:nvPr/>
        </p:nvGraphicFramePr>
        <p:xfrm>
          <a:off x="2819400" y="4419600"/>
          <a:ext cx="1455738" cy="407988"/>
        </p:xfrm>
        <a:graphic>
          <a:graphicData uri="http://schemas.openxmlformats.org/presentationml/2006/ole">
            <p:oleObj spid="_x0000_s18439" name="Equation" r:id="rId8" imgW="723600" imgH="203040" progId="Equation.DSMT4">
              <p:embed/>
            </p:oleObj>
          </a:graphicData>
        </a:graphic>
      </p:graphicFrame>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63" name="スライド番号プレースホルダ 3"/>
          <p:cNvSpPr>
            <a:spLocks noGrp="1"/>
          </p:cNvSpPr>
          <p:nvPr>
            <p:ph type="sldNum" sz="quarter" idx="12"/>
          </p:nvPr>
        </p:nvSpPr>
        <p:spPr>
          <a:noFill/>
        </p:spPr>
        <p:txBody>
          <a:bodyPr/>
          <a:lstStyle/>
          <a:p>
            <a:fld id="{3CC64CA5-BED1-42F3-B06C-7EDC8562AA18}" type="slidenum">
              <a:rPr lang="en-US" altLang="ja-JP"/>
              <a:pPr/>
              <a:t>26</a:t>
            </a:fld>
            <a:endParaRPr lang="en-US" altLang="ja-JP"/>
          </a:p>
        </p:txBody>
      </p:sp>
      <p:graphicFrame>
        <p:nvGraphicFramePr>
          <p:cNvPr id="19458" name="Object 2048"/>
          <p:cNvGraphicFramePr>
            <a:graphicFrameLocks noChangeAspect="1"/>
          </p:cNvGraphicFramePr>
          <p:nvPr/>
        </p:nvGraphicFramePr>
        <p:xfrm>
          <a:off x="3519488" y="700088"/>
          <a:ext cx="2865437" cy="517525"/>
        </p:xfrm>
        <a:graphic>
          <a:graphicData uri="http://schemas.openxmlformats.org/presentationml/2006/ole">
            <p:oleObj spid="_x0000_s19458" name="Equation" r:id="rId3" imgW="1193760" imgH="215640" progId="Equation.DSMT4">
              <p:embed/>
            </p:oleObj>
          </a:graphicData>
        </a:graphic>
      </p:graphicFrame>
      <p:sp>
        <p:nvSpPr>
          <p:cNvPr id="19464" name="AutoShape 3"/>
          <p:cNvSpPr>
            <a:spLocks noChangeArrowheads="1"/>
          </p:cNvSpPr>
          <p:nvPr/>
        </p:nvSpPr>
        <p:spPr bwMode="auto">
          <a:xfrm>
            <a:off x="533400" y="457200"/>
            <a:ext cx="7391400" cy="2743200"/>
          </a:xfrm>
          <a:prstGeom prst="roundRect">
            <a:avLst>
              <a:gd name="adj" fmla="val 16667"/>
            </a:avLst>
          </a:prstGeom>
          <a:noFill/>
          <a:ln w="38100">
            <a:solidFill>
              <a:schemeClr val="accent2"/>
            </a:solidFill>
            <a:round/>
            <a:headEnd/>
            <a:tailEnd/>
          </a:ln>
        </p:spPr>
        <p:txBody>
          <a:bodyPr wrap="none" anchor="ctr"/>
          <a:lstStyle/>
          <a:p>
            <a:pPr algn="ctr"/>
            <a:endParaRPr lang="ja-JP" altLang="ja-JP"/>
          </a:p>
        </p:txBody>
      </p:sp>
      <p:sp>
        <p:nvSpPr>
          <p:cNvPr id="19465" name="Text Box 4"/>
          <p:cNvSpPr txBox="1">
            <a:spLocks noChangeArrowheads="1"/>
          </p:cNvSpPr>
          <p:nvPr/>
        </p:nvSpPr>
        <p:spPr bwMode="auto">
          <a:xfrm>
            <a:off x="762000" y="685800"/>
            <a:ext cx="658813" cy="457200"/>
          </a:xfrm>
          <a:prstGeom prst="rect">
            <a:avLst/>
          </a:prstGeom>
          <a:noFill/>
          <a:ln w="9525">
            <a:noFill/>
            <a:miter lim="800000"/>
            <a:headEnd/>
            <a:tailEnd/>
          </a:ln>
        </p:spPr>
        <p:txBody>
          <a:bodyPr wrap="none">
            <a:spAutoFit/>
          </a:bodyPr>
          <a:lstStyle/>
          <a:p>
            <a:r>
              <a:rPr lang="en-US" altLang="ja-JP">
                <a:solidFill>
                  <a:schemeClr val="accent2"/>
                </a:solidFill>
              </a:rPr>
              <a:t>P0’</a:t>
            </a:r>
          </a:p>
        </p:txBody>
      </p:sp>
      <p:sp>
        <p:nvSpPr>
          <p:cNvPr id="19466" name="Text Box 5"/>
          <p:cNvSpPr txBox="1">
            <a:spLocks noChangeArrowheads="1"/>
          </p:cNvSpPr>
          <p:nvPr/>
        </p:nvSpPr>
        <p:spPr bwMode="auto">
          <a:xfrm>
            <a:off x="1295400" y="1143000"/>
            <a:ext cx="1098550" cy="457200"/>
          </a:xfrm>
          <a:prstGeom prst="rect">
            <a:avLst/>
          </a:prstGeom>
          <a:noFill/>
          <a:ln w="9525">
            <a:noFill/>
            <a:miter lim="800000"/>
            <a:headEnd/>
            <a:tailEnd/>
          </a:ln>
        </p:spPr>
        <p:txBody>
          <a:bodyPr wrap="none">
            <a:spAutoFit/>
          </a:bodyPr>
          <a:lstStyle/>
          <a:p>
            <a:r>
              <a:rPr lang="ja-JP" altLang="en-US">
                <a:solidFill>
                  <a:srgbClr val="FF0000"/>
                </a:solidFill>
              </a:rPr>
              <a:t>最大化</a:t>
            </a:r>
          </a:p>
        </p:txBody>
      </p:sp>
      <p:sp>
        <p:nvSpPr>
          <p:cNvPr id="19467" name="Text Box 6"/>
          <p:cNvSpPr txBox="1">
            <a:spLocks noChangeArrowheads="1"/>
          </p:cNvSpPr>
          <p:nvPr/>
        </p:nvSpPr>
        <p:spPr bwMode="auto">
          <a:xfrm>
            <a:off x="1295400" y="1905000"/>
            <a:ext cx="793750" cy="457200"/>
          </a:xfrm>
          <a:prstGeom prst="rect">
            <a:avLst/>
          </a:prstGeom>
          <a:noFill/>
          <a:ln w="9525">
            <a:noFill/>
            <a:miter lim="800000"/>
            <a:headEnd/>
            <a:tailEnd/>
          </a:ln>
        </p:spPr>
        <p:txBody>
          <a:bodyPr wrap="none">
            <a:spAutoFit/>
          </a:bodyPr>
          <a:lstStyle/>
          <a:p>
            <a:r>
              <a:rPr lang="ja-JP" altLang="en-US">
                <a:solidFill>
                  <a:srgbClr val="FF0000"/>
                </a:solidFill>
              </a:rPr>
              <a:t>条件</a:t>
            </a:r>
          </a:p>
        </p:txBody>
      </p:sp>
      <p:sp>
        <p:nvSpPr>
          <p:cNvPr id="19468" name="Text Box 7"/>
          <p:cNvSpPr txBox="1">
            <a:spLocks noChangeArrowheads="1"/>
          </p:cNvSpPr>
          <p:nvPr/>
        </p:nvSpPr>
        <p:spPr bwMode="auto">
          <a:xfrm>
            <a:off x="1219200" y="249238"/>
            <a:ext cx="2030413" cy="457200"/>
          </a:xfrm>
          <a:prstGeom prst="rect">
            <a:avLst/>
          </a:prstGeom>
          <a:solidFill>
            <a:schemeClr val="bg1"/>
          </a:solidFill>
          <a:ln w="9525">
            <a:noFill/>
            <a:miter lim="800000"/>
            <a:headEnd/>
            <a:tailEnd/>
          </a:ln>
        </p:spPr>
        <p:txBody>
          <a:bodyPr wrap="none">
            <a:spAutoFit/>
          </a:bodyPr>
          <a:lstStyle/>
          <a:p>
            <a:r>
              <a:rPr lang="en-US" altLang="ja-JP">
                <a:solidFill>
                  <a:schemeClr val="accent2"/>
                </a:solidFill>
              </a:rPr>
              <a:t>P0</a:t>
            </a:r>
            <a:r>
              <a:rPr lang="ja-JP" altLang="en-US">
                <a:solidFill>
                  <a:schemeClr val="accent2"/>
                </a:solidFill>
              </a:rPr>
              <a:t>の線形緩和</a:t>
            </a:r>
          </a:p>
        </p:txBody>
      </p:sp>
      <p:graphicFrame>
        <p:nvGraphicFramePr>
          <p:cNvPr id="19459" name="Object 2049"/>
          <p:cNvGraphicFramePr>
            <a:graphicFrameLocks noChangeAspect="1"/>
          </p:cNvGraphicFramePr>
          <p:nvPr/>
        </p:nvGraphicFramePr>
        <p:xfrm>
          <a:off x="2286000" y="1600200"/>
          <a:ext cx="3768725" cy="403225"/>
        </p:xfrm>
        <a:graphic>
          <a:graphicData uri="http://schemas.openxmlformats.org/presentationml/2006/ole">
            <p:oleObj spid="_x0000_s19459" name="Equation" r:id="rId4" imgW="1892160" imgH="203040" progId="Equation.DSMT4">
              <p:embed/>
            </p:oleObj>
          </a:graphicData>
        </a:graphic>
      </p:graphicFrame>
      <p:graphicFrame>
        <p:nvGraphicFramePr>
          <p:cNvPr id="19460" name="Object 2050"/>
          <p:cNvGraphicFramePr>
            <a:graphicFrameLocks noChangeAspect="1"/>
          </p:cNvGraphicFramePr>
          <p:nvPr/>
        </p:nvGraphicFramePr>
        <p:xfrm>
          <a:off x="2286000" y="2286000"/>
          <a:ext cx="3389313" cy="404813"/>
        </p:xfrm>
        <a:graphic>
          <a:graphicData uri="http://schemas.openxmlformats.org/presentationml/2006/ole">
            <p:oleObj spid="_x0000_s19460" name="Equation" r:id="rId5" imgW="1701720" imgH="203040" progId="Equation.DSMT4">
              <p:embed/>
            </p:oleObj>
          </a:graphicData>
        </a:graphic>
      </p:graphicFrame>
      <p:graphicFrame>
        <p:nvGraphicFramePr>
          <p:cNvPr id="19461" name="Object 2051"/>
          <p:cNvGraphicFramePr>
            <a:graphicFrameLocks noChangeAspect="1"/>
          </p:cNvGraphicFramePr>
          <p:nvPr/>
        </p:nvGraphicFramePr>
        <p:xfrm>
          <a:off x="2319338" y="2679700"/>
          <a:ext cx="2370137" cy="411163"/>
        </p:xfrm>
        <a:graphic>
          <a:graphicData uri="http://schemas.openxmlformats.org/presentationml/2006/ole">
            <p:oleObj spid="_x0000_s19461" name="Equation" r:id="rId6" imgW="1168200" imgH="203040" progId="Equation.DSMT4">
              <p:embed/>
            </p:oleObj>
          </a:graphicData>
        </a:graphic>
      </p:graphicFrame>
      <p:sp>
        <p:nvSpPr>
          <p:cNvPr id="19469" name="Text Box 11"/>
          <p:cNvSpPr txBox="1">
            <a:spLocks noChangeArrowheads="1"/>
          </p:cNvSpPr>
          <p:nvPr/>
        </p:nvSpPr>
        <p:spPr bwMode="auto">
          <a:xfrm>
            <a:off x="1295400" y="762000"/>
            <a:ext cx="1831975" cy="457200"/>
          </a:xfrm>
          <a:prstGeom prst="rect">
            <a:avLst/>
          </a:prstGeom>
          <a:noFill/>
          <a:ln w="9525">
            <a:noFill/>
            <a:miter lim="800000"/>
            <a:headEnd/>
            <a:tailEnd/>
          </a:ln>
        </p:spPr>
        <p:txBody>
          <a:bodyPr wrap="none">
            <a:spAutoFit/>
          </a:bodyPr>
          <a:lstStyle/>
          <a:p>
            <a:r>
              <a:rPr lang="ja-JP" altLang="en-US">
                <a:solidFill>
                  <a:srgbClr val="FF0000"/>
                </a:solidFill>
              </a:rPr>
              <a:t>特徴ベクトル</a:t>
            </a:r>
          </a:p>
        </p:txBody>
      </p:sp>
      <p:sp>
        <p:nvSpPr>
          <p:cNvPr id="19470" name="Text Box 12"/>
          <p:cNvSpPr txBox="1">
            <a:spLocks noChangeArrowheads="1"/>
          </p:cNvSpPr>
          <p:nvPr/>
        </p:nvSpPr>
        <p:spPr bwMode="auto">
          <a:xfrm>
            <a:off x="609600" y="3352800"/>
            <a:ext cx="7620000" cy="822325"/>
          </a:xfrm>
          <a:prstGeom prst="rect">
            <a:avLst/>
          </a:prstGeom>
          <a:noFill/>
          <a:ln w="9525">
            <a:noFill/>
            <a:miter lim="800000"/>
            <a:headEnd/>
            <a:tailEnd/>
          </a:ln>
        </p:spPr>
        <p:txBody>
          <a:bodyPr>
            <a:spAutoFit/>
          </a:bodyPr>
          <a:lstStyle/>
          <a:p>
            <a:r>
              <a:rPr lang="ja-JP" altLang="en-US"/>
              <a:t>　　この緩和解は、　　　　　　　　　　　　　　　　　　　　と求まる。よって、上界値として切り捨て</a:t>
            </a:r>
            <a:r>
              <a:rPr lang="en-US" altLang="ja-JP"/>
              <a:t>5</a:t>
            </a:r>
            <a:r>
              <a:rPr lang="ja-JP" altLang="en-US"/>
              <a:t>を得る。</a:t>
            </a:r>
          </a:p>
        </p:txBody>
      </p:sp>
      <p:graphicFrame>
        <p:nvGraphicFramePr>
          <p:cNvPr id="19462" name="Object 2052"/>
          <p:cNvGraphicFramePr>
            <a:graphicFrameLocks noChangeAspect="1"/>
          </p:cNvGraphicFramePr>
          <p:nvPr/>
        </p:nvGraphicFramePr>
        <p:xfrm>
          <a:off x="2895600" y="3276600"/>
          <a:ext cx="4222750" cy="554038"/>
        </p:xfrm>
        <a:graphic>
          <a:graphicData uri="http://schemas.openxmlformats.org/presentationml/2006/ole">
            <p:oleObj spid="_x0000_s19462" name="Equation" r:id="rId7" imgW="2120760" imgH="279360" progId="Equation.DSMT4">
              <p:embed/>
            </p:oleObj>
          </a:graphicData>
        </a:graphic>
      </p:graphicFrame>
      <p:sp>
        <p:nvSpPr>
          <p:cNvPr id="19471" name="Text Box 14"/>
          <p:cNvSpPr txBox="1">
            <a:spLocks noChangeArrowheads="1"/>
          </p:cNvSpPr>
          <p:nvPr/>
        </p:nvSpPr>
        <p:spPr bwMode="auto">
          <a:xfrm>
            <a:off x="838200" y="4953000"/>
            <a:ext cx="6281738" cy="457200"/>
          </a:xfrm>
          <a:prstGeom prst="rect">
            <a:avLst/>
          </a:prstGeom>
          <a:noFill/>
          <a:ln w="9525">
            <a:noFill/>
            <a:miter lim="800000"/>
            <a:headEnd/>
            <a:tailEnd/>
          </a:ln>
        </p:spPr>
        <p:txBody>
          <a:bodyPr wrap="none">
            <a:spAutoFit/>
          </a:bodyPr>
          <a:lstStyle/>
          <a:p>
            <a:r>
              <a:rPr lang="ja-JP" altLang="en-US"/>
              <a:t>この結果より、次の２つの子問題が生成される。</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91" name="スライド番号プレースホルダ 3"/>
          <p:cNvSpPr>
            <a:spLocks noGrp="1"/>
          </p:cNvSpPr>
          <p:nvPr>
            <p:ph type="sldNum" sz="quarter" idx="12"/>
          </p:nvPr>
        </p:nvSpPr>
        <p:spPr>
          <a:noFill/>
        </p:spPr>
        <p:txBody>
          <a:bodyPr/>
          <a:lstStyle/>
          <a:p>
            <a:fld id="{5BFC5800-FFE8-4C91-87E8-78ECD2D1450A}" type="slidenum">
              <a:rPr lang="en-US" altLang="ja-JP"/>
              <a:pPr/>
              <a:t>27</a:t>
            </a:fld>
            <a:endParaRPr lang="en-US" altLang="ja-JP"/>
          </a:p>
        </p:txBody>
      </p:sp>
      <p:graphicFrame>
        <p:nvGraphicFramePr>
          <p:cNvPr id="20482" name="Object 1024"/>
          <p:cNvGraphicFramePr>
            <a:graphicFrameLocks noChangeAspect="1"/>
          </p:cNvGraphicFramePr>
          <p:nvPr/>
        </p:nvGraphicFramePr>
        <p:xfrm>
          <a:off x="2819400" y="6172200"/>
          <a:ext cx="1839913" cy="407988"/>
        </p:xfrm>
        <a:graphic>
          <a:graphicData uri="http://schemas.openxmlformats.org/presentationml/2006/ole">
            <p:oleObj spid="_x0000_s20482" name="Equation" r:id="rId3" imgW="914400" imgH="203040" progId="Equation.DSMT4">
              <p:embed/>
            </p:oleObj>
          </a:graphicData>
        </a:graphic>
      </p:graphicFrame>
      <p:graphicFrame>
        <p:nvGraphicFramePr>
          <p:cNvPr id="20483" name="Object 1025"/>
          <p:cNvGraphicFramePr>
            <a:graphicFrameLocks noChangeAspect="1"/>
          </p:cNvGraphicFramePr>
          <p:nvPr/>
        </p:nvGraphicFramePr>
        <p:xfrm>
          <a:off x="3200400" y="533400"/>
          <a:ext cx="2713038" cy="517525"/>
        </p:xfrm>
        <a:graphic>
          <a:graphicData uri="http://schemas.openxmlformats.org/presentationml/2006/ole">
            <p:oleObj spid="_x0000_s20483" name="Equation" r:id="rId4" imgW="1130040" imgH="215640" progId="Equation.DSMT4">
              <p:embed/>
            </p:oleObj>
          </a:graphicData>
        </a:graphic>
      </p:graphicFrame>
      <p:sp>
        <p:nvSpPr>
          <p:cNvPr id="20492" name="AutoShape 4"/>
          <p:cNvSpPr>
            <a:spLocks noChangeArrowheads="1"/>
          </p:cNvSpPr>
          <p:nvPr/>
        </p:nvSpPr>
        <p:spPr bwMode="auto">
          <a:xfrm>
            <a:off x="457200" y="228600"/>
            <a:ext cx="7391400" cy="2743200"/>
          </a:xfrm>
          <a:prstGeom prst="roundRect">
            <a:avLst>
              <a:gd name="adj" fmla="val 16667"/>
            </a:avLst>
          </a:prstGeom>
          <a:noFill/>
          <a:ln w="38100">
            <a:solidFill>
              <a:schemeClr val="accent2"/>
            </a:solidFill>
            <a:round/>
            <a:headEnd/>
            <a:tailEnd/>
          </a:ln>
        </p:spPr>
        <p:txBody>
          <a:bodyPr wrap="none" anchor="ctr"/>
          <a:lstStyle/>
          <a:p>
            <a:pPr algn="ctr"/>
            <a:endParaRPr lang="ja-JP" altLang="ja-JP"/>
          </a:p>
        </p:txBody>
      </p:sp>
      <p:sp>
        <p:nvSpPr>
          <p:cNvPr id="20493" name="Text Box 5"/>
          <p:cNvSpPr txBox="1">
            <a:spLocks noChangeArrowheads="1"/>
          </p:cNvSpPr>
          <p:nvPr/>
        </p:nvSpPr>
        <p:spPr bwMode="auto">
          <a:xfrm>
            <a:off x="762000" y="457200"/>
            <a:ext cx="506413" cy="457200"/>
          </a:xfrm>
          <a:prstGeom prst="rect">
            <a:avLst/>
          </a:prstGeom>
          <a:noFill/>
          <a:ln w="9525">
            <a:noFill/>
            <a:miter lim="800000"/>
            <a:headEnd/>
            <a:tailEnd/>
          </a:ln>
        </p:spPr>
        <p:txBody>
          <a:bodyPr wrap="none">
            <a:spAutoFit/>
          </a:bodyPr>
          <a:lstStyle/>
          <a:p>
            <a:r>
              <a:rPr lang="en-US" altLang="ja-JP">
                <a:solidFill>
                  <a:schemeClr val="accent2"/>
                </a:solidFill>
              </a:rPr>
              <a:t>P1</a:t>
            </a:r>
          </a:p>
        </p:txBody>
      </p:sp>
      <p:sp>
        <p:nvSpPr>
          <p:cNvPr id="20494" name="Text Box 6"/>
          <p:cNvSpPr txBox="1">
            <a:spLocks noChangeArrowheads="1"/>
          </p:cNvSpPr>
          <p:nvPr/>
        </p:nvSpPr>
        <p:spPr bwMode="auto">
          <a:xfrm>
            <a:off x="1219200" y="914400"/>
            <a:ext cx="1098550" cy="457200"/>
          </a:xfrm>
          <a:prstGeom prst="rect">
            <a:avLst/>
          </a:prstGeom>
          <a:noFill/>
          <a:ln w="9525">
            <a:noFill/>
            <a:miter lim="800000"/>
            <a:headEnd/>
            <a:tailEnd/>
          </a:ln>
        </p:spPr>
        <p:txBody>
          <a:bodyPr wrap="none">
            <a:spAutoFit/>
          </a:bodyPr>
          <a:lstStyle/>
          <a:p>
            <a:r>
              <a:rPr lang="ja-JP" altLang="en-US">
                <a:solidFill>
                  <a:srgbClr val="FF0000"/>
                </a:solidFill>
              </a:rPr>
              <a:t>最大化</a:t>
            </a:r>
          </a:p>
        </p:txBody>
      </p:sp>
      <p:sp>
        <p:nvSpPr>
          <p:cNvPr id="20495" name="Text Box 7"/>
          <p:cNvSpPr txBox="1">
            <a:spLocks noChangeArrowheads="1"/>
          </p:cNvSpPr>
          <p:nvPr/>
        </p:nvSpPr>
        <p:spPr bwMode="auto">
          <a:xfrm>
            <a:off x="1219200" y="1676400"/>
            <a:ext cx="793750" cy="457200"/>
          </a:xfrm>
          <a:prstGeom prst="rect">
            <a:avLst/>
          </a:prstGeom>
          <a:noFill/>
          <a:ln w="9525">
            <a:noFill/>
            <a:miter lim="800000"/>
            <a:headEnd/>
            <a:tailEnd/>
          </a:ln>
        </p:spPr>
        <p:txBody>
          <a:bodyPr wrap="none">
            <a:spAutoFit/>
          </a:bodyPr>
          <a:lstStyle/>
          <a:p>
            <a:r>
              <a:rPr lang="ja-JP" altLang="en-US">
                <a:solidFill>
                  <a:srgbClr val="FF0000"/>
                </a:solidFill>
              </a:rPr>
              <a:t>条件</a:t>
            </a:r>
          </a:p>
        </p:txBody>
      </p:sp>
      <p:graphicFrame>
        <p:nvGraphicFramePr>
          <p:cNvPr id="20484" name="Object 1026"/>
          <p:cNvGraphicFramePr>
            <a:graphicFrameLocks noChangeAspect="1"/>
          </p:cNvGraphicFramePr>
          <p:nvPr/>
        </p:nvGraphicFramePr>
        <p:xfrm>
          <a:off x="2209800" y="1371600"/>
          <a:ext cx="2960688" cy="403225"/>
        </p:xfrm>
        <a:graphic>
          <a:graphicData uri="http://schemas.openxmlformats.org/presentationml/2006/ole">
            <p:oleObj spid="_x0000_s20484" name="Equation" r:id="rId5" imgW="1485720" imgH="203040" progId="Equation.DSMT4">
              <p:embed/>
            </p:oleObj>
          </a:graphicData>
        </a:graphic>
      </p:graphicFrame>
      <p:graphicFrame>
        <p:nvGraphicFramePr>
          <p:cNvPr id="20485" name="Object 1027"/>
          <p:cNvGraphicFramePr>
            <a:graphicFrameLocks noChangeAspect="1"/>
          </p:cNvGraphicFramePr>
          <p:nvPr/>
        </p:nvGraphicFramePr>
        <p:xfrm>
          <a:off x="2362200" y="2057400"/>
          <a:ext cx="2605088" cy="404813"/>
        </p:xfrm>
        <a:graphic>
          <a:graphicData uri="http://schemas.openxmlformats.org/presentationml/2006/ole">
            <p:oleObj spid="_x0000_s20485" name="Equation" r:id="rId6" imgW="1307880" imgH="203040" progId="Equation.DSMT4">
              <p:embed/>
            </p:oleObj>
          </a:graphicData>
        </a:graphic>
      </p:graphicFrame>
      <p:graphicFrame>
        <p:nvGraphicFramePr>
          <p:cNvPr id="20486" name="Object 1028"/>
          <p:cNvGraphicFramePr>
            <a:graphicFrameLocks noChangeAspect="1"/>
          </p:cNvGraphicFramePr>
          <p:nvPr/>
        </p:nvGraphicFramePr>
        <p:xfrm>
          <a:off x="2373313" y="2451100"/>
          <a:ext cx="2111375" cy="411163"/>
        </p:xfrm>
        <a:graphic>
          <a:graphicData uri="http://schemas.openxmlformats.org/presentationml/2006/ole">
            <p:oleObj spid="_x0000_s20486" name="Equation" r:id="rId7" imgW="1041120" imgH="203040" progId="Equation.DSMT4">
              <p:embed/>
            </p:oleObj>
          </a:graphicData>
        </a:graphic>
      </p:graphicFrame>
      <p:sp>
        <p:nvSpPr>
          <p:cNvPr id="20496" name="Text Box 12"/>
          <p:cNvSpPr txBox="1">
            <a:spLocks noChangeArrowheads="1"/>
          </p:cNvSpPr>
          <p:nvPr/>
        </p:nvSpPr>
        <p:spPr bwMode="auto">
          <a:xfrm>
            <a:off x="1219200" y="533400"/>
            <a:ext cx="1831975" cy="457200"/>
          </a:xfrm>
          <a:prstGeom prst="rect">
            <a:avLst/>
          </a:prstGeom>
          <a:noFill/>
          <a:ln w="9525">
            <a:noFill/>
            <a:miter lim="800000"/>
            <a:headEnd/>
            <a:tailEnd/>
          </a:ln>
        </p:spPr>
        <p:txBody>
          <a:bodyPr wrap="none">
            <a:spAutoFit/>
          </a:bodyPr>
          <a:lstStyle/>
          <a:p>
            <a:r>
              <a:rPr lang="ja-JP" altLang="en-US">
                <a:solidFill>
                  <a:srgbClr val="FF0000"/>
                </a:solidFill>
              </a:rPr>
              <a:t>特徴ベクトル</a:t>
            </a:r>
          </a:p>
        </p:txBody>
      </p:sp>
      <p:graphicFrame>
        <p:nvGraphicFramePr>
          <p:cNvPr id="20487" name="Object 1029"/>
          <p:cNvGraphicFramePr>
            <a:graphicFrameLocks noChangeAspect="1"/>
          </p:cNvGraphicFramePr>
          <p:nvPr/>
        </p:nvGraphicFramePr>
        <p:xfrm>
          <a:off x="3214688" y="3352800"/>
          <a:ext cx="2682875" cy="517525"/>
        </p:xfrm>
        <a:graphic>
          <a:graphicData uri="http://schemas.openxmlformats.org/presentationml/2006/ole">
            <p:oleObj spid="_x0000_s20487" name="Equation" r:id="rId8" imgW="1117440" imgH="215640" progId="Equation.DSMT4">
              <p:embed/>
            </p:oleObj>
          </a:graphicData>
        </a:graphic>
      </p:graphicFrame>
      <p:sp>
        <p:nvSpPr>
          <p:cNvPr id="20497" name="AutoShape 14"/>
          <p:cNvSpPr>
            <a:spLocks noChangeArrowheads="1"/>
          </p:cNvSpPr>
          <p:nvPr/>
        </p:nvSpPr>
        <p:spPr bwMode="auto">
          <a:xfrm>
            <a:off x="457200" y="3048000"/>
            <a:ext cx="7391400" cy="2743200"/>
          </a:xfrm>
          <a:prstGeom prst="roundRect">
            <a:avLst>
              <a:gd name="adj" fmla="val 16667"/>
            </a:avLst>
          </a:prstGeom>
          <a:noFill/>
          <a:ln w="38100">
            <a:solidFill>
              <a:schemeClr val="accent2"/>
            </a:solidFill>
            <a:round/>
            <a:headEnd/>
            <a:tailEnd/>
          </a:ln>
        </p:spPr>
        <p:txBody>
          <a:bodyPr wrap="none" anchor="ctr"/>
          <a:lstStyle/>
          <a:p>
            <a:pPr algn="ctr"/>
            <a:endParaRPr lang="ja-JP" altLang="ja-JP"/>
          </a:p>
        </p:txBody>
      </p:sp>
      <p:sp>
        <p:nvSpPr>
          <p:cNvPr id="20498" name="Text Box 15"/>
          <p:cNvSpPr txBox="1">
            <a:spLocks noChangeArrowheads="1"/>
          </p:cNvSpPr>
          <p:nvPr/>
        </p:nvSpPr>
        <p:spPr bwMode="auto">
          <a:xfrm>
            <a:off x="762000" y="3276600"/>
            <a:ext cx="506413" cy="457200"/>
          </a:xfrm>
          <a:prstGeom prst="rect">
            <a:avLst/>
          </a:prstGeom>
          <a:noFill/>
          <a:ln w="9525">
            <a:noFill/>
            <a:miter lim="800000"/>
            <a:headEnd/>
            <a:tailEnd/>
          </a:ln>
        </p:spPr>
        <p:txBody>
          <a:bodyPr wrap="none">
            <a:spAutoFit/>
          </a:bodyPr>
          <a:lstStyle/>
          <a:p>
            <a:r>
              <a:rPr lang="en-US" altLang="ja-JP">
                <a:solidFill>
                  <a:schemeClr val="accent2"/>
                </a:solidFill>
              </a:rPr>
              <a:t>P2</a:t>
            </a:r>
          </a:p>
        </p:txBody>
      </p:sp>
      <p:sp>
        <p:nvSpPr>
          <p:cNvPr id="20499" name="Text Box 16"/>
          <p:cNvSpPr txBox="1">
            <a:spLocks noChangeArrowheads="1"/>
          </p:cNvSpPr>
          <p:nvPr/>
        </p:nvSpPr>
        <p:spPr bwMode="auto">
          <a:xfrm>
            <a:off x="1219200" y="3733800"/>
            <a:ext cx="1098550" cy="457200"/>
          </a:xfrm>
          <a:prstGeom prst="rect">
            <a:avLst/>
          </a:prstGeom>
          <a:noFill/>
          <a:ln w="9525">
            <a:noFill/>
            <a:miter lim="800000"/>
            <a:headEnd/>
            <a:tailEnd/>
          </a:ln>
        </p:spPr>
        <p:txBody>
          <a:bodyPr wrap="none">
            <a:spAutoFit/>
          </a:bodyPr>
          <a:lstStyle/>
          <a:p>
            <a:r>
              <a:rPr lang="ja-JP" altLang="en-US">
                <a:solidFill>
                  <a:srgbClr val="FF0000"/>
                </a:solidFill>
              </a:rPr>
              <a:t>最大化</a:t>
            </a:r>
          </a:p>
        </p:txBody>
      </p:sp>
      <p:sp>
        <p:nvSpPr>
          <p:cNvPr id="20500" name="Text Box 17"/>
          <p:cNvSpPr txBox="1">
            <a:spLocks noChangeArrowheads="1"/>
          </p:cNvSpPr>
          <p:nvPr/>
        </p:nvSpPr>
        <p:spPr bwMode="auto">
          <a:xfrm>
            <a:off x="1219200" y="4495800"/>
            <a:ext cx="793750" cy="457200"/>
          </a:xfrm>
          <a:prstGeom prst="rect">
            <a:avLst/>
          </a:prstGeom>
          <a:noFill/>
          <a:ln w="9525">
            <a:noFill/>
            <a:miter lim="800000"/>
            <a:headEnd/>
            <a:tailEnd/>
          </a:ln>
        </p:spPr>
        <p:txBody>
          <a:bodyPr wrap="none">
            <a:spAutoFit/>
          </a:bodyPr>
          <a:lstStyle/>
          <a:p>
            <a:r>
              <a:rPr lang="ja-JP" altLang="en-US">
                <a:solidFill>
                  <a:srgbClr val="FF0000"/>
                </a:solidFill>
              </a:rPr>
              <a:t>条件</a:t>
            </a:r>
          </a:p>
        </p:txBody>
      </p:sp>
      <p:graphicFrame>
        <p:nvGraphicFramePr>
          <p:cNvPr id="20488" name="Object 1030"/>
          <p:cNvGraphicFramePr>
            <a:graphicFrameLocks noChangeAspect="1"/>
          </p:cNvGraphicFramePr>
          <p:nvPr/>
        </p:nvGraphicFramePr>
        <p:xfrm>
          <a:off x="1931988" y="4191000"/>
          <a:ext cx="3516312" cy="403225"/>
        </p:xfrm>
        <a:graphic>
          <a:graphicData uri="http://schemas.openxmlformats.org/presentationml/2006/ole">
            <p:oleObj spid="_x0000_s20488" name="Equation" r:id="rId9" imgW="1765080" imgH="203040" progId="Equation.DSMT4">
              <p:embed/>
            </p:oleObj>
          </a:graphicData>
        </a:graphic>
      </p:graphicFrame>
      <p:graphicFrame>
        <p:nvGraphicFramePr>
          <p:cNvPr id="20489" name="Object 1031"/>
          <p:cNvGraphicFramePr>
            <a:graphicFrameLocks noChangeAspect="1"/>
          </p:cNvGraphicFramePr>
          <p:nvPr/>
        </p:nvGraphicFramePr>
        <p:xfrm>
          <a:off x="2387600" y="4876800"/>
          <a:ext cx="2554288" cy="404813"/>
        </p:xfrm>
        <a:graphic>
          <a:graphicData uri="http://schemas.openxmlformats.org/presentationml/2006/ole">
            <p:oleObj spid="_x0000_s20489" name="Equation" r:id="rId10" imgW="1282680" imgH="203040" progId="Equation.DSMT4">
              <p:embed/>
            </p:oleObj>
          </a:graphicData>
        </a:graphic>
      </p:graphicFrame>
      <p:graphicFrame>
        <p:nvGraphicFramePr>
          <p:cNvPr id="20490" name="Object 1032"/>
          <p:cNvGraphicFramePr>
            <a:graphicFrameLocks noChangeAspect="1"/>
          </p:cNvGraphicFramePr>
          <p:nvPr/>
        </p:nvGraphicFramePr>
        <p:xfrm>
          <a:off x="2373313" y="5270500"/>
          <a:ext cx="2111375" cy="411163"/>
        </p:xfrm>
        <a:graphic>
          <a:graphicData uri="http://schemas.openxmlformats.org/presentationml/2006/ole">
            <p:oleObj spid="_x0000_s20490" name="Equation" r:id="rId11" imgW="1041120" imgH="203040" progId="Equation.DSMT4">
              <p:embed/>
            </p:oleObj>
          </a:graphicData>
        </a:graphic>
      </p:graphicFrame>
      <p:sp>
        <p:nvSpPr>
          <p:cNvPr id="20501" name="Text Box 21"/>
          <p:cNvSpPr txBox="1">
            <a:spLocks noChangeArrowheads="1"/>
          </p:cNvSpPr>
          <p:nvPr/>
        </p:nvSpPr>
        <p:spPr bwMode="auto">
          <a:xfrm>
            <a:off x="1219200" y="3352800"/>
            <a:ext cx="1831975" cy="457200"/>
          </a:xfrm>
          <a:prstGeom prst="rect">
            <a:avLst/>
          </a:prstGeom>
          <a:noFill/>
          <a:ln w="9525">
            <a:noFill/>
            <a:miter lim="800000"/>
            <a:headEnd/>
            <a:tailEnd/>
          </a:ln>
        </p:spPr>
        <p:txBody>
          <a:bodyPr wrap="none">
            <a:spAutoFit/>
          </a:bodyPr>
          <a:lstStyle/>
          <a:p>
            <a:r>
              <a:rPr lang="ja-JP" altLang="en-US">
                <a:solidFill>
                  <a:srgbClr val="FF0000"/>
                </a:solidFill>
              </a:rPr>
              <a:t>特徴ベクトル</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16" name="スライド番号プレースホルダ 3"/>
          <p:cNvSpPr>
            <a:spLocks noGrp="1"/>
          </p:cNvSpPr>
          <p:nvPr>
            <p:ph type="sldNum" sz="quarter" idx="12"/>
          </p:nvPr>
        </p:nvSpPr>
        <p:spPr>
          <a:noFill/>
        </p:spPr>
        <p:txBody>
          <a:bodyPr/>
          <a:lstStyle/>
          <a:p>
            <a:fld id="{F6CFB798-02F5-47CD-B7CE-F380F8E7E232}" type="slidenum">
              <a:rPr lang="en-US" altLang="ja-JP"/>
              <a:pPr/>
              <a:t>28</a:t>
            </a:fld>
            <a:endParaRPr lang="en-US" altLang="ja-JP"/>
          </a:p>
        </p:txBody>
      </p:sp>
      <p:sp>
        <p:nvSpPr>
          <p:cNvPr id="21517" name="Text Box 2"/>
          <p:cNvSpPr txBox="1">
            <a:spLocks noChangeArrowheads="1"/>
          </p:cNvSpPr>
          <p:nvPr/>
        </p:nvSpPr>
        <p:spPr bwMode="auto">
          <a:xfrm>
            <a:off x="365125" y="117475"/>
            <a:ext cx="7940675" cy="822325"/>
          </a:xfrm>
          <a:prstGeom prst="rect">
            <a:avLst/>
          </a:prstGeom>
          <a:noFill/>
          <a:ln w="9525">
            <a:noFill/>
            <a:miter lim="800000"/>
            <a:headEnd/>
            <a:tailEnd/>
          </a:ln>
        </p:spPr>
        <p:txBody>
          <a:bodyPr>
            <a:spAutoFit/>
          </a:bodyPr>
          <a:lstStyle/>
          <a:p>
            <a:r>
              <a:rPr lang="ja-JP" altLang="en-US"/>
              <a:t>　　</a:t>
            </a:r>
            <a:r>
              <a:rPr lang="en-US" altLang="ja-JP"/>
              <a:t>P1</a:t>
            </a:r>
            <a:r>
              <a:rPr lang="ja-JP" altLang="en-US"/>
              <a:t>を線形緩和して、緩和解　　　　　　　　　　　　　　　　　　　を得る。よって、上界値</a:t>
            </a:r>
            <a:r>
              <a:rPr lang="en-US" altLang="ja-JP"/>
              <a:t>4</a:t>
            </a:r>
            <a:r>
              <a:rPr lang="ja-JP" altLang="en-US"/>
              <a:t>が得られる。</a:t>
            </a:r>
          </a:p>
        </p:txBody>
      </p:sp>
      <p:graphicFrame>
        <p:nvGraphicFramePr>
          <p:cNvPr id="21506" name="Object 3"/>
          <p:cNvGraphicFramePr>
            <a:graphicFrameLocks noChangeAspect="1"/>
          </p:cNvGraphicFramePr>
          <p:nvPr/>
        </p:nvGraphicFramePr>
        <p:xfrm>
          <a:off x="4419600" y="0"/>
          <a:ext cx="4146550" cy="554038"/>
        </p:xfrm>
        <a:graphic>
          <a:graphicData uri="http://schemas.openxmlformats.org/presentationml/2006/ole">
            <p:oleObj spid="_x0000_s21506" name="Equation" r:id="rId3" imgW="2082600" imgH="279360" progId="Equation.DSMT4">
              <p:embed/>
            </p:oleObj>
          </a:graphicData>
        </a:graphic>
      </p:graphicFrame>
      <p:sp>
        <p:nvSpPr>
          <p:cNvPr id="21518" name="Text Box 5"/>
          <p:cNvSpPr txBox="1">
            <a:spLocks noChangeArrowheads="1"/>
          </p:cNvSpPr>
          <p:nvPr/>
        </p:nvSpPr>
        <p:spPr bwMode="auto">
          <a:xfrm>
            <a:off x="381000" y="838200"/>
            <a:ext cx="8007350" cy="457200"/>
          </a:xfrm>
          <a:prstGeom prst="rect">
            <a:avLst/>
          </a:prstGeom>
          <a:noFill/>
          <a:ln w="9525">
            <a:noFill/>
            <a:miter lim="800000"/>
            <a:headEnd/>
            <a:tailEnd/>
          </a:ln>
        </p:spPr>
        <p:txBody>
          <a:bodyPr wrap="none">
            <a:spAutoFit/>
          </a:bodyPr>
          <a:lstStyle/>
          <a:p>
            <a:r>
              <a:rPr lang="ja-JP" altLang="en-US"/>
              <a:t>ここで、ステップ６が実行され、次の２つの子問題を生成する。</a:t>
            </a:r>
          </a:p>
        </p:txBody>
      </p:sp>
      <p:graphicFrame>
        <p:nvGraphicFramePr>
          <p:cNvPr id="21507" name="Object 6"/>
          <p:cNvGraphicFramePr>
            <a:graphicFrameLocks noChangeAspect="1"/>
          </p:cNvGraphicFramePr>
          <p:nvPr/>
        </p:nvGraphicFramePr>
        <p:xfrm>
          <a:off x="3352800" y="1600200"/>
          <a:ext cx="2560638" cy="517525"/>
        </p:xfrm>
        <a:graphic>
          <a:graphicData uri="http://schemas.openxmlformats.org/presentationml/2006/ole">
            <p:oleObj spid="_x0000_s21507" name="Equation" r:id="rId4" imgW="1066680" imgH="215640" progId="Equation.DSMT4">
              <p:embed/>
            </p:oleObj>
          </a:graphicData>
        </a:graphic>
      </p:graphicFrame>
      <p:sp>
        <p:nvSpPr>
          <p:cNvPr id="21519" name="AutoShape 7"/>
          <p:cNvSpPr>
            <a:spLocks noChangeArrowheads="1"/>
          </p:cNvSpPr>
          <p:nvPr/>
        </p:nvSpPr>
        <p:spPr bwMode="auto">
          <a:xfrm>
            <a:off x="533400" y="1295400"/>
            <a:ext cx="7391400" cy="2438400"/>
          </a:xfrm>
          <a:prstGeom prst="roundRect">
            <a:avLst>
              <a:gd name="adj" fmla="val 16667"/>
            </a:avLst>
          </a:prstGeom>
          <a:noFill/>
          <a:ln w="38100">
            <a:solidFill>
              <a:schemeClr val="accent2"/>
            </a:solidFill>
            <a:round/>
            <a:headEnd/>
            <a:tailEnd/>
          </a:ln>
        </p:spPr>
        <p:txBody>
          <a:bodyPr wrap="none" anchor="ctr"/>
          <a:lstStyle/>
          <a:p>
            <a:pPr algn="ctr"/>
            <a:endParaRPr lang="ja-JP" altLang="ja-JP"/>
          </a:p>
        </p:txBody>
      </p:sp>
      <p:sp>
        <p:nvSpPr>
          <p:cNvPr id="21520" name="Text Box 8"/>
          <p:cNvSpPr txBox="1">
            <a:spLocks noChangeArrowheads="1"/>
          </p:cNvSpPr>
          <p:nvPr/>
        </p:nvSpPr>
        <p:spPr bwMode="auto">
          <a:xfrm>
            <a:off x="838200" y="1524000"/>
            <a:ext cx="506413" cy="457200"/>
          </a:xfrm>
          <a:prstGeom prst="rect">
            <a:avLst/>
          </a:prstGeom>
          <a:noFill/>
          <a:ln w="9525">
            <a:noFill/>
            <a:miter lim="800000"/>
            <a:headEnd/>
            <a:tailEnd/>
          </a:ln>
        </p:spPr>
        <p:txBody>
          <a:bodyPr wrap="none">
            <a:spAutoFit/>
          </a:bodyPr>
          <a:lstStyle/>
          <a:p>
            <a:r>
              <a:rPr lang="en-US" altLang="ja-JP">
                <a:solidFill>
                  <a:schemeClr val="accent2"/>
                </a:solidFill>
              </a:rPr>
              <a:t>P3</a:t>
            </a:r>
          </a:p>
        </p:txBody>
      </p:sp>
      <p:sp>
        <p:nvSpPr>
          <p:cNvPr id="21521" name="Text Box 9"/>
          <p:cNvSpPr txBox="1">
            <a:spLocks noChangeArrowheads="1"/>
          </p:cNvSpPr>
          <p:nvPr/>
        </p:nvSpPr>
        <p:spPr bwMode="auto">
          <a:xfrm>
            <a:off x="1295400" y="1981200"/>
            <a:ext cx="1098550" cy="457200"/>
          </a:xfrm>
          <a:prstGeom prst="rect">
            <a:avLst/>
          </a:prstGeom>
          <a:noFill/>
          <a:ln w="9525">
            <a:noFill/>
            <a:miter lim="800000"/>
            <a:headEnd/>
            <a:tailEnd/>
          </a:ln>
        </p:spPr>
        <p:txBody>
          <a:bodyPr wrap="none">
            <a:spAutoFit/>
          </a:bodyPr>
          <a:lstStyle/>
          <a:p>
            <a:r>
              <a:rPr lang="ja-JP" altLang="en-US">
                <a:solidFill>
                  <a:srgbClr val="FF0000"/>
                </a:solidFill>
              </a:rPr>
              <a:t>最大化</a:t>
            </a:r>
          </a:p>
        </p:txBody>
      </p:sp>
      <p:sp>
        <p:nvSpPr>
          <p:cNvPr id="21522" name="Text Box 10"/>
          <p:cNvSpPr txBox="1">
            <a:spLocks noChangeArrowheads="1"/>
          </p:cNvSpPr>
          <p:nvPr/>
        </p:nvSpPr>
        <p:spPr bwMode="auto">
          <a:xfrm>
            <a:off x="1295400" y="2743200"/>
            <a:ext cx="793750" cy="457200"/>
          </a:xfrm>
          <a:prstGeom prst="rect">
            <a:avLst/>
          </a:prstGeom>
          <a:noFill/>
          <a:ln w="9525">
            <a:noFill/>
            <a:miter lim="800000"/>
            <a:headEnd/>
            <a:tailEnd/>
          </a:ln>
        </p:spPr>
        <p:txBody>
          <a:bodyPr wrap="none">
            <a:spAutoFit/>
          </a:bodyPr>
          <a:lstStyle/>
          <a:p>
            <a:r>
              <a:rPr lang="ja-JP" altLang="en-US">
                <a:solidFill>
                  <a:srgbClr val="FF0000"/>
                </a:solidFill>
              </a:rPr>
              <a:t>条件</a:t>
            </a:r>
          </a:p>
        </p:txBody>
      </p:sp>
      <p:graphicFrame>
        <p:nvGraphicFramePr>
          <p:cNvPr id="21508" name="Object 11"/>
          <p:cNvGraphicFramePr>
            <a:graphicFrameLocks noChangeAspect="1"/>
          </p:cNvGraphicFramePr>
          <p:nvPr/>
        </p:nvGraphicFramePr>
        <p:xfrm>
          <a:off x="2667000" y="2362200"/>
          <a:ext cx="2176463" cy="403225"/>
        </p:xfrm>
        <a:graphic>
          <a:graphicData uri="http://schemas.openxmlformats.org/presentationml/2006/ole">
            <p:oleObj spid="_x0000_s21508" name="Equation" r:id="rId5" imgW="1091880" imgH="203040" progId="Equation.DSMT4">
              <p:embed/>
            </p:oleObj>
          </a:graphicData>
        </a:graphic>
      </p:graphicFrame>
      <p:graphicFrame>
        <p:nvGraphicFramePr>
          <p:cNvPr id="21509" name="Object 12"/>
          <p:cNvGraphicFramePr>
            <a:graphicFrameLocks noChangeAspect="1"/>
          </p:cNvGraphicFramePr>
          <p:nvPr/>
        </p:nvGraphicFramePr>
        <p:xfrm>
          <a:off x="2514600" y="2895600"/>
          <a:ext cx="1795463" cy="404813"/>
        </p:xfrm>
        <a:graphic>
          <a:graphicData uri="http://schemas.openxmlformats.org/presentationml/2006/ole">
            <p:oleObj spid="_x0000_s21509" name="Equation" r:id="rId6" imgW="901440" imgH="203040" progId="Equation.DSMT4">
              <p:embed/>
            </p:oleObj>
          </a:graphicData>
        </a:graphic>
      </p:graphicFrame>
      <p:graphicFrame>
        <p:nvGraphicFramePr>
          <p:cNvPr id="21510" name="Object 13"/>
          <p:cNvGraphicFramePr>
            <a:graphicFrameLocks noChangeAspect="1"/>
          </p:cNvGraphicFramePr>
          <p:nvPr/>
        </p:nvGraphicFramePr>
        <p:xfrm>
          <a:off x="2706688" y="3276600"/>
          <a:ext cx="1725612" cy="411163"/>
        </p:xfrm>
        <a:graphic>
          <a:graphicData uri="http://schemas.openxmlformats.org/presentationml/2006/ole">
            <p:oleObj spid="_x0000_s21510" name="Equation" r:id="rId7" imgW="850680" imgH="203040" progId="Equation.DSMT4">
              <p:embed/>
            </p:oleObj>
          </a:graphicData>
        </a:graphic>
      </p:graphicFrame>
      <p:sp>
        <p:nvSpPr>
          <p:cNvPr id="21523" name="Text Box 14"/>
          <p:cNvSpPr txBox="1">
            <a:spLocks noChangeArrowheads="1"/>
          </p:cNvSpPr>
          <p:nvPr/>
        </p:nvSpPr>
        <p:spPr bwMode="auto">
          <a:xfrm>
            <a:off x="1295400" y="1600200"/>
            <a:ext cx="1831975" cy="457200"/>
          </a:xfrm>
          <a:prstGeom prst="rect">
            <a:avLst/>
          </a:prstGeom>
          <a:noFill/>
          <a:ln w="9525">
            <a:noFill/>
            <a:miter lim="800000"/>
            <a:headEnd/>
            <a:tailEnd/>
          </a:ln>
        </p:spPr>
        <p:txBody>
          <a:bodyPr wrap="none">
            <a:spAutoFit/>
          </a:bodyPr>
          <a:lstStyle/>
          <a:p>
            <a:r>
              <a:rPr lang="ja-JP" altLang="en-US">
                <a:solidFill>
                  <a:srgbClr val="FF0000"/>
                </a:solidFill>
              </a:rPr>
              <a:t>特徴ベクトル</a:t>
            </a:r>
          </a:p>
        </p:txBody>
      </p:sp>
      <p:graphicFrame>
        <p:nvGraphicFramePr>
          <p:cNvPr id="21511" name="Object 15"/>
          <p:cNvGraphicFramePr>
            <a:graphicFrameLocks noChangeAspect="1"/>
          </p:cNvGraphicFramePr>
          <p:nvPr/>
        </p:nvGraphicFramePr>
        <p:xfrm>
          <a:off x="3443288" y="4191000"/>
          <a:ext cx="2530475" cy="517525"/>
        </p:xfrm>
        <a:graphic>
          <a:graphicData uri="http://schemas.openxmlformats.org/presentationml/2006/ole">
            <p:oleObj spid="_x0000_s21511" name="Equation" r:id="rId8" imgW="1054080" imgH="215640" progId="Equation.DSMT4">
              <p:embed/>
            </p:oleObj>
          </a:graphicData>
        </a:graphic>
      </p:graphicFrame>
      <p:sp>
        <p:nvSpPr>
          <p:cNvPr id="21524" name="AutoShape 16"/>
          <p:cNvSpPr>
            <a:spLocks noChangeArrowheads="1"/>
          </p:cNvSpPr>
          <p:nvPr/>
        </p:nvSpPr>
        <p:spPr bwMode="auto">
          <a:xfrm>
            <a:off x="609600" y="3886200"/>
            <a:ext cx="7391400" cy="2438400"/>
          </a:xfrm>
          <a:prstGeom prst="roundRect">
            <a:avLst>
              <a:gd name="adj" fmla="val 16667"/>
            </a:avLst>
          </a:prstGeom>
          <a:noFill/>
          <a:ln w="38100">
            <a:solidFill>
              <a:schemeClr val="accent2"/>
            </a:solidFill>
            <a:round/>
            <a:headEnd/>
            <a:tailEnd/>
          </a:ln>
        </p:spPr>
        <p:txBody>
          <a:bodyPr wrap="none" anchor="ctr"/>
          <a:lstStyle/>
          <a:p>
            <a:pPr algn="ctr"/>
            <a:endParaRPr lang="ja-JP" altLang="ja-JP"/>
          </a:p>
        </p:txBody>
      </p:sp>
      <p:sp>
        <p:nvSpPr>
          <p:cNvPr id="21525" name="Text Box 17"/>
          <p:cNvSpPr txBox="1">
            <a:spLocks noChangeArrowheads="1"/>
          </p:cNvSpPr>
          <p:nvPr/>
        </p:nvSpPr>
        <p:spPr bwMode="auto">
          <a:xfrm>
            <a:off x="914400" y="4114800"/>
            <a:ext cx="506413" cy="457200"/>
          </a:xfrm>
          <a:prstGeom prst="rect">
            <a:avLst/>
          </a:prstGeom>
          <a:noFill/>
          <a:ln w="9525">
            <a:noFill/>
            <a:miter lim="800000"/>
            <a:headEnd/>
            <a:tailEnd/>
          </a:ln>
        </p:spPr>
        <p:txBody>
          <a:bodyPr wrap="none">
            <a:spAutoFit/>
          </a:bodyPr>
          <a:lstStyle/>
          <a:p>
            <a:r>
              <a:rPr lang="en-US" altLang="ja-JP">
                <a:solidFill>
                  <a:schemeClr val="accent2"/>
                </a:solidFill>
              </a:rPr>
              <a:t>P4</a:t>
            </a:r>
          </a:p>
        </p:txBody>
      </p:sp>
      <p:sp>
        <p:nvSpPr>
          <p:cNvPr id="21526" name="Text Box 18"/>
          <p:cNvSpPr txBox="1">
            <a:spLocks noChangeArrowheads="1"/>
          </p:cNvSpPr>
          <p:nvPr/>
        </p:nvSpPr>
        <p:spPr bwMode="auto">
          <a:xfrm>
            <a:off x="1371600" y="4572000"/>
            <a:ext cx="1098550" cy="457200"/>
          </a:xfrm>
          <a:prstGeom prst="rect">
            <a:avLst/>
          </a:prstGeom>
          <a:noFill/>
          <a:ln w="9525">
            <a:noFill/>
            <a:miter lim="800000"/>
            <a:headEnd/>
            <a:tailEnd/>
          </a:ln>
        </p:spPr>
        <p:txBody>
          <a:bodyPr wrap="none">
            <a:spAutoFit/>
          </a:bodyPr>
          <a:lstStyle/>
          <a:p>
            <a:r>
              <a:rPr lang="ja-JP" altLang="en-US">
                <a:solidFill>
                  <a:srgbClr val="FF0000"/>
                </a:solidFill>
              </a:rPr>
              <a:t>最大化</a:t>
            </a:r>
          </a:p>
        </p:txBody>
      </p:sp>
      <p:sp>
        <p:nvSpPr>
          <p:cNvPr id="21527" name="Text Box 19"/>
          <p:cNvSpPr txBox="1">
            <a:spLocks noChangeArrowheads="1"/>
          </p:cNvSpPr>
          <p:nvPr/>
        </p:nvSpPr>
        <p:spPr bwMode="auto">
          <a:xfrm>
            <a:off x="1371600" y="5334000"/>
            <a:ext cx="793750" cy="457200"/>
          </a:xfrm>
          <a:prstGeom prst="rect">
            <a:avLst/>
          </a:prstGeom>
          <a:noFill/>
          <a:ln w="9525">
            <a:noFill/>
            <a:miter lim="800000"/>
            <a:headEnd/>
            <a:tailEnd/>
          </a:ln>
        </p:spPr>
        <p:txBody>
          <a:bodyPr wrap="none">
            <a:spAutoFit/>
          </a:bodyPr>
          <a:lstStyle/>
          <a:p>
            <a:r>
              <a:rPr lang="ja-JP" altLang="en-US">
                <a:solidFill>
                  <a:srgbClr val="FF0000"/>
                </a:solidFill>
              </a:rPr>
              <a:t>条件</a:t>
            </a:r>
          </a:p>
        </p:txBody>
      </p:sp>
      <p:graphicFrame>
        <p:nvGraphicFramePr>
          <p:cNvPr id="21512" name="Object 20"/>
          <p:cNvGraphicFramePr>
            <a:graphicFrameLocks noChangeAspect="1"/>
          </p:cNvGraphicFramePr>
          <p:nvPr/>
        </p:nvGraphicFramePr>
        <p:xfrm>
          <a:off x="2478088" y="4953000"/>
          <a:ext cx="2708275" cy="403225"/>
        </p:xfrm>
        <a:graphic>
          <a:graphicData uri="http://schemas.openxmlformats.org/presentationml/2006/ole">
            <p:oleObj spid="_x0000_s21512" name="Equation" r:id="rId9" imgW="1358640" imgH="203040" progId="Equation.DSMT4">
              <p:embed/>
            </p:oleObj>
          </a:graphicData>
        </a:graphic>
      </p:graphicFrame>
      <p:graphicFrame>
        <p:nvGraphicFramePr>
          <p:cNvPr id="21513" name="Object 21"/>
          <p:cNvGraphicFramePr>
            <a:graphicFrameLocks noChangeAspect="1"/>
          </p:cNvGraphicFramePr>
          <p:nvPr/>
        </p:nvGraphicFramePr>
        <p:xfrm>
          <a:off x="2603500" y="5486400"/>
          <a:ext cx="1770063" cy="404813"/>
        </p:xfrm>
        <a:graphic>
          <a:graphicData uri="http://schemas.openxmlformats.org/presentationml/2006/ole">
            <p:oleObj spid="_x0000_s21513" name="Equation" r:id="rId10" imgW="888840" imgH="203040" progId="Equation.DSMT4">
              <p:embed/>
            </p:oleObj>
          </a:graphicData>
        </a:graphic>
      </p:graphicFrame>
      <p:graphicFrame>
        <p:nvGraphicFramePr>
          <p:cNvPr id="21514" name="Object 22"/>
          <p:cNvGraphicFramePr>
            <a:graphicFrameLocks noChangeAspect="1"/>
          </p:cNvGraphicFramePr>
          <p:nvPr/>
        </p:nvGraphicFramePr>
        <p:xfrm>
          <a:off x="2782888" y="5867400"/>
          <a:ext cx="1725612" cy="411163"/>
        </p:xfrm>
        <a:graphic>
          <a:graphicData uri="http://schemas.openxmlformats.org/presentationml/2006/ole">
            <p:oleObj spid="_x0000_s21514" name="Equation" r:id="rId11" imgW="850680" imgH="203040" progId="Equation.DSMT4">
              <p:embed/>
            </p:oleObj>
          </a:graphicData>
        </a:graphic>
      </p:graphicFrame>
      <p:sp>
        <p:nvSpPr>
          <p:cNvPr id="21528" name="Text Box 23"/>
          <p:cNvSpPr txBox="1">
            <a:spLocks noChangeArrowheads="1"/>
          </p:cNvSpPr>
          <p:nvPr/>
        </p:nvSpPr>
        <p:spPr bwMode="auto">
          <a:xfrm>
            <a:off x="1371600" y="4191000"/>
            <a:ext cx="1831975" cy="457200"/>
          </a:xfrm>
          <a:prstGeom prst="rect">
            <a:avLst/>
          </a:prstGeom>
          <a:noFill/>
          <a:ln w="9525">
            <a:noFill/>
            <a:miter lim="800000"/>
            <a:headEnd/>
            <a:tailEnd/>
          </a:ln>
        </p:spPr>
        <p:txBody>
          <a:bodyPr wrap="none">
            <a:spAutoFit/>
          </a:bodyPr>
          <a:lstStyle/>
          <a:p>
            <a:r>
              <a:rPr lang="ja-JP" altLang="en-US">
                <a:solidFill>
                  <a:srgbClr val="FF0000"/>
                </a:solidFill>
              </a:rPr>
              <a:t>特徴ベクトル</a:t>
            </a:r>
          </a:p>
        </p:txBody>
      </p:sp>
      <p:graphicFrame>
        <p:nvGraphicFramePr>
          <p:cNvPr id="21515" name="Object 24"/>
          <p:cNvGraphicFramePr>
            <a:graphicFrameLocks noChangeAspect="1"/>
          </p:cNvGraphicFramePr>
          <p:nvPr/>
        </p:nvGraphicFramePr>
        <p:xfrm>
          <a:off x="2081213" y="6450013"/>
          <a:ext cx="2249487" cy="407987"/>
        </p:xfrm>
        <a:graphic>
          <a:graphicData uri="http://schemas.openxmlformats.org/presentationml/2006/ole">
            <p:oleObj spid="_x0000_s21515" name="Equation" r:id="rId12" imgW="1117440" imgH="203040" progId="Equation.DSMT4">
              <p:embed/>
            </p:oleObj>
          </a:graphicData>
        </a:graphic>
      </p:graphicFrame>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4" name="スライド番号プレースホルダ 3"/>
          <p:cNvSpPr>
            <a:spLocks noGrp="1"/>
          </p:cNvSpPr>
          <p:nvPr>
            <p:ph type="sldNum" sz="quarter" idx="12"/>
          </p:nvPr>
        </p:nvSpPr>
        <p:spPr>
          <a:noFill/>
        </p:spPr>
        <p:txBody>
          <a:bodyPr/>
          <a:lstStyle/>
          <a:p>
            <a:fld id="{7B6A8134-11D1-44CA-8A35-7CE40E669D4D}" type="slidenum">
              <a:rPr lang="en-US" altLang="ja-JP"/>
              <a:pPr/>
              <a:t>29</a:t>
            </a:fld>
            <a:endParaRPr lang="en-US" altLang="ja-JP"/>
          </a:p>
        </p:txBody>
      </p:sp>
      <p:sp>
        <p:nvSpPr>
          <p:cNvPr id="22535" name="Text Box 2"/>
          <p:cNvSpPr txBox="1">
            <a:spLocks noChangeArrowheads="1"/>
          </p:cNvSpPr>
          <p:nvPr/>
        </p:nvSpPr>
        <p:spPr bwMode="auto">
          <a:xfrm>
            <a:off x="365125" y="117475"/>
            <a:ext cx="7940675" cy="1917700"/>
          </a:xfrm>
          <a:prstGeom prst="rect">
            <a:avLst/>
          </a:prstGeom>
          <a:noFill/>
          <a:ln w="9525">
            <a:noFill/>
            <a:miter lim="800000"/>
            <a:headEnd/>
            <a:tailEnd/>
          </a:ln>
        </p:spPr>
        <p:txBody>
          <a:bodyPr>
            <a:spAutoFit/>
          </a:bodyPr>
          <a:lstStyle/>
          <a:p>
            <a:r>
              <a:rPr lang="ja-JP" altLang="en-US"/>
              <a:t>　　</a:t>
            </a:r>
            <a:r>
              <a:rPr lang="en-US" altLang="ja-JP"/>
              <a:t>P3</a:t>
            </a:r>
            <a:r>
              <a:rPr lang="ja-JP" altLang="en-US"/>
              <a:t>を線形緩和して、緩和解　　　　　　　　　　　　　　　　　　　を得る。このとき、上界値</a:t>
            </a:r>
            <a:r>
              <a:rPr lang="en-US" altLang="ja-JP"/>
              <a:t>4</a:t>
            </a:r>
            <a:r>
              <a:rPr lang="ja-JP" altLang="en-US"/>
              <a:t>が得られる。この解は、全て整数であり、原問題の実行可能解である。よって、暫定解が得られる。したっがって、暫定解を更新する。また、</a:t>
            </a:r>
            <a:r>
              <a:rPr lang="en-US" altLang="ja-JP"/>
              <a:t>P3</a:t>
            </a:r>
            <a:r>
              <a:rPr lang="ja-JP" altLang="en-US"/>
              <a:t>はもはや子問題を生成しない。</a:t>
            </a:r>
          </a:p>
        </p:txBody>
      </p:sp>
      <p:graphicFrame>
        <p:nvGraphicFramePr>
          <p:cNvPr id="22530" name="Object 0"/>
          <p:cNvGraphicFramePr>
            <a:graphicFrameLocks noChangeAspect="1"/>
          </p:cNvGraphicFramePr>
          <p:nvPr/>
        </p:nvGraphicFramePr>
        <p:xfrm>
          <a:off x="4710113" y="74613"/>
          <a:ext cx="3563937" cy="403225"/>
        </p:xfrm>
        <a:graphic>
          <a:graphicData uri="http://schemas.openxmlformats.org/presentationml/2006/ole">
            <p:oleObj spid="_x0000_s22530" name="Equation" r:id="rId3" imgW="1790640" imgH="203040" progId="Equation.DSMT4">
              <p:embed/>
            </p:oleObj>
          </a:graphicData>
        </a:graphic>
      </p:graphicFrame>
      <p:sp>
        <p:nvSpPr>
          <p:cNvPr id="22536" name="Text Box 4"/>
          <p:cNvSpPr txBox="1">
            <a:spLocks noChangeArrowheads="1"/>
          </p:cNvSpPr>
          <p:nvPr/>
        </p:nvSpPr>
        <p:spPr bwMode="auto">
          <a:xfrm>
            <a:off x="457200" y="3048000"/>
            <a:ext cx="7940675" cy="1552575"/>
          </a:xfrm>
          <a:prstGeom prst="rect">
            <a:avLst/>
          </a:prstGeom>
          <a:noFill/>
          <a:ln w="9525">
            <a:noFill/>
            <a:miter lim="800000"/>
            <a:headEnd/>
            <a:tailEnd/>
          </a:ln>
        </p:spPr>
        <p:txBody>
          <a:bodyPr>
            <a:spAutoFit/>
          </a:bodyPr>
          <a:lstStyle/>
          <a:p>
            <a:r>
              <a:rPr lang="ja-JP" altLang="en-US"/>
              <a:t>　　</a:t>
            </a:r>
            <a:r>
              <a:rPr lang="en-US" altLang="ja-JP"/>
              <a:t>P4</a:t>
            </a:r>
            <a:r>
              <a:rPr lang="ja-JP" altLang="en-US"/>
              <a:t>を線形緩和すると、緩和解　　　　　　　　　　　　　　　　　を得る。よって、上界値</a:t>
            </a:r>
            <a:r>
              <a:rPr lang="en-US" altLang="ja-JP"/>
              <a:t>3</a:t>
            </a:r>
            <a:r>
              <a:rPr lang="ja-JP" altLang="en-US"/>
              <a:t>が得られる。しかし、この上界値は、暫定解より小さいのでこれ以上分枝操作を繰り返す必要はない。（枝刈りが生じる。）</a:t>
            </a:r>
          </a:p>
        </p:txBody>
      </p:sp>
      <p:graphicFrame>
        <p:nvGraphicFramePr>
          <p:cNvPr id="22531" name="Object 1"/>
          <p:cNvGraphicFramePr>
            <a:graphicFrameLocks noChangeAspect="1"/>
          </p:cNvGraphicFramePr>
          <p:nvPr/>
        </p:nvGraphicFramePr>
        <p:xfrm>
          <a:off x="4648200" y="2971800"/>
          <a:ext cx="4070350" cy="554038"/>
        </p:xfrm>
        <a:graphic>
          <a:graphicData uri="http://schemas.openxmlformats.org/presentationml/2006/ole">
            <p:oleObj spid="_x0000_s22531" name="Equation" r:id="rId4" imgW="2044440" imgH="279360" progId="Equation.DSMT4">
              <p:embed/>
            </p:oleObj>
          </a:graphicData>
        </a:graphic>
      </p:graphicFrame>
      <p:graphicFrame>
        <p:nvGraphicFramePr>
          <p:cNvPr id="22532" name="Object 2"/>
          <p:cNvGraphicFramePr>
            <a:graphicFrameLocks noChangeAspect="1"/>
          </p:cNvGraphicFramePr>
          <p:nvPr/>
        </p:nvGraphicFramePr>
        <p:xfrm>
          <a:off x="2325688" y="2362200"/>
          <a:ext cx="1865312" cy="407988"/>
        </p:xfrm>
        <a:graphic>
          <a:graphicData uri="http://schemas.openxmlformats.org/presentationml/2006/ole">
            <p:oleObj spid="_x0000_s22532" name="Equation" r:id="rId5" imgW="927000" imgH="203040" progId="Equation.DSMT4">
              <p:embed/>
            </p:oleObj>
          </a:graphicData>
        </a:graphic>
      </p:graphicFrame>
      <p:graphicFrame>
        <p:nvGraphicFramePr>
          <p:cNvPr id="22533" name="Object 3"/>
          <p:cNvGraphicFramePr>
            <a:graphicFrameLocks noChangeAspect="1"/>
          </p:cNvGraphicFramePr>
          <p:nvPr/>
        </p:nvGraphicFramePr>
        <p:xfrm>
          <a:off x="2590800" y="4876800"/>
          <a:ext cx="1457325" cy="407988"/>
        </p:xfrm>
        <a:graphic>
          <a:graphicData uri="http://schemas.openxmlformats.org/presentationml/2006/ole">
            <p:oleObj spid="_x0000_s22533" name="Equation" r:id="rId6" imgW="723600" imgH="203040" progId="Equation.DSMT4">
              <p:embed/>
            </p:oleObj>
          </a:graphicData>
        </a:graphic>
      </p:graphicFrame>
      <p:sp>
        <p:nvSpPr>
          <p:cNvPr id="22537" name="Text Box 9"/>
          <p:cNvSpPr txBox="1">
            <a:spLocks noChangeArrowheads="1"/>
          </p:cNvSpPr>
          <p:nvPr/>
        </p:nvSpPr>
        <p:spPr bwMode="auto">
          <a:xfrm>
            <a:off x="381000" y="5410200"/>
            <a:ext cx="8556625" cy="822325"/>
          </a:xfrm>
          <a:prstGeom prst="rect">
            <a:avLst/>
          </a:prstGeom>
          <a:noFill/>
          <a:ln w="9525">
            <a:noFill/>
            <a:miter lim="800000"/>
            <a:headEnd/>
            <a:tailEnd/>
          </a:ln>
        </p:spPr>
        <p:txBody>
          <a:bodyPr wrap="none">
            <a:spAutoFit/>
          </a:bodyPr>
          <a:lstStyle/>
          <a:p>
            <a:r>
              <a:rPr lang="ja-JP" altLang="en-US"/>
              <a:t>　　まだ、子問題が残っているので、この問題に対する分枝可能性</a:t>
            </a:r>
          </a:p>
          <a:p>
            <a:r>
              <a:rPr lang="ja-JP" altLang="en-US"/>
              <a:t>をチェックする。</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6" name="スライド番号プレースホルダ 3"/>
          <p:cNvSpPr>
            <a:spLocks noGrp="1"/>
          </p:cNvSpPr>
          <p:nvPr>
            <p:ph type="sldNum" sz="quarter" idx="12"/>
          </p:nvPr>
        </p:nvSpPr>
        <p:spPr>
          <a:noFill/>
        </p:spPr>
        <p:txBody>
          <a:bodyPr/>
          <a:lstStyle/>
          <a:p>
            <a:fld id="{C8458741-D44C-472B-840D-E72D93661111}" type="slidenum">
              <a:rPr lang="en-US" altLang="ja-JP"/>
              <a:pPr/>
              <a:t>3</a:t>
            </a:fld>
            <a:endParaRPr lang="en-US" altLang="ja-JP"/>
          </a:p>
        </p:txBody>
      </p:sp>
      <p:sp>
        <p:nvSpPr>
          <p:cNvPr id="2057" name="AutoShape 2"/>
          <p:cNvSpPr>
            <a:spLocks noChangeArrowheads="1"/>
          </p:cNvSpPr>
          <p:nvPr/>
        </p:nvSpPr>
        <p:spPr bwMode="auto">
          <a:xfrm>
            <a:off x="762000" y="3124200"/>
            <a:ext cx="7239000" cy="2438400"/>
          </a:xfrm>
          <a:prstGeom prst="roundRect">
            <a:avLst>
              <a:gd name="adj" fmla="val 16667"/>
            </a:avLst>
          </a:prstGeom>
          <a:noFill/>
          <a:ln w="38100">
            <a:solidFill>
              <a:schemeClr val="accent2"/>
            </a:solidFill>
            <a:round/>
            <a:headEnd/>
            <a:tailEnd/>
          </a:ln>
        </p:spPr>
        <p:txBody>
          <a:bodyPr wrap="none" anchor="ctr"/>
          <a:lstStyle/>
          <a:p>
            <a:pPr algn="ctr"/>
            <a:endParaRPr lang="ja-JP" altLang="ja-JP"/>
          </a:p>
        </p:txBody>
      </p:sp>
      <p:graphicFrame>
        <p:nvGraphicFramePr>
          <p:cNvPr id="2050" name="Object 4"/>
          <p:cNvGraphicFramePr>
            <a:graphicFrameLocks noChangeAspect="1"/>
          </p:cNvGraphicFramePr>
          <p:nvPr/>
        </p:nvGraphicFramePr>
        <p:xfrm>
          <a:off x="2819400" y="3429000"/>
          <a:ext cx="762000" cy="487363"/>
        </p:xfrm>
        <a:graphic>
          <a:graphicData uri="http://schemas.openxmlformats.org/presentationml/2006/ole">
            <p:oleObj spid="_x0000_s2050" name="Equation" r:id="rId3" imgW="317160" imgH="203040" progId="Equation.DSMT4">
              <p:embed/>
            </p:oleObj>
          </a:graphicData>
        </a:graphic>
      </p:graphicFrame>
      <p:graphicFrame>
        <p:nvGraphicFramePr>
          <p:cNvPr id="2051" name="Object 5"/>
          <p:cNvGraphicFramePr>
            <a:graphicFrameLocks noChangeAspect="1"/>
          </p:cNvGraphicFramePr>
          <p:nvPr/>
        </p:nvGraphicFramePr>
        <p:xfrm>
          <a:off x="2743200" y="4114800"/>
          <a:ext cx="3840163" cy="609600"/>
        </p:xfrm>
        <a:graphic>
          <a:graphicData uri="http://schemas.openxmlformats.org/presentationml/2006/ole">
            <p:oleObj spid="_x0000_s2051" name="Equation" r:id="rId4" imgW="1600200" imgH="253800" progId="Equation.DSMT4">
              <p:embed/>
            </p:oleObj>
          </a:graphicData>
        </a:graphic>
      </p:graphicFrame>
      <p:graphicFrame>
        <p:nvGraphicFramePr>
          <p:cNvPr id="2052" name="Object 6"/>
          <p:cNvGraphicFramePr>
            <a:graphicFrameLocks noChangeAspect="1"/>
          </p:cNvGraphicFramePr>
          <p:nvPr/>
        </p:nvGraphicFramePr>
        <p:xfrm>
          <a:off x="2805113" y="4724400"/>
          <a:ext cx="3870325" cy="609600"/>
        </p:xfrm>
        <a:graphic>
          <a:graphicData uri="http://schemas.openxmlformats.org/presentationml/2006/ole">
            <p:oleObj spid="_x0000_s2052" name="Equation" r:id="rId5" imgW="1612800" imgH="253800" progId="Equation.DSMT4">
              <p:embed/>
            </p:oleObj>
          </a:graphicData>
        </a:graphic>
      </p:graphicFrame>
      <p:sp>
        <p:nvSpPr>
          <p:cNvPr id="2058" name="Text Box 7"/>
          <p:cNvSpPr txBox="1">
            <a:spLocks noChangeArrowheads="1"/>
          </p:cNvSpPr>
          <p:nvPr/>
        </p:nvSpPr>
        <p:spPr bwMode="auto">
          <a:xfrm>
            <a:off x="1584325" y="3449638"/>
            <a:ext cx="1098550" cy="457200"/>
          </a:xfrm>
          <a:prstGeom prst="rect">
            <a:avLst/>
          </a:prstGeom>
          <a:noFill/>
          <a:ln w="9525">
            <a:noFill/>
            <a:miter lim="800000"/>
            <a:headEnd/>
            <a:tailEnd/>
          </a:ln>
        </p:spPr>
        <p:txBody>
          <a:bodyPr wrap="none">
            <a:spAutoFit/>
          </a:bodyPr>
          <a:lstStyle/>
          <a:p>
            <a:r>
              <a:rPr lang="ja-JP" altLang="en-US">
                <a:solidFill>
                  <a:srgbClr val="FF0000"/>
                </a:solidFill>
              </a:rPr>
              <a:t>最大化</a:t>
            </a:r>
          </a:p>
        </p:txBody>
      </p:sp>
      <p:sp>
        <p:nvSpPr>
          <p:cNvPr id="2059" name="Text Box 8"/>
          <p:cNvSpPr txBox="1">
            <a:spLocks noChangeArrowheads="1"/>
          </p:cNvSpPr>
          <p:nvPr/>
        </p:nvSpPr>
        <p:spPr bwMode="auto">
          <a:xfrm>
            <a:off x="1676400" y="4114800"/>
            <a:ext cx="793750" cy="457200"/>
          </a:xfrm>
          <a:prstGeom prst="rect">
            <a:avLst/>
          </a:prstGeom>
          <a:noFill/>
          <a:ln w="9525">
            <a:noFill/>
            <a:miter lim="800000"/>
            <a:headEnd/>
            <a:tailEnd/>
          </a:ln>
        </p:spPr>
        <p:txBody>
          <a:bodyPr wrap="none">
            <a:spAutoFit/>
          </a:bodyPr>
          <a:lstStyle/>
          <a:p>
            <a:r>
              <a:rPr lang="ja-JP" altLang="en-US">
                <a:solidFill>
                  <a:srgbClr val="FF0000"/>
                </a:solidFill>
              </a:rPr>
              <a:t>条件</a:t>
            </a:r>
          </a:p>
        </p:txBody>
      </p:sp>
      <p:sp>
        <p:nvSpPr>
          <p:cNvPr id="2060" name="Text Box 9"/>
          <p:cNvSpPr txBox="1">
            <a:spLocks noChangeArrowheads="1"/>
          </p:cNvSpPr>
          <p:nvPr/>
        </p:nvSpPr>
        <p:spPr bwMode="auto">
          <a:xfrm>
            <a:off x="1447800" y="2895600"/>
            <a:ext cx="1708150" cy="457200"/>
          </a:xfrm>
          <a:prstGeom prst="rect">
            <a:avLst/>
          </a:prstGeom>
          <a:solidFill>
            <a:schemeClr val="bg1"/>
          </a:solidFill>
          <a:ln w="9525">
            <a:noFill/>
            <a:miter lim="800000"/>
            <a:headEnd/>
            <a:tailEnd/>
          </a:ln>
        </p:spPr>
        <p:txBody>
          <a:bodyPr wrap="none">
            <a:spAutoFit/>
          </a:bodyPr>
          <a:lstStyle/>
          <a:p>
            <a:r>
              <a:rPr lang="ja-JP" altLang="en-US">
                <a:solidFill>
                  <a:schemeClr val="accent2"/>
                </a:solidFill>
              </a:rPr>
              <a:t>最大化問題</a:t>
            </a:r>
          </a:p>
        </p:txBody>
      </p:sp>
      <p:sp>
        <p:nvSpPr>
          <p:cNvPr id="2061" name="Text Box 10"/>
          <p:cNvSpPr txBox="1">
            <a:spLocks noChangeArrowheads="1"/>
          </p:cNvSpPr>
          <p:nvPr/>
        </p:nvSpPr>
        <p:spPr bwMode="auto">
          <a:xfrm>
            <a:off x="838200" y="5715000"/>
            <a:ext cx="7178675" cy="822325"/>
          </a:xfrm>
          <a:prstGeom prst="rect">
            <a:avLst/>
          </a:prstGeom>
          <a:noFill/>
          <a:ln w="9525">
            <a:noFill/>
            <a:miter lim="800000"/>
            <a:headEnd/>
            <a:tailEnd/>
          </a:ln>
        </p:spPr>
        <p:txBody>
          <a:bodyPr>
            <a:spAutoFit/>
          </a:bodyPr>
          <a:lstStyle/>
          <a:p>
            <a:r>
              <a:rPr lang="ja-JP" altLang="en-US"/>
              <a:t>　最小化問題と最大化問題を区別せずに、</a:t>
            </a:r>
            <a:r>
              <a:rPr lang="ja-JP" altLang="en-US">
                <a:solidFill>
                  <a:srgbClr val="FF0000"/>
                </a:solidFill>
              </a:rPr>
              <a:t>最適化</a:t>
            </a:r>
            <a:r>
              <a:rPr lang="ja-JP" altLang="en-US"/>
              <a:t>と呼ぶこともある。</a:t>
            </a:r>
          </a:p>
        </p:txBody>
      </p:sp>
      <p:sp>
        <p:nvSpPr>
          <p:cNvPr id="2062" name="AutoShape 11"/>
          <p:cNvSpPr>
            <a:spLocks noChangeArrowheads="1"/>
          </p:cNvSpPr>
          <p:nvPr/>
        </p:nvSpPr>
        <p:spPr bwMode="auto">
          <a:xfrm>
            <a:off x="762000" y="304800"/>
            <a:ext cx="7239000" cy="2438400"/>
          </a:xfrm>
          <a:prstGeom prst="roundRect">
            <a:avLst>
              <a:gd name="adj" fmla="val 16667"/>
            </a:avLst>
          </a:prstGeom>
          <a:noFill/>
          <a:ln w="38100">
            <a:solidFill>
              <a:schemeClr val="accent2"/>
            </a:solidFill>
            <a:round/>
            <a:headEnd/>
            <a:tailEnd/>
          </a:ln>
        </p:spPr>
        <p:txBody>
          <a:bodyPr wrap="none" anchor="ctr"/>
          <a:lstStyle/>
          <a:p>
            <a:pPr algn="ctr"/>
            <a:endParaRPr lang="ja-JP" altLang="ja-JP"/>
          </a:p>
        </p:txBody>
      </p:sp>
      <p:graphicFrame>
        <p:nvGraphicFramePr>
          <p:cNvPr id="2053" name="Object 13"/>
          <p:cNvGraphicFramePr>
            <a:graphicFrameLocks noChangeAspect="1"/>
          </p:cNvGraphicFramePr>
          <p:nvPr/>
        </p:nvGraphicFramePr>
        <p:xfrm>
          <a:off x="2819400" y="609600"/>
          <a:ext cx="762000" cy="487363"/>
        </p:xfrm>
        <a:graphic>
          <a:graphicData uri="http://schemas.openxmlformats.org/presentationml/2006/ole">
            <p:oleObj spid="_x0000_s2053" name="Equation" r:id="rId6" imgW="317160" imgH="203040" progId="Equation.DSMT4">
              <p:embed/>
            </p:oleObj>
          </a:graphicData>
        </a:graphic>
      </p:graphicFrame>
      <p:graphicFrame>
        <p:nvGraphicFramePr>
          <p:cNvPr id="2054" name="Object 14"/>
          <p:cNvGraphicFramePr>
            <a:graphicFrameLocks noChangeAspect="1"/>
          </p:cNvGraphicFramePr>
          <p:nvPr/>
        </p:nvGraphicFramePr>
        <p:xfrm>
          <a:off x="2743200" y="1295400"/>
          <a:ext cx="3840163" cy="609600"/>
        </p:xfrm>
        <a:graphic>
          <a:graphicData uri="http://schemas.openxmlformats.org/presentationml/2006/ole">
            <p:oleObj spid="_x0000_s2054" name="Equation" r:id="rId7" imgW="1600200" imgH="253800" progId="Equation.DSMT4">
              <p:embed/>
            </p:oleObj>
          </a:graphicData>
        </a:graphic>
      </p:graphicFrame>
      <p:graphicFrame>
        <p:nvGraphicFramePr>
          <p:cNvPr id="2055" name="Object 15"/>
          <p:cNvGraphicFramePr>
            <a:graphicFrameLocks noChangeAspect="1"/>
          </p:cNvGraphicFramePr>
          <p:nvPr/>
        </p:nvGraphicFramePr>
        <p:xfrm>
          <a:off x="2805113" y="1905000"/>
          <a:ext cx="3870325" cy="609600"/>
        </p:xfrm>
        <a:graphic>
          <a:graphicData uri="http://schemas.openxmlformats.org/presentationml/2006/ole">
            <p:oleObj spid="_x0000_s2055" name="Equation" r:id="rId8" imgW="1612800" imgH="253800" progId="Equation.DSMT4">
              <p:embed/>
            </p:oleObj>
          </a:graphicData>
        </a:graphic>
      </p:graphicFrame>
      <p:sp>
        <p:nvSpPr>
          <p:cNvPr id="2063" name="Text Box 16"/>
          <p:cNvSpPr txBox="1">
            <a:spLocks noChangeArrowheads="1"/>
          </p:cNvSpPr>
          <p:nvPr/>
        </p:nvSpPr>
        <p:spPr bwMode="auto">
          <a:xfrm>
            <a:off x="1584325" y="630238"/>
            <a:ext cx="1098550" cy="457200"/>
          </a:xfrm>
          <a:prstGeom prst="rect">
            <a:avLst/>
          </a:prstGeom>
          <a:noFill/>
          <a:ln w="9525">
            <a:noFill/>
            <a:miter lim="800000"/>
            <a:headEnd/>
            <a:tailEnd/>
          </a:ln>
        </p:spPr>
        <p:txBody>
          <a:bodyPr wrap="none">
            <a:spAutoFit/>
          </a:bodyPr>
          <a:lstStyle/>
          <a:p>
            <a:r>
              <a:rPr lang="ja-JP" altLang="en-US">
                <a:solidFill>
                  <a:srgbClr val="FF0000"/>
                </a:solidFill>
              </a:rPr>
              <a:t>最小化</a:t>
            </a:r>
          </a:p>
        </p:txBody>
      </p:sp>
      <p:sp>
        <p:nvSpPr>
          <p:cNvPr id="2064" name="Text Box 17"/>
          <p:cNvSpPr txBox="1">
            <a:spLocks noChangeArrowheads="1"/>
          </p:cNvSpPr>
          <p:nvPr/>
        </p:nvSpPr>
        <p:spPr bwMode="auto">
          <a:xfrm>
            <a:off x="1676400" y="1295400"/>
            <a:ext cx="793750" cy="457200"/>
          </a:xfrm>
          <a:prstGeom prst="rect">
            <a:avLst/>
          </a:prstGeom>
          <a:noFill/>
          <a:ln w="9525">
            <a:noFill/>
            <a:miter lim="800000"/>
            <a:headEnd/>
            <a:tailEnd/>
          </a:ln>
        </p:spPr>
        <p:txBody>
          <a:bodyPr wrap="none">
            <a:spAutoFit/>
          </a:bodyPr>
          <a:lstStyle/>
          <a:p>
            <a:r>
              <a:rPr lang="ja-JP" altLang="en-US">
                <a:solidFill>
                  <a:srgbClr val="FF0000"/>
                </a:solidFill>
              </a:rPr>
              <a:t>条件</a:t>
            </a:r>
          </a:p>
        </p:txBody>
      </p:sp>
      <p:sp>
        <p:nvSpPr>
          <p:cNvPr id="2065" name="Text Box 18"/>
          <p:cNvSpPr txBox="1">
            <a:spLocks noChangeArrowheads="1"/>
          </p:cNvSpPr>
          <p:nvPr/>
        </p:nvSpPr>
        <p:spPr bwMode="auto">
          <a:xfrm>
            <a:off x="1447800" y="76200"/>
            <a:ext cx="1708150" cy="457200"/>
          </a:xfrm>
          <a:prstGeom prst="rect">
            <a:avLst/>
          </a:prstGeom>
          <a:solidFill>
            <a:schemeClr val="bg1"/>
          </a:solidFill>
          <a:ln w="9525">
            <a:noFill/>
            <a:miter lim="800000"/>
            <a:headEnd/>
            <a:tailEnd/>
          </a:ln>
        </p:spPr>
        <p:txBody>
          <a:bodyPr wrap="none">
            <a:spAutoFit/>
          </a:bodyPr>
          <a:lstStyle/>
          <a:p>
            <a:r>
              <a:rPr lang="ja-JP" altLang="en-US">
                <a:solidFill>
                  <a:schemeClr val="accent2"/>
                </a:solidFill>
              </a:rPr>
              <a:t>最小化問題</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64" name="スライド番号プレースホルダ 3"/>
          <p:cNvSpPr>
            <a:spLocks noGrp="1"/>
          </p:cNvSpPr>
          <p:nvPr>
            <p:ph type="sldNum" sz="quarter" idx="12"/>
          </p:nvPr>
        </p:nvSpPr>
        <p:spPr>
          <a:noFill/>
        </p:spPr>
        <p:txBody>
          <a:bodyPr/>
          <a:lstStyle/>
          <a:p>
            <a:fld id="{43FE23BA-3694-4DA9-A197-17D49DF03648}" type="slidenum">
              <a:rPr lang="en-US" altLang="ja-JP"/>
              <a:pPr/>
              <a:t>30</a:t>
            </a:fld>
            <a:endParaRPr lang="en-US" altLang="ja-JP"/>
          </a:p>
        </p:txBody>
      </p:sp>
      <p:sp>
        <p:nvSpPr>
          <p:cNvPr id="23565" name="Text Box 2"/>
          <p:cNvSpPr txBox="1">
            <a:spLocks noChangeArrowheads="1"/>
          </p:cNvSpPr>
          <p:nvPr/>
        </p:nvSpPr>
        <p:spPr bwMode="auto">
          <a:xfrm>
            <a:off x="381000" y="0"/>
            <a:ext cx="7940675" cy="1187450"/>
          </a:xfrm>
          <a:prstGeom prst="rect">
            <a:avLst/>
          </a:prstGeom>
          <a:noFill/>
          <a:ln w="9525">
            <a:noFill/>
            <a:miter lim="800000"/>
            <a:headEnd/>
            <a:tailEnd/>
          </a:ln>
        </p:spPr>
        <p:txBody>
          <a:bodyPr>
            <a:spAutoFit/>
          </a:bodyPr>
          <a:lstStyle/>
          <a:p>
            <a:r>
              <a:rPr lang="ja-JP" altLang="en-US"/>
              <a:t>　　</a:t>
            </a:r>
            <a:r>
              <a:rPr lang="en-US" altLang="ja-JP"/>
              <a:t>P</a:t>
            </a:r>
            <a:r>
              <a:rPr lang="ja-JP" altLang="en-US"/>
              <a:t>２を線形緩和して、緩和解　　　　　　　　　　　　　　　　　　　を得る。このとき、上界値</a:t>
            </a:r>
            <a:r>
              <a:rPr lang="en-US" altLang="ja-JP"/>
              <a:t>5</a:t>
            </a:r>
            <a:r>
              <a:rPr lang="ja-JP" altLang="en-US"/>
              <a:t>が得られる。この場合は次の２つの子問題を生成する。</a:t>
            </a:r>
          </a:p>
        </p:txBody>
      </p:sp>
      <p:graphicFrame>
        <p:nvGraphicFramePr>
          <p:cNvPr id="23554" name="Object 1024"/>
          <p:cNvGraphicFramePr>
            <a:graphicFrameLocks noChangeAspect="1"/>
          </p:cNvGraphicFramePr>
          <p:nvPr/>
        </p:nvGraphicFramePr>
        <p:xfrm>
          <a:off x="4495800" y="-76200"/>
          <a:ext cx="4195763" cy="554038"/>
        </p:xfrm>
        <a:graphic>
          <a:graphicData uri="http://schemas.openxmlformats.org/presentationml/2006/ole">
            <p:oleObj spid="_x0000_s23554" name="Equation" r:id="rId3" imgW="2108160" imgH="279360" progId="Equation.DSMT4">
              <p:embed/>
            </p:oleObj>
          </a:graphicData>
        </a:graphic>
      </p:graphicFrame>
      <p:graphicFrame>
        <p:nvGraphicFramePr>
          <p:cNvPr id="23555" name="Object 1025"/>
          <p:cNvGraphicFramePr>
            <a:graphicFrameLocks noChangeAspect="1"/>
          </p:cNvGraphicFramePr>
          <p:nvPr/>
        </p:nvGraphicFramePr>
        <p:xfrm>
          <a:off x="3275013" y="1371600"/>
          <a:ext cx="2560637" cy="517525"/>
        </p:xfrm>
        <a:graphic>
          <a:graphicData uri="http://schemas.openxmlformats.org/presentationml/2006/ole">
            <p:oleObj spid="_x0000_s23555" name="Equation" r:id="rId4" imgW="1066680" imgH="215640" progId="Equation.DSMT4">
              <p:embed/>
            </p:oleObj>
          </a:graphicData>
        </a:graphic>
      </p:graphicFrame>
      <p:sp>
        <p:nvSpPr>
          <p:cNvPr id="23566" name="AutoShape 5"/>
          <p:cNvSpPr>
            <a:spLocks noChangeArrowheads="1"/>
          </p:cNvSpPr>
          <p:nvPr/>
        </p:nvSpPr>
        <p:spPr bwMode="auto">
          <a:xfrm>
            <a:off x="457200" y="1219200"/>
            <a:ext cx="7391400" cy="2362200"/>
          </a:xfrm>
          <a:prstGeom prst="roundRect">
            <a:avLst>
              <a:gd name="adj" fmla="val 16667"/>
            </a:avLst>
          </a:prstGeom>
          <a:noFill/>
          <a:ln w="38100">
            <a:solidFill>
              <a:schemeClr val="accent2"/>
            </a:solidFill>
            <a:round/>
            <a:headEnd/>
            <a:tailEnd/>
          </a:ln>
        </p:spPr>
        <p:txBody>
          <a:bodyPr wrap="none" anchor="ctr"/>
          <a:lstStyle/>
          <a:p>
            <a:pPr algn="ctr"/>
            <a:endParaRPr lang="ja-JP" altLang="ja-JP"/>
          </a:p>
        </p:txBody>
      </p:sp>
      <p:sp>
        <p:nvSpPr>
          <p:cNvPr id="23567" name="Text Box 6"/>
          <p:cNvSpPr txBox="1">
            <a:spLocks noChangeArrowheads="1"/>
          </p:cNvSpPr>
          <p:nvPr/>
        </p:nvSpPr>
        <p:spPr bwMode="auto">
          <a:xfrm>
            <a:off x="762000" y="1295400"/>
            <a:ext cx="506413" cy="457200"/>
          </a:xfrm>
          <a:prstGeom prst="rect">
            <a:avLst/>
          </a:prstGeom>
          <a:noFill/>
          <a:ln w="9525">
            <a:noFill/>
            <a:miter lim="800000"/>
            <a:headEnd/>
            <a:tailEnd/>
          </a:ln>
        </p:spPr>
        <p:txBody>
          <a:bodyPr wrap="none">
            <a:spAutoFit/>
          </a:bodyPr>
          <a:lstStyle/>
          <a:p>
            <a:r>
              <a:rPr lang="en-US" altLang="ja-JP">
                <a:solidFill>
                  <a:schemeClr val="accent2"/>
                </a:solidFill>
              </a:rPr>
              <a:t>P5</a:t>
            </a:r>
          </a:p>
        </p:txBody>
      </p:sp>
      <p:sp>
        <p:nvSpPr>
          <p:cNvPr id="23568" name="Text Box 7"/>
          <p:cNvSpPr txBox="1">
            <a:spLocks noChangeArrowheads="1"/>
          </p:cNvSpPr>
          <p:nvPr/>
        </p:nvSpPr>
        <p:spPr bwMode="auto">
          <a:xfrm>
            <a:off x="1219200" y="1752600"/>
            <a:ext cx="1098550" cy="457200"/>
          </a:xfrm>
          <a:prstGeom prst="rect">
            <a:avLst/>
          </a:prstGeom>
          <a:noFill/>
          <a:ln w="9525">
            <a:noFill/>
            <a:miter lim="800000"/>
            <a:headEnd/>
            <a:tailEnd/>
          </a:ln>
        </p:spPr>
        <p:txBody>
          <a:bodyPr wrap="none">
            <a:spAutoFit/>
          </a:bodyPr>
          <a:lstStyle/>
          <a:p>
            <a:r>
              <a:rPr lang="ja-JP" altLang="en-US">
                <a:solidFill>
                  <a:srgbClr val="FF0000"/>
                </a:solidFill>
              </a:rPr>
              <a:t>最大化</a:t>
            </a:r>
          </a:p>
        </p:txBody>
      </p:sp>
      <p:sp>
        <p:nvSpPr>
          <p:cNvPr id="23569" name="Text Box 8"/>
          <p:cNvSpPr txBox="1">
            <a:spLocks noChangeArrowheads="1"/>
          </p:cNvSpPr>
          <p:nvPr/>
        </p:nvSpPr>
        <p:spPr bwMode="auto">
          <a:xfrm>
            <a:off x="1219200" y="2514600"/>
            <a:ext cx="793750" cy="457200"/>
          </a:xfrm>
          <a:prstGeom prst="rect">
            <a:avLst/>
          </a:prstGeom>
          <a:noFill/>
          <a:ln w="9525">
            <a:noFill/>
            <a:miter lim="800000"/>
            <a:headEnd/>
            <a:tailEnd/>
          </a:ln>
        </p:spPr>
        <p:txBody>
          <a:bodyPr wrap="none">
            <a:spAutoFit/>
          </a:bodyPr>
          <a:lstStyle/>
          <a:p>
            <a:r>
              <a:rPr lang="ja-JP" altLang="en-US">
                <a:solidFill>
                  <a:srgbClr val="FF0000"/>
                </a:solidFill>
              </a:rPr>
              <a:t>条件</a:t>
            </a:r>
          </a:p>
        </p:txBody>
      </p:sp>
      <p:graphicFrame>
        <p:nvGraphicFramePr>
          <p:cNvPr id="23556" name="Object 1026"/>
          <p:cNvGraphicFramePr>
            <a:graphicFrameLocks noChangeAspect="1"/>
          </p:cNvGraphicFramePr>
          <p:nvPr/>
        </p:nvGraphicFramePr>
        <p:xfrm>
          <a:off x="2311400" y="2209800"/>
          <a:ext cx="2757488" cy="403225"/>
        </p:xfrm>
        <a:graphic>
          <a:graphicData uri="http://schemas.openxmlformats.org/presentationml/2006/ole">
            <p:oleObj spid="_x0000_s23556" name="Equation" r:id="rId5" imgW="1384200" imgH="203040" progId="Equation.DSMT4">
              <p:embed/>
            </p:oleObj>
          </a:graphicData>
        </a:graphic>
      </p:graphicFrame>
      <p:graphicFrame>
        <p:nvGraphicFramePr>
          <p:cNvPr id="23557" name="Object 1027"/>
          <p:cNvGraphicFramePr>
            <a:graphicFrameLocks noChangeAspect="1"/>
          </p:cNvGraphicFramePr>
          <p:nvPr/>
        </p:nvGraphicFramePr>
        <p:xfrm>
          <a:off x="2286000" y="2667000"/>
          <a:ext cx="1795463" cy="404813"/>
        </p:xfrm>
        <a:graphic>
          <a:graphicData uri="http://schemas.openxmlformats.org/presentationml/2006/ole">
            <p:oleObj spid="_x0000_s23557" name="Equation" r:id="rId6" imgW="901440" imgH="203040" progId="Equation.DSMT4">
              <p:embed/>
            </p:oleObj>
          </a:graphicData>
        </a:graphic>
      </p:graphicFrame>
      <p:graphicFrame>
        <p:nvGraphicFramePr>
          <p:cNvPr id="23558" name="Object 1028"/>
          <p:cNvGraphicFramePr>
            <a:graphicFrameLocks noChangeAspect="1"/>
          </p:cNvGraphicFramePr>
          <p:nvPr/>
        </p:nvGraphicFramePr>
        <p:xfrm>
          <a:off x="2362200" y="3124200"/>
          <a:ext cx="1751013" cy="411163"/>
        </p:xfrm>
        <a:graphic>
          <a:graphicData uri="http://schemas.openxmlformats.org/presentationml/2006/ole">
            <p:oleObj spid="_x0000_s23558" name="Equation" r:id="rId7" imgW="863280" imgH="203040" progId="Equation.DSMT4">
              <p:embed/>
            </p:oleObj>
          </a:graphicData>
        </a:graphic>
      </p:graphicFrame>
      <p:sp>
        <p:nvSpPr>
          <p:cNvPr id="23570" name="Text Box 12"/>
          <p:cNvSpPr txBox="1">
            <a:spLocks noChangeArrowheads="1"/>
          </p:cNvSpPr>
          <p:nvPr/>
        </p:nvSpPr>
        <p:spPr bwMode="auto">
          <a:xfrm>
            <a:off x="1219200" y="1371600"/>
            <a:ext cx="1831975" cy="457200"/>
          </a:xfrm>
          <a:prstGeom prst="rect">
            <a:avLst/>
          </a:prstGeom>
          <a:noFill/>
          <a:ln w="9525">
            <a:noFill/>
            <a:miter lim="800000"/>
            <a:headEnd/>
            <a:tailEnd/>
          </a:ln>
        </p:spPr>
        <p:txBody>
          <a:bodyPr wrap="none">
            <a:spAutoFit/>
          </a:bodyPr>
          <a:lstStyle/>
          <a:p>
            <a:r>
              <a:rPr lang="ja-JP" altLang="en-US">
                <a:solidFill>
                  <a:srgbClr val="FF0000"/>
                </a:solidFill>
              </a:rPr>
              <a:t>特徴ベクトル</a:t>
            </a:r>
          </a:p>
        </p:txBody>
      </p:sp>
      <p:graphicFrame>
        <p:nvGraphicFramePr>
          <p:cNvPr id="23559" name="Object 1029"/>
          <p:cNvGraphicFramePr>
            <a:graphicFrameLocks noChangeAspect="1"/>
          </p:cNvGraphicFramePr>
          <p:nvPr/>
        </p:nvGraphicFramePr>
        <p:xfrm>
          <a:off x="3228975" y="3962400"/>
          <a:ext cx="2500313" cy="517525"/>
        </p:xfrm>
        <a:graphic>
          <a:graphicData uri="http://schemas.openxmlformats.org/presentationml/2006/ole">
            <p:oleObj spid="_x0000_s23559" name="Equation" r:id="rId8" imgW="1041120" imgH="215640" progId="Equation.DSMT4">
              <p:embed/>
            </p:oleObj>
          </a:graphicData>
        </a:graphic>
      </p:graphicFrame>
      <p:sp>
        <p:nvSpPr>
          <p:cNvPr id="23571" name="AutoShape 14"/>
          <p:cNvSpPr>
            <a:spLocks noChangeArrowheads="1"/>
          </p:cNvSpPr>
          <p:nvPr/>
        </p:nvSpPr>
        <p:spPr bwMode="auto">
          <a:xfrm>
            <a:off x="381000" y="3810000"/>
            <a:ext cx="7391400" cy="2362200"/>
          </a:xfrm>
          <a:prstGeom prst="roundRect">
            <a:avLst>
              <a:gd name="adj" fmla="val 16667"/>
            </a:avLst>
          </a:prstGeom>
          <a:noFill/>
          <a:ln w="38100">
            <a:solidFill>
              <a:schemeClr val="accent2"/>
            </a:solidFill>
            <a:round/>
            <a:headEnd/>
            <a:tailEnd/>
          </a:ln>
        </p:spPr>
        <p:txBody>
          <a:bodyPr wrap="none" anchor="ctr"/>
          <a:lstStyle/>
          <a:p>
            <a:pPr algn="ctr"/>
            <a:endParaRPr lang="ja-JP" altLang="ja-JP"/>
          </a:p>
        </p:txBody>
      </p:sp>
      <p:sp>
        <p:nvSpPr>
          <p:cNvPr id="23572" name="Text Box 15"/>
          <p:cNvSpPr txBox="1">
            <a:spLocks noChangeArrowheads="1"/>
          </p:cNvSpPr>
          <p:nvPr/>
        </p:nvSpPr>
        <p:spPr bwMode="auto">
          <a:xfrm>
            <a:off x="685800" y="3886200"/>
            <a:ext cx="506413" cy="457200"/>
          </a:xfrm>
          <a:prstGeom prst="rect">
            <a:avLst/>
          </a:prstGeom>
          <a:noFill/>
          <a:ln w="9525">
            <a:noFill/>
            <a:miter lim="800000"/>
            <a:headEnd/>
            <a:tailEnd/>
          </a:ln>
        </p:spPr>
        <p:txBody>
          <a:bodyPr wrap="none">
            <a:spAutoFit/>
          </a:bodyPr>
          <a:lstStyle/>
          <a:p>
            <a:r>
              <a:rPr lang="en-US" altLang="ja-JP">
                <a:solidFill>
                  <a:schemeClr val="accent2"/>
                </a:solidFill>
              </a:rPr>
              <a:t>P6</a:t>
            </a:r>
          </a:p>
        </p:txBody>
      </p:sp>
      <p:sp>
        <p:nvSpPr>
          <p:cNvPr id="23573" name="Text Box 16"/>
          <p:cNvSpPr txBox="1">
            <a:spLocks noChangeArrowheads="1"/>
          </p:cNvSpPr>
          <p:nvPr/>
        </p:nvSpPr>
        <p:spPr bwMode="auto">
          <a:xfrm>
            <a:off x="1143000" y="4343400"/>
            <a:ext cx="1098550" cy="457200"/>
          </a:xfrm>
          <a:prstGeom prst="rect">
            <a:avLst/>
          </a:prstGeom>
          <a:noFill/>
          <a:ln w="9525">
            <a:noFill/>
            <a:miter lim="800000"/>
            <a:headEnd/>
            <a:tailEnd/>
          </a:ln>
        </p:spPr>
        <p:txBody>
          <a:bodyPr wrap="none">
            <a:spAutoFit/>
          </a:bodyPr>
          <a:lstStyle/>
          <a:p>
            <a:r>
              <a:rPr lang="ja-JP" altLang="en-US">
                <a:solidFill>
                  <a:srgbClr val="FF0000"/>
                </a:solidFill>
              </a:rPr>
              <a:t>最大化</a:t>
            </a:r>
          </a:p>
        </p:txBody>
      </p:sp>
      <p:sp>
        <p:nvSpPr>
          <p:cNvPr id="23574" name="Text Box 17"/>
          <p:cNvSpPr txBox="1">
            <a:spLocks noChangeArrowheads="1"/>
          </p:cNvSpPr>
          <p:nvPr/>
        </p:nvSpPr>
        <p:spPr bwMode="auto">
          <a:xfrm>
            <a:off x="1143000" y="5105400"/>
            <a:ext cx="793750" cy="457200"/>
          </a:xfrm>
          <a:prstGeom prst="rect">
            <a:avLst/>
          </a:prstGeom>
          <a:noFill/>
          <a:ln w="9525">
            <a:noFill/>
            <a:miter lim="800000"/>
            <a:headEnd/>
            <a:tailEnd/>
          </a:ln>
        </p:spPr>
        <p:txBody>
          <a:bodyPr wrap="none">
            <a:spAutoFit/>
          </a:bodyPr>
          <a:lstStyle/>
          <a:p>
            <a:r>
              <a:rPr lang="ja-JP" altLang="en-US">
                <a:solidFill>
                  <a:srgbClr val="FF0000"/>
                </a:solidFill>
              </a:rPr>
              <a:t>条件</a:t>
            </a:r>
          </a:p>
        </p:txBody>
      </p:sp>
      <p:graphicFrame>
        <p:nvGraphicFramePr>
          <p:cNvPr id="23560" name="Object 1030"/>
          <p:cNvGraphicFramePr>
            <a:graphicFrameLocks noChangeAspect="1"/>
          </p:cNvGraphicFramePr>
          <p:nvPr/>
        </p:nvGraphicFramePr>
        <p:xfrm>
          <a:off x="2235200" y="4800600"/>
          <a:ext cx="2757488" cy="403225"/>
        </p:xfrm>
        <a:graphic>
          <a:graphicData uri="http://schemas.openxmlformats.org/presentationml/2006/ole">
            <p:oleObj spid="_x0000_s23560" name="Equation" r:id="rId9" imgW="1384200" imgH="203040" progId="Equation.DSMT4">
              <p:embed/>
            </p:oleObj>
          </a:graphicData>
        </a:graphic>
      </p:graphicFrame>
      <p:graphicFrame>
        <p:nvGraphicFramePr>
          <p:cNvPr id="23561" name="Object 1031"/>
          <p:cNvGraphicFramePr>
            <a:graphicFrameLocks noChangeAspect="1"/>
          </p:cNvGraphicFramePr>
          <p:nvPr/>
        </p:nvGraphicFramePr>
        <p:xfrm>
          <a:off x="2095500" y="5257800"/>
          <a:ext cx="2024063" cy="404813"/>
        </p:xfrm>
        <a:graphic>
          <a:graphicData uri="http://schemas.openxmlformats.org/presentationml/2006/ole">
            <p:oleObj spid="_x0000_s23561" name="Equation" r:id="rId10" imgW="1015920" imgH="203040" progId="Equation.DSMT4">
              <p:embed/>
            </p:oleObj>
          </a:graphicData>
        </a:graphic>
      </p:graphicFrame>
      <p:graphicFrame>
        <p:nvGraphicFramePr>
          <p:cNvPr id="23562" name="Object 1032"/>
          <p:cNvGraphicFramePr>
            <a:graphicFrameLocks noChangeAspect="1"/>
          </p:cNvGraphicFramePr>
          <p:nvPr/>
        </p:nvGraphicFramePr>
        <p:xfrm>
          <a:off x="2286000" y="5715000"/>
          <a:ext cx="1751013" cy="411163"/>
        </p:xfrm>
        <a:graphic>
          <a:graphicData uri="http://schemas.openxmlformats.org/presentationml/2006/ole">
            <p:oleObj spid="_x0000_s23562" name="Equation" r:id="rId11" imgW="863280" imgH="203040" progId="Equation.DSMT4">
              <p:embed/>
            </p:oleObj>
          </a:graphicData>
        </a:graphic>
      </p:graphicFrame>
      <p:sp>
        <p:nvSpPr>
          <p:cNvPr id="23575" name="Text Box 21"/>
          <p:cNvSpPr txBox="1">
            <a:spLocks noChangeArrowheads="1"/>
          </p:cNvSpPr>
          <p:nvPr/>
        </p:nvSpPr>
        <p:spPr bwMode="auto">
          <a:xfrm>
            <a:off x="1143000" y="3962400"/>
            <a:ext cx="1831975" cy="457200"/>
          </a:xfrm>
          <a:prstGeom prst="rect">
            <a:avLst/>
          </a:prstGeom>
          <a:noFill/>
          <a:ln w="9525">
            <a:noFill/>
            <a:miter lim="800000"/>
            <a:headEnd/>
            <a:tailEnd/>
          </a:ln>
        </p:spPr>
        <p:txBody>
          <a:bodyPr wrap="none">
            <a:spAutoFit/>
          </a:bodyPr>
          <a:lstStyle/>
          <a:p>
            <a:r>
              <a:rPr lang="ja-JP" altLang="en-US">
                <a:solidFill>
                  <a:srgbClr val="FF0000"/>
                </a:solidFill>
              </a:rPr>
              <a:t>特徴ベクトル</a:t>
            </a:r>
          </a:p>
        </p:txBody>
      </p:sp>
      <p:graphicFrame>
        <p:nvGraphicFramePr>
          <p:cNvPr id="23563" name="Object 1033"/>
          <p:cNvGraphicFramePr>
            <a:graphicFrameLocks noChangeAspect="1"/>
          </p:cNvGraphicFramePr>
          <p:nvPr/>
        </p:nvGraphicFramePr>
        <p:xfrm>
          <a:off x="2070100" y="6450013"/>
          <a:ext cx="1839913" cy="407987"/>
        </p:xfrm>
        <a:graphic>
          <a:graphicData uri="http://schemas.openxmlformats.org/presentationml/2006/ole">
            <p:oleObj spid="_x0000_s23563" name="Equation" r:id="rId12" imgW="914400" imgH="203040" progId="Equation.DSMT4">
              <p:embed/>
            </p:oleObj>
          </a:graphicData>
        </a:graphic>
      </p:graphicFrame>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82" name="スライド番号プレースホルダ 3"/>
          <p:cNvSpPr>
            <a:spLocks noGrp="1"/>
          </p:cNvSpPr>
          <p:nvPr>
            <p:ph type="sldNum" sz="quarter" idx="12"/>
          </p:nvPr>
        </p:nvSpPr>
        <p:spPr>
          <a:noFill/>
        </p:spPr>
        <p:txBody>
          <a:bodyPr/>
          <a:lstStyle/>
          <a:p>
            <a:fld id="{89888926-A36F-4168-B580-FF982972CD40}" type="slidenum">
              <a:rPr lang="en-US" altLang="ja-JP"/>
              <a:pPr/>
              <a:t>31</a:t>
            </a:fld>
            <a:endParaRPr lang="en-US" altLang="ja-JP"/>
          </a:p>
        </p:txBody>
      </p:sp>
      <p:sp>
        <p:nvSpPr>
          <p:cNvPr id="24583" name="Text Box 2"/>
          <p:cNvSpPr txBox="1">
            <a:spLocks noChangeArrowheads="1"/>
          </p:cNvSpPr>
          <p:nvPr/>
        </p:nvSpPr>
        <p:spPr bwMode="auto">
          <a:xfrm>
            <a:off x="365125" y="117475"/>
            <a:ext cx="7940675" cy="1917700"/>
          </a:xfrm>
          <a:prstGeom prst="rect">
            <a:avLst/>
          </a:prstGeom>
          <a:noFill/>
          <a:ln w="9525">
            <a:noFill/>
            <a:miter lim="800000"/>
            <a:headEnd/>
            <a:tailEnd/>
          </a:ln>
        </p:spPr>
        <p:txBody>
          <a:bodyPr>
            <a:spAutoFit/>
          </a:bodyPr>
          <a:lstStyle/>
          <a:p>
            <a:r>
              <a:rPr lang="ja-JP" altLang="en-US"/>
              <a:t>　　</a:t>
            </a:r>
            <a:r>
              <a:rPr lang="en-US" altLang="ja-JP"/>
              <a:t>P5</a:t>
            </a:r>
            <a:r>
              <a:rPr lang="ja-JP" altLang="en-US"/>
              <a:t>を線形緩和して、緩和解　　　　　　　　　　　　　　　　　　　を得る。このとき、上界値</a:t>
            </a:r>
            <a:r>
              <a:rPr lang="en-US" altLang="ja-JP"/>
              <a:t>5</a:t>
            </a:r>
            <a:r>
              <a:rPr lang="ja-JP" altLang="en-US"/>
              <a:t>が得られる。この解は、全て整数であり、原問題の実行可能解である。よって、暫定解が得られる。したっがって、暫定解を更新する。また、</a:t>
            </a:r>
            <a:r>
              <a:rPr lang="en-US" altLang="ja-JP"/>
              <a:t>P5</a:t>
            </a:r>
            <a:r>
              <a:rPr lang="ja-JP" altLang="en-US"/>
              <a:t>はもはや子問題を生成しない。</a:t>
            </a:r>
          </a:p>
        </p:txBody>
      </p:sp>
      <p:graphicFrame>
        <p:nvGraphicFramePr>
          <p:cNvPr id="24578" name="Object 3"/>
          <p:cNvGraphicFramePr>
            <a:graphicFrameLocks noChangeAspect="1"/>
          </p:cNvGraphicFramePr>
          <p:nvPr/>
        </p:nvGraphicFramePr>
        <p:xfrm>
          <a:off x="4483100" y="0"/>
          <a:ext cx="3589338" cy="403225"/>
        </p:xfrm>
        <a:graphic>
          <a:graphicData uri="http://schemas.openxmlformats.org/presentationml/2006/ole">
            <p:oleObj spid="_x0000_s24578" name="Equation" r:id="rId3" imgW="1803240" imgH="203040" progId="Equation.DSMT4">
              <p:embed/>
            </p:oleObj>
          </a:graphicData>
        </a:graphic>
      </p:graphicFrame>
      <p:graphicFrame>
        <p:nvGraphicFramePr>
          <p:cNvPr id="24579" name="Object 4"/>
          <p:cNvGraphicFramePr>
            <a:graphicFrameLocks noChangeAspect="1"/>
          </p:cNvGraphicFramePr>
          <p:nvPr/>
        </p:nvGraphicFramePr>
        <p:xfrm>
          <a:off x="2286000" y="2209800"/>
          <a:ext cx="1457325" cy="407988"/>
        </p:xfrm>
        <a:graphic>
          <a:graphicData uri="http://schemas.openxmlformats.org/presentationml/2006/ole">
            <p:oleObj spid="_x0000_s24579" name="Equation" r:id="rId4" imgW="723600" imgH="203040" progId="Equation.DSMT4">
              <p:embed/>
            </p:oleObj>
          </a:graphicData>
        </a:graphic>
      </p:graphicFrame>
      <p:sp>
        <p:nvSpPr>
          <p:cNvPr id="24584" name="Text Box 6"/>
          <p:cNvSpPr txBox="1">
            <a:spLocks noChangeArrowheads="1"/>
          </p:cNvSpPr>
          <p:nvPr/>
        </p:nvSpPr>
        <p:spPr bwMode="auto">
          <a:xfrm>
            <a:off x="381000" y="2819400"/>
            <a:ext cx="7940675" cy="822325"/>
          </a:xfrm>
          <a:prstGeom prst="rect">
            <a:avLst/>
          </a:prstGeom>
          <a:noFill/>
          <a:ln w="9525">
            <a:noFill/>
            <a:miter lim="800000"/>
            <a:headEnd/>
            <a:tailEnd/>
          </a:ln>
        </p:spPr>
        <p:txBody>
          <a:bodyPr>
            <a:spAutoFit/>
          </a:bodyPr>
          <a:lstStyle/>
          <a:p>
            <a:r>
              <a:rPr lang="ja-JP" altLang="en-US"/>
              <a:t>　　</a:t>
            </a:r>
            <a:r>
              <a:rPr lang="en-US" altLang="ja-JP"/>
              <a:t>P6</a:t>
            </a:r>
            <a:r>
              <a:rPr lang="ja-JP" altLang="en-US"/>
              <a:t>は明らかに緩和解が存在しない（実行不能）。よって、無条件で削除する。</a:t>
            </a:r>
          </a:p>
        </p:txBody>
      </p:sp>
      <p:graphicFrame>
        <p:nvGraphicFramePr>
          <p:cNvPr id="24580" name="Object 7"/>
          <p:cNvGraphicFramePr>
            <a:graphicFrameLocks noChangeAspect="1"/>
          </p:cNvGraphicFramePr>
          <p:nvPr/>
        </p:nvGraphicFramePr>
        <p:xfrm>
          <a:off x="2413000" y="3733800"/>
          <a:ext cx="1201738" cy="407988"/>
        </p:xfrm>
        <a:graphic>
          <a:graphicData uri="http://schemas.openxmlformats.org/presentationml/2006/ole">
            <p:oleObj spid="_x0000_s24580" name="Equation" r:id="rId5" imgW="596880" imgH="203040" progId="Equation.DSMT4">
              <p:embed/>
            </p:oleObj>
          </a:graphicData>
        </a:graphic>
      </p:graphicFrame>
      <p:sp>
        <p:nvSpPr>
          <p:cNvPr id="24585" name="Text Box 8"/>
          <p:cNvSpPr txBox="1">
            <a:spLocks noChangeArrowheads="1"/>
          </p:cNvSpPr>
          <p:nvPr/>
        </p:nvSpPr>
        <p:spPr bwMode="auto">
          <a:xfrm>
            <a:off x="593725" y="4592638"/>
            <a:ext cx="7864475" cy="1187450"/>
          </a:xfrm>
          <a:prstGeom prst="rect">
            <a:avLst/>
          </a:prstGeom>
          <a:noFill/>
          <a:ln w="9525">
            <a:noFill/>
            <a:miter lim="800000"/>
            <a:headEnd/>
            <a:tailEnd/>
          </a:ln>
        </p:spPr>
        <p:txBody>
          <a:bodyPr>
            <a:spAutoFit/>
          </a:bodyPr>
          <a:lstStyle/>
          <a:p>
            <a:r>
              <a:rPr lang="ja-JP" altLang="en-US"/>
              <a:t>　　以上で全ての子問題を処理したので、</a:t>
            </a:r>
          </a:p>
          <a:p>
            <a:r>
              <a:rPr lang="ja-JP" altLang="en-US"/>
              <a:t>暫定解の　　　　　　　　　　　　　　　　　　　　　が真の最適値である。</a:t>
            </a:r>
          </a:p>
        </p:txBody>
      </p:sp>
      <p:graphicFrame>
        <p:nvGraphicFramePr>
          <p:cNvPr id="24581" name="Object 9"/>
          <p:cNvGraphicFramePr>
            <a:graphicFrameLocks noChangeAspect="1"/>
          </p:cNvGraphicFramePr>
          <p:nvPr/>
        </p:nvGraphicFramePr>
        <p:xfrm>
          <a:off x="1981200" y="5029200"/>
          <a:ext cx="3589338" cy="403225"/>
        </p:xfrm>
        <a:graphic>
          <a:graphicData uri="http://schemas.openxmlformats.org/presentationml/2006/ole">
            <p:oleObj spid="_x0000_s24581" name="Equation" r:id="rId6" imgW="1803240" imgH="203040" progId="Equation.DSMT4">
              <p:embed/>
            </p:oleObj>
          </a:graphicData>
        </a:graphic>
      </p:graphicFrame>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15" name="スライド番号プレースホルダ 4"/>
          <p:cNvSpPr>
            <a:spLocks noGrp="1"/>
          </p:cNvSpPr>
          <p:nvPr>
            <p:ph type="sldNum" sz="quarter" idx="12"/>
          </p:nvPr>
        </p:nvSpPr>
        <p:spPr>
          <a:noFill/>
        </p:spPr>
        <p:txBody>
          <a:bodyPr/>
          <a:lstStyle/>
          <a:p>
            <a:fld id="{1283C48D-4EF0-4EA1-84CB-33F13BBCEE2C}" type="slidenum">
              <a:rPr lang="en-US" altLang="ja-JP"/>
              <a:pPr/>
              <a:t>32</a:t>
            </a:fld>
            <a:endParaRPr lang="en-US" altLang="ja-JP"/>
          </a:p>
        </p:txBody>
      </p:sp>
      <p:sp>
        <p:nvSpPr>
          <p:cNvPr id="25616" name="Rectangle 2"/>
          <p:cNvSpPr>
            <a:spLocks noGrp="1" noChangeArrowheads="1"/>
          </p:cNvSpPr>
          <p:nvPr>
            <p:ph type="title"/>
          </p:nvPr>
        </p:nvSpPr>
        <p:spPr/>
        <p:txBody>
          <a:bodyPr/>
          <a:lstStyle/>
          <a:p>
            <a:pPr eaLnBrk="1" hangingPunct="1"/>
            <a:r>
              <a:rPr lang="ja-JP" altLang="en-US" smtClean="0"/>
              <a:t>分枝木</a:t>
            </a:r>
          </a:p>
        </p:txBody>
      </p:sp>
      <p:sp>
        <p:nvSpPr>
          <p:cNvPr id="25617" name="Text Box 3"/>
          <p:cNvSpPr txBox="1">
            <a:spLocks noChangeArrowheads="1"/>
          </p:cNvSpPr>
          <p:nvPr/>
        </p:nvSpPr>
        <p:spPr bwMode="auto">
          <a:xfrm>
            <a:off x="0" y="609600"/>
            <a:ext cx="7864475" cy="822325"/>
          </a:xfrm>
          <a:prstGeom prst="rect">
            <a:avLst/>
          </a:prstGeom>
          <a:noFill/>
          <a:ln w="9525">
            <a:noFill/>
            <a:miter lim="800000"/>
            <a:headEnd/>
            <a:tailEnd/>
          </a:ln>
        </p:spPr>
        <p:txBody>
          <a:bodyPr>
            <a:spAutoFit/>
          </a:bodyPr>
          <a:lstStyle/>
          <a:p>
            <a:r>
              <a:rPr lang="ja-JP" altLang="en-US"/>
              <a:t>　分枝限定法は、問題をノードとし、子問題生成を枝とする木構造で表現できる。</a:t>
            </a:r>
          </a:p>
        </p:txBody>
      </p:sp>
      <p:sp>
        <p:nvSpPr>
          <p:cNvPr id="25618" name="Line 11"/>
          <p:cNvSpPr>
            <a:spLocks noChangeShapeType="1"/>
          </p:cNvSpPr>
          <p:nvPr/>
        </p:nvSpPr>
        <p:spPr bwMode="auto">
          <a:xfrm flipH="1">
            <a:off x="2819400" y="1600200"/>
            <a:ext cx="1676400" cy="1295400"/>
          </a:xfrm>
          <a:prstGeom prst="line">
            <a:avLst/>
          </a:prstGeom>
          <a:noFill/>
          <a:ln w="38100">
            <a:solidFill>
              <a:schemeClr val="tx1"/>
            </a:solidFill>
            <a:round/>
            <a:headEnd/>
            <a:tailEnd/>
          </a:ln>
        </p:spPr>
        <p:txBody>
          <a:bodyPr/>
          <a:lstStyle/>
          <a:p>
            <a:endParaRPr lang="ja-JP" altLang="en-US"/>
          </a:p>
        </p:txBody>
      </p:sp>
      <p:sp>
        <p:nvSpPr>
          <p:cNvPr id="25619" name="Line 12"/>
          <p:cNvSpPr>
            <a:spLocks noChangeShapeType="1"/>
          </p:cNvSpPr>
          <p:nvPr/>
        </p:nvSpPr>
        <p:spPr bwMode="auto">
          <a:xfrm>
            <a:off x="4419600" y="1600200"/>
            <a:ext cx="1981200" cy="1066800"/>
          </a:xfrm>
          <a:prstGeom prst="line">
            <a:avLst/>
          </a:prstGeom>
          <a:noFill/>
          <a:ln w="38100">
            <a:solidFill>
              <a:schemeClr val="tx1"/>
            </a:solidFill>
            <a:round/>
            <a:headEnd/>
            <a:tailEnd/>
          </a:ln>
        </p:spPr>
        <p:txBody>
          <a:bodyPr/>
          <a:lstStyle/>
          <a:p>
            <a:endParaRPr lang="ja-JP" altLang="en-US"/>
          </a:p>
        </p:txBody>
      </p:sp>
      <p:sp>
        <p:nvSpPr>
          <p:cNvPr id="25620" name="Line 13"/>
          <p:cNvSpPr>
            <a:spLocks noChangeShapeType="1"/>
          </p:cNvSpPr>
          <p:nvPr/>
        </p:nvSpPr>
        <p:spPr bwMode="auto">
          <a:xfrm flipH="1">
            <a:off x="5943600" y="2743200"/>
            <a:ext cx="685800" cy="2133600"/>
          </a:xfrm>
          <a:prstGeom prst="line">
            <a:avLst/>
          </a:prstGeom>
          <a:noFill/>
          <a:ln w="38100">
            <a:solidFill>
              <a:schemeClr val="tx1"/>
            </a:solidFill>
            <a:round/>
            <a:headEnd/>
            <a:tailEnd/>
          </a:ln>
        </p:spPr>
        <p:txBody>
          <a:bodyPr/>
          <a:lstStyle/>
          <a:p>
            <a:endParaRPr lang="ja-JP" altLang="en-US"/>
          </a:p>
        </p:txBody>
      </p:sp>
      <p:sp>
        <p:nvSpPr>
          <p:cNvPr id="25621" name="Line 14"/>
          <p:cNvSpPr>
            <a:spLocks noChangeShapeType="1"/>
          </p:cNvSpPr>
          <p:nvPr/>
        </p:nvSpPr>
        <p:spPr bwMode="auto">
          <a:xfrm>
            <a:off x="6629400" y="2743200"/>
            <a:ext cx="1066800" cy="2057400"/>
          </a:xfrm>
          <a:prstGeom prst="line">
            <a:avLst/>
          </a:prstGeom>
          <a:noFill/>
          <a:ln w="38100">
            <a:solidFill>
              <a:schemeClr val="tx1"/>
            </a:solidFill>
            <a:round/>
            <a:headEnd/>
            <a:tailEnd/>
          </a:ln>
        </p:spPr>
        <p:txBody>
          <a:bodyPr/>
          <a:lstStyle/>
          <a:p>
            <a:endParaRPr lang="ja-JP" altLang="en-US"/>
          </a:p>
        </p:txBody>
      </p:sp>
      <p:sp>
        <p:nvSpPr>
          <p:cNvPr id="25622" name="Line 15"/>
          <p:cNvSpPr>
            <a:spLocks noChangeShapeType="1"/>
          </p:cNvSpPr>
          <p:nvPr/>
        </p:nvSpPr>
        <p:spPr bwMode="auto">
          <a:xfrm flipH="1">
            <a:off x="2057400" y="2895600"/>
            <a:ext cx="685800" cy="1981200"/>
          </a:xfrm>
          <a:prstGeom prst="line">
            <a:avLst/>
          </a:prstGeom>
          <a:noFill/>
          <a:ln w="38100">
            <a:solidFill>
              <a:schemeClr val="tx1"/>
            </a:solidFill>
            <a:round/>
            <a:headEnd/>
            <a:tailEnd/>
          </a:ln>
        </p:spPr>
        <p:txBody>
          <a:bodyPr/>
          <a:lstStyle/>
          <a:p>
            <a:endParaRPr lang="ja-JP" altLang="en-US"/>
          </a:p>
        </p:txBody>
      </p:sp>
      <p:sp>
        <p:nvSpPr>
          <p:cNvPr id="25623" name="Line 16"/>
          <p:cNvSpPr>
            <a:spLocks noChangeShapeType="1"/>
          </p:cNvSpPr>
          <p:nvPr/>
        </p:nvSpPr>
        <p:spPr bwMode="auto">
          <a:xfrm>
            <a:off x="2971800" y="2819400"/>
            <a:ext cx="990600" cy="1752600"/>
          </a:xfrm>
          <a:prstGeom prst="line">
            <a:avLst/>
          </a:prstGeom>
          <a:noFill/>
          <a:ln w="38100">
            <a:solidFill>
              <a:schemeClr val="tx1"/>
            </a:solidFill>
            <a:round/>
            <a:headEnd/>
            <a:tailEnd/>
          </a:ln>
        </p:spPr>
        <p:txBody>
          <a:bodyPr/>
          <a:lstStyle/>
          <a:p>
            <a:endParaRPr lang="ja-JP" altLang="en-US"/>
          </a:p>
        </p:txBody>
      </p:sp>
      <p:sp>
        <p:nvSpPr>
          <p:cNvPr id="25624" name="Oval 4"/>
          <p:cNvSpPr>
            <a:spLocks noChangeArrowheads="1"/>
          </p:cNvSpPr>
          <p:nvPr/>
        </p:nvSpPr>
        <p:spPr bwMode="auto">
          <a:xfrm>
            <a:off x="4114800" y="1295400"/>
            <a:ext cx="685800" cy="685800"/>
          </a:xfrm>
          <a:prstGeom prst="ellipse">
            <a:avLst/>
          </a:prstGeom>
          <a:solidFill>
            <a:schemeClr val="hlink"/>
          </a:solidFill>
          <a:ln w="12700" cap="rnd">
            <a:solidFill>
              <a:schemeClr val="tx1"/>
            </a:solidFill>
            <a:prstDash val="sysDot"/>
            <a:round/>
            <a:headEnd/>
            <a:tailEnd/>
          </a:ln>
        </p:spPr>
        <p:txBody>
          <a:bodyPr wrap="none" anchor="ctr"/>
          <a:lstStyle/>
          <a:p>
            <a:endParaRPr lang="ja-JP" altLang="en-US"/>
          </a:p>
        </p:txBody>
      </p:sp>
      <p:sp>
        <p:nvSpPr>
          <p:cNvPr id="25625" name="Oval 5"/>
          <p:cNvSpPr>
            <a:spLocks noChangeArrowheads="1"/>
          </p:cNvSpPr>
          <p:nvPr/>
        </p:nvSpPr>
        <p:spPr bwMode="auto">
          <a:xfrm>
            <a:off x="2590800" y="2514600"/>
            <a:ext cx="609600" cy="609600"/>
          </a:xfrm>
          <a:prstGeom prst="ellipse">
            <a:avLst/>
          </a:prstGeom>
          <a:solidFill>
            <a:schemeClr val="hlink"/>
          </a:solidFill>
          <a:ln w="12700" cap="rnd">
            <a:solidFill>
              <a:schemeClr val="tx1"/>
            </a:solidFill>
            <a:prstDash val="sysDot"/>
            <a:round/>
            <a:headEnd/>
            <a:tailEnd/>
          </a:ln>
        </p:spPr>
        <p:txBody>
          <a:bodyPr wrap="none" anchor="ctr"/>
          <a:lstStyle/>
          <a:p>
            <a:endParaRPr lang="ja-JP" altLang="en-US"/>
          </a:p>
        </p:txBody>
      </p:sp>
      <p:sp>
        <p:nvSpPr>
          <p:cNvPr id="25626" name="Oval 6"/>
          <p:cNvSpPr>
            <a:spLocks noChangeArrowheads="1"/>
          </p:cNvSpPr>
          <p:nvPr/>
        </p:nvSpPr>
        <p:spPr bwMode="auto">
          <a:xfrm>
            <a:off x="6248400" y="2438400"/>
            <a:ext cx="609600" cy="609600"/>
          </a:xfrm>
          <a:prstGeom prst="ellipse">
            <a:avLst/>
          </a:prstGeom>
          <a:solidFill>
            <a:schemeClr val="hlink"/>
          </a:solidFill>
          <a:ln w="12700" cap="rnd">
            <a:solidFill>
              <a:schemeClr val="tx1"/>
            </a:solidFill>
            <a:prstDash val="sysDot"/>
            <a:round/>
            <a:headEnd/>
            <a:tailEnd/>
          </a:ln>
        </p:spPr>
        <p:txBody>
          <a:bodyPr wrap="none" anchor="ctr"/>
          <a:lstStyle/>
          <a:p>
            <a:endParaRPr lang="ja-JP" altLang="en-US"/>
          </a:p>
        </p:txBody>
      </p:sp>
      <p:sp>
        <p:nvSpPr>
          <p:cNvPr id="25627" name="Oval 7"/>
          <p:cNvSpPr>
            <a:spLocks noChangeArrowheads="1"/>
          </p:cNvSpPr>
          <p:nvPr/>
        </p:nvSpPr>
        <p:spPr bwMode="auto">
          <a:xfrm>
            <a:off x="1828800" y="4495800"/>
            <a:ext cx="609600" cy="609600"/>
          </a:xfrm>
          <a:prstGeom prst="ellipse">
            <a:avLst/>
          </a:prstGeom>
          <a:solidFill>
            <a:schemeClr val="hlink"/>
          </a:solidFill>
          <a:ln w="12700" cap="rnd">
            <a:solidFill>
              <a:schemeClr val="tx1"/>
            </a:solidFill>
            <a:prstDash val="sysDot"/>
            <a:round/>
            <a:headEnd/>
            <a:tailEnd/>
          </a:ln>
        </p:spPr>
        <p:txBody>
          <a:bodyPr wrap="none" anchor="ctr"/>
          <a:lstStyle/>
          <a:p>
            <a:endParaRPr lang="ja-JP" altLang="en-US"/>
          </a:p>
        </p:txBody>
      </p:sp>
      <p:sp>
        <p:nvSpPr>
          <p:cNvPr id="25628" name="Oval 8"/>
          <p:cNvSpPr>
            <a:spLocks noChangeArrowheads="1"/>
          </p:cNvSpPr>
          <p:nvPr/>
        </p:nvSpPr>
        <p:spPr bwMode="auto">
          <a:xfrm>
            <a:off x="3581400" y="4343400"/>
            <a:ext cx="609600" cy="609600"/>
          </a:xfrm>
          <a:prstGeom prst="ellipse">
            <a:avLst/>
          </a:prstGeom>
          <a:solidFill>
            <a:schemeClr val="hlink"/>
          </a:solidFill>
          <a:ln w="12700" cap="rnd">
            <a:solidFill>
              <a:schemeClr val="tx1"/>
            </a:solidFill>
            <a:prstDash val="sysDot"/>
            <a:round/>
            <a:headEnd/>
            <a:tailEnd/>
          </a:ln>
        </p:spPr>
        <p:txBody>
          <a:bodyPr wrap="none" anchor="ctr"/>
          <a:lstStyle/>
          <a:p>
            <a:endParaRPr lang="ja-JP" altLang="en-US"/>
          </a:p>
        </p:txBody>
      </p:sp>
      <p:sp>
        <p:nvSpPr>
          <p:cNvPr id="25629" name="Oval 9"/>
          <p:cNvSpPr>
            <a:spLocks noChangeArrowheads="1"/>
          </p:cNvSpPr>
          <p:nvPr/>
        </p:nvSpPr>
        <p:spPr bwMode="auto">
          <a:xfrm>
            <a:off x="5638800" y="4572000"/>
            <a:ext cx="609600" cy="609600"/>
          </a:xfrm>
          <a:prstGeom prst="ellipse">
            <a:avLst/>
          </a:prstGeom>
          <a:solidFill>
            <a:schemeClr val="hlink"/>
          </a:solidFill>
          <a:ln w="12700" cap="rnd">
            <a:solidFill>
              <a:schemeClr val="tx1"/>
            </a:solidFill>
            <a:prstDash val="sysDot"/>
            <a:round/>
            <a:headEnd/>
            <a:tailEnd/>
          </a:ln>
        </p:spPr>
        <p:txBody>
          <a:bodyPr wrap="none" anchor="ctr"/>
          <a:lstStyle/>
          <a:p>
            <a:endParaRPr lang="ja-JP" altLang="en-US"/>
          </a:p>
        </p:txBody>
      </p:sp>
      <p:sp>
        <p:nvSpPr>
          <p:cNvPr id="25630" name="Oval 10"/>
          <p:cNvSpPr>
            <a:spLocks noChangeArrowheads="1"/>
          </p:cNvSpPr>
          <p:nvPr/>
        </p:nvSpPr>
        <p:spPr bwMode="auto">
          <a:xfrm>
            <a:off x="7391400" y="4495800"/>
            <a:ext cx="609600" cy="609600"/>
          </a:xfrm>
          <a:prstGeom prst="ellipse">
            <a:avLst/>
          </a:prstGeom>
          <a:solidFill>
            <a:schemeClr val="hlink"/>
          </a:solidFill>
          <a:ln w="12700" cap="rnd">
            <a:solidFill>
              <a:schemeClr val="tx1"/>
            </a:solidFill>
            <a:prstDash val="sysDot"/>
            <a:round/>
            <a:headEnd/>
            <a:tailEnd/>
          </a:ln>
        </p:spPr>
        <p:txBody>
          <a:bodyPr wrap="none" anchor="ctr"/>
          <a:lstStyle/>
          <a:p>
            <a:endParaRPr lang="ja-JP" altLang="en-US"/>
          </a:p>
        </p:txBody>
      </p:sp>
      <p:graphicFrame>
        <p:nvGraphicFramePr>
          <p:cNvPr id="25602" name="Object 0"/>
          <p:cNvGraphicFramePr>
            <a:graphicFrameLocks noChangeAspect="1"/>
          </p:cNvGraphicFramePr>
          <p:nvPr/>
        </p:nvGraphicFramePr>
        <p:xfrm>
          <a:off x="4267200" y="1447800"/>
          <a:ext cx="400050" cy="457200"/>
        </p:xfrm>
        <a:graphic>
          <a:graphicData uri="http://schemas.openxmlformats.org/presentationml/2006/ole">
            <p:oleObj spid="_x0000_s25602" name="Equation" r:id="rId3" imgW="177480" imgH="203040" progId="Equation.DSMT4">
              <p:embed/>
            </p:oleObj>
          </a:graphicData>
        </a:graphic>
      </p:graphicFrame>
      <p:graphicFrame>
        <p:nvGraphicFramePr>
          <p:cNvPr id="25603" name="Object 1"/>
          <p:cNvGraphicFramePr>
            <a:graphicFrameLocks noChangeAspect="1"/>
          </p:cNvGraphicFramePr>
          <p:nvPr/>
        </p:nvGraphicFramePr>
        <p:xfrm>
          <a:off x="2681288" y="2590800"/>
          <a:ext cx="371475" cy="457200"/>
        </p:xfrm>
        <a:graphic>
          <a:graphicData uri="http://schemas.openxmlformats.org/presentationml/2006/ole">
            <p:oleObj spid="_x0000_s25603" name="Equation" r:id="rId4" imgW="164880" imgH="203040" progId="Equation.DSMT4">
              <p:embed/>
            </p:oleObj>
          </a:graphicData>
        </a:graphic>
      </p:graphicFrame>
      <p:graphicFrame>
        <p:nvGraphicFramePr>
          <p:cNvPr id="25604" name="Object 2"/>
          <p:cNvGraphicFramePr>
            <a:graphicFrameLocks noChangeAspect="1"/>
          </p:cNvGraphicFramePr>
          <p:nvPr/>
        </p:nvGraphicFramePr>
        <p:xfrm>
          <a:off x="6386513" y="2514600"/>
          <a:ext cx="400050" cy="457200"/>
        </p:xfrm>
        <a:graphic>
          <a:graphicData uri="http://schemas.openxmlformats.org/presentationml/2006/ole">
            <p:oleObj spid="_x0000_s25604" name="Equation" r:id="rId5" imgW="177480" imgH="203040" progId="Equation.DSMT4">
              <p:embed/>
            </p:oleObj>
          </a:graphicData>
        </a:graphic>
      </p:graphicFrame>
      <p:graphicFrame>
        <p:nvGraphicFramePr>
          <p:cNvPr id="25605" name="Object 3"/>
          <p:cNvGraphicFramePr>
            <a:graphicFrameLocks noChangeAspect="1"/>
          </p:cNvGraphicFramePr>
          <p:nvPr/>
        </p:nvGraphicFramePr>
        <p:xfrm>
          <a:off x="2657475" y="1766888"/>
          <a:ext cx="1028700" cy="428625"/>
        </p:xfrm>
        <a:graphic>
          <a:graphicData uri="http://schemas.openxmlformats.org/presentationml/2006/ole">
            <p:oleObj spid="_x0000_s25605" name="Equation" r:id="rId6" imgW="457200" imgH="190440" progId="Equation.DSMT4">
              <p:embed/>
            </p:oleObj>
          </a:graphicData>
        </a:graphic>
      </p:graphicFrame>
      <p:graphicFrame>
        <p:nvGraphicFramePr>
          <p:cNvPr id="25606" name="Object 4"/>
          <p:cNvGraphicFramePr>
            <a:graphicFrameLocks noChangeAspect="1"/>
          </p:cNvGraphicFramePr>
          <p:nvPr/>
        </p:nvGraphicFramePr>
        <p:xfrm>
          <a:off x="5576888" y="1662113"/>
          <a:ext cx="1000125" cy="457200"/>
        </p:xfrm>
        <a:graphic>
          <a:graphicData uri="http://schemas.openxmlformats.org/presentationml/2006/ole">
            <p:oleObj spid="_x0000_s25606" name="Equation" r:id="rId7" imgW="444240" imgH="203040" progId="Equation.DSMT4">
              <p:embed/>
            </p:oleObj>
          </a:graphicData>
        </a:graphic>
      </p:graphicFrame>
      <p:graphicFrame>
        <p:nvGraphicFramePr>
          <p:cNvPr id="25607" name="Object 5"/>
          <p:cNvGraphicFramePr>
            <a:graphicFrameLocks noChangeAspect="1"/>
          </p:cNvGraphicFramePr>
          <p:nvPr/>
        </p:nvGraphicFramePr>
        <p:xfrm>
          <a:off x="1447800" y="3352800"/>
          <a:ext cx="1057275" cy="428625"/>
        </p:xfrm>
        <a:graphic>
          <a:graphicData uri="http://schemas.openxmlformats.org/presentationml/2006/ole">
            <p:oleObj spid="_x0000_s25607" name="Equation" r:id="rId8" imgW="469800" imgH="190440" progId="Equation.DSMT4">
              <p:embed/>
            </p:oleObj>
          </a:graphicData>
        </a:graphic>
      </p:graphicFrame>
      <p:graphicFrame>
        <p:nvGraphicFramePr>
          <p:cNvPr id="25608" name="Object 6"/>
          <p:cNvGraphicFramePr>
            <a:graphicFrameLocks noChangeAspect="1"/>
          </p:cNvGraphicFramePr>
          <p:nvPr/>
        </p:nvGraphicFramePr>
        <p:xfrm>
          <a:off x="3505200" y="3200400"/>
          <a:ext cx="1000125" cy="457200"/>
        </p:xfrm>
        <a:graphic>
          <a:graphicData uri="http://schemas.openxmlformats.org/presentationml/2006/ole">
            <p:oleObj spid="_x0000_s25608" name="Equation" r:id="rId9" imgW="444240" imgH="203040" progId="Equation.DSMT4">
              <p:embed/>
            </p:oleObj>
          </a:graphicData>
        </a:graphic>
      </p:graphicFrame>
      <p:graphicFrame>
        <p:nvGraphicFramePr>
          <p:cNvPr id="25609" name="Object 7"/>
          <p:cNvGraphicFramePr>
            <a:graphicFrameLocks noChangeAspect="1"/>
          </p:cNvGraphicFramePr>
          <p:nvPr/>
        </p:nvGraphicFramePr>
        <p:xfrm>
          <a:off x="5257800" y="3352800"/>
          <a:ext cx="1028700" cy="428625"/>
        </p:xfrm>
        <a:graphic>
          <a:graphicData uri="http://schemas.openxmlformats.org/presentationml/2006/ole">
            <p:oleObj spid="_x0000_s25609" name="Equation" r:id="rId10" imgW="457200" imgH="190440" progId="Equation.DSMT4">
              <p:embed/>
            </p:oleObj>
          </a:graphicData>
        </a:graphic>
      </p:graphicFrame>
      <p:graphicFrame>
        <p:nvGraphicFramePr>
          <p:cNvPr id="25610" name="Object 8"/>
          <p:cNvGraphicFramePr>
            <a:graphicFrameLocks noChangeAspect="1"/>
          </p:cNvGraphicFramePr>
          <p:nvPr/>
        </p:nvGraphicFramePr>
        <p:xfrm>
          <a:off x="7162800" y="3200400"/>
          <a:ext cx="971550" cy="457200"/>
        </p:xfrm>
        <a:graphic>
          <a:graphicData uri="http://schemas.openxmlformats.org/presentationml/2006/ole">
            <p:oleObj spid="_x0000_s25610" name="Equation" r:id="rId11" imgW="431640" imgH="203040" progId="Equation.DSMT4">
              <p:embed/>
            </p:oleObj>
          </a:graphicData>
        </a:graphic>
      </p:graphicFrame>
      <p:graphicFrame>
        <p:nvGraphicFramePr>
          <p:cNvPr id="25611" name="Object 9"/>
          <p:cNvGraphicFramePr>
            <a:graphicFrameLocks noChangeAspect="1"/>
          </p:cNvGraphicFramePr>
          <p:nvPr/>
        </p:nvGraphicFramePr>
        <p:xfrm>
          <a:off x="1890713" y="4572000"/>
          <a:ext cx="400050" cy="457200"/>
        </p:xfrm>
        <a:graphic>
          <a:graphicData uri="http://schemas.openxmlformats.org/presentationml/2006/ole">
            <p:oleObj spid="_x0000_s25611" name="Equation" r:id="rId12" imgW="177480" imgH="203040" progId="Equation.DSMT4">
              <p:embed/>
            </p:oleObj>
          </a:graphicData>
        </a:graphic>
      </p:graphicFrame>
      <p:graphicFrame>
        <p:nvGraphicFramePr>
          <p:cNvPr id="25612" name="Object 10"/>
          <p:cNvGraphicFramePr>
            <a:graphicFrameLocks noChangeAspect="1"/>
          </p:cNvGraphicFramePr>
          <p:nvPr/>
        </p:nvGraphicFramePr>
        <p:xfrm>
          <a:off x="3733800" y="4419600"/>
          <a:ext cx="400050" cy="457200"/>
        </p:xfrm>
        <a:graphic>
          <a:graphicData uri="http://schemas.openxmlformats.org/presentationml/2006/ole">
            <p:oleObj spid="_x0000_s25612" name="Equation" r:id="rId13" imgW="177480" imgH="203040" progId="Equation.DSMT4">
              <p:embed/>
            </p:oleObj>
          </a:graphicData>
        </a:graphic>
      </p:graphicFrame>
      <p:graphicFrame>
        <p:nvGraphicFramePr>
          <p:cNvPr id="25613" name="Object 11"/>
          <p:cNvGraphicFramePr>
            <a:graphicFrameLocks noChangeAspect="1"/>
          </p:cNvGraphicFramePr>
          <p:nvPr/>
        </p:nvGraphicFramePr>
        <p:xfrm>
          <a:off x="5700713" y="4724400"/>
          <a:ext cx="400050" cy="457200"/>
        </p:xfrm>
        <a:graphic>
          <a:graphicData uri="http://schemas.openxmlformats.org/presentationml/2006/ole">
            <p:oleObj spid="_x0000_s25613" name="Equation" r:id="rId14" imgW="177480" imgH="203040" progId="Equation.DSMT4">
              <p:embed/>
            </p:oleObj>
          </a:graphicData>
        </a:graphic>
      </p:graphicFrame>
      <p:graphicFrame>
        <p:nvGraphicFramePr>
          <p:cNvPr id="25614" name="Object 12"/>
          <p:cNvGraphicFramePr>
            <a:graphicFrameLocks noChangeAspect="1"/>
          </p:cNvGraphicFramePr>
          <p:nvPr/>
        </p:nvGraphicFramePr>
        <p:xfrm>
          <a:off x="7543800" y="4572000"/>
          <a:ext cx="400050" cy="457200"/>
        </p:xfrm>
        <a:graphic>
          <a:graphicData uri="http://schemas.openxmlformats.org/presentationml/2006/ole">
            <p:oleObj spid="_x0000_s25614" name="Equation" r:id="rId15" imgW="177480" imgH="203040" progId="Equation.DSMT4">
              <p:embed/>
            </p:oleObj>
          </a:graphicData>
        </a:graphic>
      </p:graphicFrame>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スライド番号プレースホルダ 4"/>
          <p:cNvSpPr>
            <a:spLocks noGrp="1"/>
          </p:cNvSpPr>
          <p:nvPr>
            <p:ph type="sldNum" sz="quarter" idx="12"/>
          </p:nvPr>
        </p:nvSpPr>
        <p:spPr>
          <a:noFill/>
        </p:spPr>
        <p:txBody>
          <a:bodyPr/>
          <a:lstStyle/>
          <a:p>
            <a:fld id="{4D912C4A-EB49-4051-A5EC-ACA3969CAEBB}" type="slidenum">
              <a:rPr lang="en-US" altLang="ja-JP"/>
              <a:pPr/>
              <a:t>33</a:t>
            </a:fld>
            <a:endParaRPr lang="en-US" altLang="ja-JP"/>
          </a:p>
        </p:txBody>
      </p:sp>
      <p:sp>
        <p:nvSpPr>
          <p:cNvPr id="35843" name="Rectangle 2"/>
          <p:cNvSpPr>
            <a:spLocks noGrp="1" noChangeArrowheads="1"/>
          </p:cNvSpPr>
          <p:nvPr>
            <p:ph type="title"/>
          </p:nvPr>
        </p:nvSpPr>
        <p:spPr/>
        <p:txBody>
          <a:bodyPr/>
          <a:lstStyle/>
          <a:p>
            <a:pPr eaLnBrk="1" hangingPunct="1"/>
            <a:r>
              <a:rPr lang="ja-JP" altLang="en-US" smtClean="0"/>
              <a:t>分枝限定法の性能</a:t>
            </a:r>
          </a:p>
        </p:txBody>
      </p:sp>
      <p:sp>
        <p:nvSpPr>
          <p:cNvPr id="35844" name="Text Box 3"/>
          <p:cNvSpPr txBox="1">
            <a:spLocks noChangeArrowheads="1"/>
          </p:cNvSpPr>
          <p:nvPr/>
        </p:nvSpPr>
        <p:spPr bwMode="auto">
          <a:xfrm>
            <a:off x="441325" y="782638"/>
            <a:ext cx="7864475" cy="2282825"/>
          </a:xfrm>
          <a:prstGeom prst="rect">
            <a:avLst/>
          </a:prstGeom>
          <a:noFill/>
          <a:ln w="9525">
            <a:noFill/>
            <a:miter lim="800000"/>
            <a:headEnd/>
            <a:tailEnd/>
          </a:ln>
        </p:spPr>
        <p:txBody>
          <a:bodyPr>
            <a:spAutoFit/>
          </a:bodyPr>
          <a:lstStyle/>
          <a:p>
            <a:r>
              <a:rPr lang="ja-JP" altLang="en-US"/>
              <a:t>　　分枝限定法は、分枝木に基づく列挙法の一種であり、最悪の場合には、すべての許容解を列挙してしまう。しかし、現実問題に適用してみると、性能の良い緩和法を用いることによりきわめて効果的に働き、ほんのわずかな回数だけ緩和問題を解くことにより、大規模な問題の最適解（厳密解）を得ることに成功している。（成功例が多数報告されている。）</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9" name="スライド番号プレースホルダ 4"/>
          <p:cNvSpPr>
            <a:spLocks noGrp="1"/>
          </p:cNvSpPr>
          <p:nvPr>
            <p:ph type="sldNum" sz="quarter" idx="12"/>
          </p:nvPr>
        </p:nvSpPr>
        <p:spPr>
          <a:noFill/>
        </p:spPr>
        <p:txBody>
          <a:bodyPr/>
          <a:lstStyle/>
          <a:p>
            <a:fld id="{D20D65C6-6801-40FB-B322-42B635E19222}" type="slidenum">
              <a:rPr lang="en-US" altLang="ja-JP"/>
              <a:pPr/>
              <a:t>34</a:t>
            </a:fld>
            <a:endParaRPr lang="en-US" altLang="ja-JP"/>
          </a:p>
        </p:txBody>
      </p:sp>
      <p:sp>
        <p:nvSpPr>
          <p:cNvPr id="26630" name="Rectangle 2"/>
          <p:cNvSpPr>
            <a:spLocks noGrp="1" noChangeArrowheads="1"/>
          </p:cNvSpPr>
          <p:nvPr>
            <p:ph type="title"/>
          </p:nvPr>
        </p:nvSpPr>
        <p:spPr/>
        <p:txBody>
          <a:bodyPr/>
          <a:lstStyle/>
          <a:p>
            <a:pPr eaLnBrk="1" hangingPunct="1"/>
            <a:r>
              <a:rPr lang="ja-JP" altLang="en-US" smtClean="0"/>
              <a:t>分枝限定法の方針</a:t>
            </a:r>
          </a:p>
        </p:txBody>
      </p:sp>
      <p:sp>
        <p:nvSpPr>
          <p:cNvPr id="26631" name="Text Box 3"/>
          <p:cNvSpPr txBox="1">
            <a:spLocks noChangeArrowheads="1"/>
          </p:cNvSpPr>
          <p:nvPr/>
        </p:nvSpPr>
        <p:spPr bwMode="auto">
          <a:xfrm>
            <a:off x="457200" y="533400"/>
            <a:ext cx="7924800" cy="1187450"/>
          </a:xfrm>
          <a:prstGeom prst="rect">
            <a:avLst/>
          </a:prstGeom>
          <a:noFill/>
          <a:ln w="9525">
            <a:noFill/>
            <a:miter lim="800000"/>
            <a:headEnd/>
            <a:tailEnd/>
          </a:ln>
        </p:spPr>
        <p:txBody>
          <a:bodyPr>
            <a:spAutoFit/>
          </a:bodyPr>
          <a:lstStyle/>
          <a:p>
            <a:r>
              <a:rPr lang="ja-JP" altLang="en-US"/>
              <a:t>　　分枝限定法では、子問題の集合　　からどの順序で次に処理する子問題を選択するかに自由度がある。この選択法には、主に３つの方法がとられることが多い。</a:t>
            </a:r>
          </a:p>
        </p:txBody>
      </p:sp>
      <p:graphicFrame>
        <p:nvGraphicFramePr>
          <p:cNvPr id="26626" name="Object 4"/>
          <p:cNvGraphicFramePr>
            <a:graphicFrameLocks noChangeAspect="1"/>
          </p:cNvGraphicFramePr>
          <p:nvPr/>
        </p:nvGraphicFramePr>
        <p:xfrm>
          <a:off x="5029200" y="609600"/>
          <a:ext cx="511175" cy="357188"/>
        </p:xfrm>
        <a:graphic>
          <a:graphicData uri="http://schemas.openxmlformats.org/presentationml/2006/ole">
            <p:oleObj spid="_x0000_s26626" name="Equation" r:id="rId3" imgW="253800" imgH="177480" progId="Equation.DSMT4">
              <p:embed/>
            </p:oleObj>
          </a:graphicData>
        </a:graphic>
      </p:graphicFrame>
      <p:sp>
        <p:nvSpPr>
          <p:cNvPr id="26632" name="Oval 5"/>
          <p:cNvSpPr>
            <a:spLocks noChangeArrowheads="1"/>
          </p:cNvSpPr>
          <p:nvPr/>
        </p:nvSpPr>
        <p:spPr bwMode="auto">
          <a:xfrm>
            <a:off x="228600" y="1698625"/>
            <a:ext cx="304800" cy="304800"/>
          </a:xfrm>
          <a:prstGeom prst="ellipse">
            <a:avLst/>
          </a:prstGeom>
          <a:solidFill>
            <a:schemeClr val="accent1"/>
          </a:solidFill>
          <a:ln w="9525">
            <a:solidFill>
              <a:schemeClr val="tx1"/>
            </a:solidFill>
            <a:round/>
            <a:headEnd/>
            <a:tailEnd/>
          </a:ln>
        </p:spPr>
        <p:txBody>
          <a:bodyPr wrap="none" anchor="ctr"/>
          <a:lstStyle/>
          <a:p>
            <a:endParaRPr lang="ja-JP" altLang="en-US"/>
          </a:p>
        </p:txBody>
      </p:sp>
      <p:sp>
        <p:nvSpPr>
          <p:cNvPr id="26633" name="Oval 6"/>
          <p:cNvSpPr>
            <a:spLocks noChangeArrowheads="1"/>
          </p:cNvSpPr>
          <p:nvPr/>
        </p:nvSpPr>
        <p:spPr bwMode="auto">
          <a:xfrm>
            <a:off x="228600" y="3962400"/>
            <a:ext cx="304800" cy="304800"/>
          </a:xfrm>
          <a:prstGeom prst="ellipse">
            <a:avLst/>
          </a:prstGeom>
          <a:solidFill>
            <a:schemeClr val="accent1"/>
          </a:solidFill>
          <a:ln w="9525">
            <a:solidFill>
              <a:schemeClr val="tx1"/>
            </a:solidFill>
            <a:round/>
            <a:headEnd/>
            <a:tailEnd/>
          </a:ln>
        </p:spPr>
        <p:txBody>
          <a:bodyPr wrap="none" anchor="ctr"/>
          <a:lstStyle/>
          <a:p>
            <a:endParaRPr lang="ja-JP" altLang="en-US"/>
          </a:p>
        </p:txBody>
      </p:sp>
      <p:sp>
        <p:nvSpPr>
          <p:cNvPr id="26634" name="Text Box 8"/>
          <p:cNvSpPr txBox="1">
            <a:spLocks noChangeArrowheads="1"/>
          </p:cNvSpPr>
          <p:nvPr/>
        </p:nvSpPr>
        <p:spPr bwMode="auto">
          <a:xfrm>
            <a:off x="593725" y="1566863"/>
            <a:ext cx="1941513" cy="457200"/>
          </a:xfrm>
          <a:prstGeom prst="rect">
            <a:avLst/>
          </a:prstGeom>
          <a:noFill/>
          <a:ln w="9525">
            <a:noFill/>
            <a:miter lim="800000"/>
            <a:headEnd/>
            <a:tailEnd/>
          </a:ln>
        </p:spPr>
        <p:txBody>
          <a:bodyPr wrap="none">
            <a:spAutoFit/>
          </a:bodyPr>
          <a:lstStyle/>
          <a:p>
            <a:r>
              <a:rPr lang="ja-JP" altLang="en-US">
                <a:solidFill>
                  <a:srgbClr val="008000"/>
                </a:solidFill>
              </a:rPr>
              <a:t>深さ優先探索</a:t>
            </a:r>
          </a:p>
        </p:txBody>
      </p:sp>
      <p:sp>
        <p:nvSpPr>
          <p:cNvPr id="26635" name="Text Box 9"/>
          <p:cNvSpPr txBox="1">
            <a:spLocks noChangeArrowheads="1"/>
          </p:cNvSpPr>
          <p:nvPr/>
        </p:nvSpPr>
        <p:spPr bwMode="auto">
          <a:xfrm>
            <a:off x="517525" y="1968500"/>
            <a:ext cx="8321675" cy="1917700"/>
          </a:xfrm>
          <a:prstGeom prst="rect">
            <a:avLst/>
          </a:prstGeom>
          <a:noFill/>
          <a:ln w="9525">
            <a:noFill/>
            <a:miter lim="800000"/>
            <a:headEnd/>
            <a:tailEnd/>
          </a:ln>
        </p:spPr>
        <p:txBody>
          <a:bodyPr>
            <a:spAutoFit/>
          </a:bodyPr>
          <a:lstStyle/>
          <a:p>
            <a:r>
              <a:rPr lang="ja-JP" altLang="en-US"/>
              <a:t>選択可能な子問題の内で、最も後に生成されたものを選ぶ方法。</a:t>
            </a:r>
          </a:p>
          <a:p>
            <a:r>
              <a:rPr lang="ja-JP" altLang="en-US"/>
              <a:t>スタックを用いて　　　を実現することで、深さ優先探索型の分枝限定法になる。メリットとしては、記憶容量をあまり必要としないことがあげられる。大規模な問題を解くにはこの選択枝しかないこともある。</a:t>
            </a:r>
          </a:p>
        </p:txBody>
      </p:sp>
      <p:sp>
        <p:nvSpPr>
          <p:cNvPr id="26636" name="Text Box 10"/>
          <p:cNvSpPr txBox="1">
            <a:spLocks noChangeArrowheads="1"/>
          </p:cNvSpPr>
          <p:nvPr/>
        </p:nvSpPr>
        <p:spPr bwMode="auto">
          <a:xfrm>
            <a:off x="609600" y="3886200"/>
            <a:ext cx="1708150" cy="457200"/>
          </a:xfrm>
          <a:prstGeom prst="rect">
            <a:avLst/>
          </a:prstGeom>
          <a:noFill/>
          <a:ln w="9525">
            <a:noFill/>
            <a:miter lim="800000"/>
            <a:headEnd/>
            <a:tailEnd/>
          </a:ln>
        </p:spPr>
        <p:txBody>
          <a:bodyPr wrap="none">
            <a:spAutoFit/>
          </a:bodyPr>
          <a:lstStyle/>
          <a:p>
            <a:r>
              <a:rPr lang="ja-JP" altLang="en-US">
                <a:solidFill>
                  <a:srgbClr val="008000"/>
                </a:solidFill>
              </a:rPr>
              <a:t>幅優先探索</a:t>
            </a:r>
          </a:p>
        </p:txBody>
      </p:sp>
      <p:sp>
        <p:nvSpPr>
          <p:cNvPr id="26637" name="Text Box 11"/>
          <p:cNvSpPr txBox="1">
            <a:spLocks noChangeArrowheads="1"/>
          </p:cNvSpPr>
          <p:nvPr/>
        </p:nvSpPr>
        <p:spPr bwMode="auto">
          <a:xfrm>
            <a:off x="457200" y="4267200"/>
            <a:ext cx="8321675" cy="1552575"/>
          </a:xfrm>
          <a:prstGeom prst="rect">
            <a:avLst/>
          </a:prstGeom>
          <a:noFill/>
          <a:ln w="9525">
            <a:noFill/>
            <a:miter lim="800000"/>
            <a:headEnd/>
            <a:tailEnd/>
          </a:ln>
        </p:spPr>
        <p:txBody>
          <a:bodyPr>
            <a:spAutoFit/>
          </a:bodyPr>
          <a:lstStyle/>
          <a:p>
            <a:r>
              <a:rPr lang="ja-JP" altLang="en-US"/>
              <a:t>選択可能な子問題の内で、最も前に生成されたものを選ぶ方法。</a:t>
            </a:r>
          </a:p>
          <a:p>
            <a:r>
              <a:rPr lang="ja-JP" altLang="en-US"/>
              <a:t>キューを用いて　　　を実現することで、幅優先探索型の分枝限定法になる。メリットとしては、問題を高速に解くことがあげられる。しかし、必要な記憶量が膨大になることが多い。</a:t>
            </a:r>
          </a:p>
        </p:txBody>
      </p:sp>
      <p:graphicFrame>
        <p:nvGraphicFramePr>
          <p:cNvPr id="26627" name="Object 12"/>
          <p:cNvGraphicFramePr>
            <a:graphicFrameLocks noChangeAspect="1"/>
          </p:cNvGraphicFramePr>
          <p:nvPr/>
        </p:nvGraphicFramePr>
        <p:xfrm>
          <a:off x="2819400" y="2384425"/>
          <a:ext cx="511175" cy="357188"/>
        </p:xfrm>
        <a:graphic>
          <a:graphicData uri="http://schemas.openxmlformats.org/presentationml/2006/ole">
            <p:oleObj spid="_x0000_s26627" name="Equation" r:id="rId4" imgW="253800" imgH="177480" progId="Equation.DSMT4">
              <p:embed/>
            </p:oleObj>
          </a:graphicData>
        </a:graphic>
      </p:graphicFrame>
      <p:graphicFrame>
        <p:nvGraphicFramePr>
          <p:cNvPr id="26628" name="Object 13"/>
          <p:cNvGraphicFramePr>
            <a:graphicFrameLocks noChangeAspect="1"/>
          </p:cNvGraphicFramePr>
          <p:nvPr/>
        </p:nvGraphicFramePr>
        <p:xfrm>
          <a:off x="2514600" y="4724400"/>
          <a:ext cx="511175" cy="357188"/>
        </p:xfrm>
        <a:graphic>
          <a:graphicData uri="http://schemas.openxmlformats.org/presentationml/2006/ole">
            <p:oleObj spid="_x0000_s26628" name="Equation" r:id="rId5" imgW="253800" imgH="177480" progId="Equation.DSMT4">
              <p:embed/>
            </p:oleObj>
          </a:graphicData>
        </a:graphic>
      </p:graphicFrame>
      <p:sp>
        <p:nvSpPr>
          <p:cNvPr id="26638" name="Oval 14"/>
          <p:cNvSpPr>
            <a:spLocks noChangeArrowheads="1"/>
          </p:cNvSpPr>
          <p:nvPr/>
        </p:nvSpPr>
        <p:spPr bwMode="auto">
          <a:xfrm>
            <a:off x="228600" y="5867400"/>
            <a:ext cx="304800" cy="304800"/>
          </a:xfrm>
          <a:prstGeom prst="ellipse">
            <a:avLst/>
          </a:prstGeom>
          <a:solidFill>
            <a:schemeClr val="accent1"/>
          </a:solidFill>
          <a:ln w="9525">
            <a:solidFill>
              <a:schemeClr val="tx1"/>
            </a:solidFill>
            <a:round/>
            <a:headEnd/>
            <a:tailEnd/>
          </a:ln>
        </p:spPr>
        <p:txBody>
          <a:bodyPr wrap="none" anchor="ctr"/>
          <a:lstStyle/>
          <a:p>
            <a:endParaRPr lang="ja-JP" altLang="en-US"/>
          </a:p>
        </p:txBody>
      </p:sp>
      <p:sp>
        <p:nvSpPr>
          <p:cNvPr id="26639" name="Text Box 15"/>
          <p:cNvSpPr txBox="1">
            <a:spLocks noChangeArrowheads="1"/>
          </p:cNvSpPr>
          <p:nvPr/>
        </p:nvSpPr>
        <p:spPr bwMode="auto">
          <a:xfrm>
            <a:off x="609600" y="5791200"/>
            <a:ext cx="1708150" cy="457200"/>
          </a:xfrm>
          <a:prstGeom prst="rect">
            <a:avLst/>
          </a:prstGeom>
          <a:noFill/>
          <a:ln w="9525">
            <a:noFill/>
            <a:miter lim="800000"/>
            <a:headEnd/>
            <a:tailEnd/>
          </a:ln>
        </p:spPr>
        <p:txBody>
          <a:bodyPr wrap="none">
            <a:spAutoFit/>
          </a:bodyPr>
          <a:lstStyle/>
          <a:p>
            <a:r>
              <a:rPr lang="ja-JP" altLang="en-US">
                <a:solidFill>
                  <a:srgbClr val="008000"/>
                </a:solidFill>
              </a:rPr>
              <a:t>最良値探索</a:t>
            </a:r>
          </a:p>
        </p:txBody>
      </p:sp>
      <p:sp>
        <p:nvSpPr>
          <p:cNvPr id="26640" name="Text Box 16"/>
          <p:cNvSpPr txBox="1">
            <a:spLocks noChangeArrowheads="1"/>
          </p:cNvSpPr>
          <p:nvPr/>
        </p:nvSpPr>
        <p:spPr bwMode="auto">
          <a:xfrm>
            <a:off x="304800" y="6248400"/>
            <a:ext cx="8534400" cy="457200"/>
          </a:xfrm>
          <a:prstGeom prst="rect">
            <a:avLst/>
          </a:prstGeom>
          <a:solidFill>
            <a:schemeClr val="bg1"/>
          </a:solidFill>
          <a:ln w="9525">
            <a:noFill/>
            <a:miter lim="800000"/>
            <a:headEnd/>
            <a:tailEnd/>
          </a:ln>
        </p:spPr>
        <p:txBody>
          <a:bodyPr>
            <a:spAutoFit/>
          </a:bodyPr>
          <a:lstStyle/>
          <a:p>
            <a:r>
              <a:rPr lang="ja-JP" altLang="en-US"/>
              <a:t>緩和値が最も良いものを選ぶ方法。緩和問題の性質に依存する。</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80" name="スライド番号プレースホルダ 4"/>
          <p:cNvSpPr>
            <a:spLocks noGrp="1"/>
          </p:cNvSpPr>
          <p:nvPr>
            <p:ph type="sldNum" sz="quarter" idx="12"/>
          </p:nvPr>
        </p:nvSpPr>
        <p:spPr>
          <a:noFill/>
        </p:spPr>
        <p:txBody>
          <a:bodyPr/>
          <a:lstStyle/>
          <a:p>
            <a:fld id="{83F2281F-8183-476E-B210-8E5EA8E89421}" type="slidenum">
              <a:rPr lang="en-US" altLang="ja-JP"/>
              <a:pPr/>
              <a:t>4</a:t>
            </a:fld>
            <a:endParaRPr lang="en-US" altLang="ja-JP"/>
          </a:p>
        </p:txBody>
      </p:sp>
      <p:sp>
        <p:nvSpPr>
          <p:cNvPr id="3081" name="Text Box 12"/>
          <p:cNvSpPr txBox="1">
            <a:spLocks noChangeArrowheads="1"/>
          </p:cNvSpPr>
          <p:nvPr/>
        </p:nvSpPr>
        <p:spPr bwMode="auto">
          <a:xfrm>
            <a:off x="1633538" y="2951163"/>
            <a:ext cx="5757862" cy="1552575"/>
          </a:xfrm>
          <a:prstGeom prst="rect">
            <a:avLst/>
          </a:prstGeom>
          <a:noFill/>
          <a:ln w="9525">
            <a:noFill/>
            <a:miter lim="800000"/>
            <a:headEnd/>
            <a:tailEnd/>
          </a:ln>
        </p:spPr>
        <p:txBody>
          <a:bodyPr wrap="none">
            <a:spAutoFit/>
          </a:bodyPr>
          <a:lstStyle/>
          <a:p>
            <a:r>
              <a:rPr lang="ja-JP" altLang="en-US"/>
              <a:t>インスタンス：変数の集合、　　　　　の表現、</a:t>
            </a:r>
          </a:p>
          <a:p>
            <a:r>
              <a:rPr lang="ja-JP" altLang="en-US"/>
              <a:t>　　　　　　　　　　　　の表現、　</a:t>
            </a:r>
          </a:p>
          <a:p>
            <a:r>
              <a:rPr lang="ja-JP" altLang="en-US"/>
              <a:t>　　　　　　　　　　　　の表現、</a:t>
            </a:r>
          </a:p>
          <a:p>
            <a:r>
              <a:rPr lang="ja-JP" altLang="en-US"/>
              <a:t>　　　　　　　　</a:t>
            </a:r>
            <a:r>
              <a:rPr lang="ja-JP" altLang="en-US">
                <a:solidFill>
                  <a:srgbClr val="FF0000"/>
                </a:solidFill>
              </a:rPr>
              <a:t>定数</a:t>
            </a:r>
            <a:r>
              <a:rPr lang="en-US" altLang="ja-JP">
                <a:solidFill>
                  <a:srgbClr val="FF0000"/>
                </a:solidFill>
              </a:rPr>
              <a:t>K</a:t>
            </a:r>
          </a:p>
        </p:txBody>
      </p:sp>
      <p:sp>
        <p:nvSpPr>
          <p:cNvPr id="3082" name="Rectangle 2"/>
          <p:cNvSpPr>
            <a:spLocks noGrp="1" noChangeArrowheads="1"/>
          </p:cNvSpPr>
          <p:nvPr>
            <p:ph type="title"/>
          </p:nvPr>
        </p:nvSpPr>
        <p:spPr/>
        <p:txBody>
          <a:bodyPr/>
          <a:lstStyle/>
          <a:p>
            <a:pPr eaLnBrk="1" hangingPunct="1"/>
            <a:r>
              <a:rPr lang="ja-JP" altLang="en-US" smtClean="0"/>
              <a:t>判定問題との関係</a:t>
            </a:r>
          </a:p>
        </p:txBody>
      </p:sp>
      <p:sp>
        <p:nvSpPr>
          <p:cNvPr id="3083" name="Text Box 3"/>
          <p:cNvSpPr txBox="1">
            <a:spLocks noChangeArrowheads="1"/>
          </p:cNvSpPr>
          <p:nvPr/>
        </p:nvSpPr>
        <p:spPr bwMode="auto">
          <a:xfrm>
            <a:off x="593725" y="1011238"/>
            <a:ext cx="7940675" cy="822325"/>
          </a:xfrm>
          <a:prstGeom prst="rect">
            <a:avLst/>
          </a:prstGeom>
          <a:noFill/>
          <a:ln w="9525">
            <a:noFill/>
            <a:miter lim="800000"/>
            <a:headEnd/>
            <a:tailEnd/>
          </a:ln>
        </p:spPr>
        <p:txBody>
          <a:bodyPr>
            <a:spAutoFit/>
          </a:bodyPr>
          <a:lstStyle/>
          <a:p>
            <a:r>
              <a:rPr lang="ja-JP" altLang="en-US"/>
              <a:t>　数理計画法の定式化と対応するように判定問題を作ることができる。最小化問題に対応する判定問題の記述を示す。</a:t>
            </a:r>
          </a:p>
        </p:txBody>
      </p:sp>
      <p:sp>
        <p:nvSpPr>
          <p:cNvPr id="3084" name="AutoShape 4"/>
          <p:cNvSpPr>
            <a:spLocks noChangeArrowheads="1"/>
          </p:cNvSpPr>
          <p:nvPr/>
        </p:nvSpPr>
        <p:spPr bwMode="auto">
          <a:xfrm>
            <a:off x="914400" y="2362200"/>
            <a:ext cx="7239000" cy="2819400"/>
          </a:xfrm>
          <a:prstGeom prst="roundRect">
            <a:avLst>
              <a:gd name="adj" fmla="val 16667"/>
            </a:avLst>
          </a:prstGeom>
          <a:noFill/>
          <a:ln w="38100">
            <a:solidFill>
              <a:schemeClr val="accent2"/>
            </a:solidFill>
            <a:round/>
            <a:headEnd/>
            <a:tailEnd/>
          </a:ln>
        </p:spPr>
        <p:txBody>
          <a:bodyPr wrap="none" anchor="ctr"/>
          <a:lstStyle/>
          <a:p>
            <a:endParaRPr lang="ja-JP" altLang="en-US"/>
          </a:p>
        </p:txBody>
      </p:sp>
      <p:sp>
        <p:nvSpPr>
          <p:cNvPr id="3085" name="Text Box 5"/>
          <p:cNvSpPr txBox="1">
            <a:spLocks noChangeArrowheads="1"/>
          </p:cNvSpPr>
          <p:nvPr/>
        </p:nvSpPr>
        <p:spPr bwMode="auto">
          <a:xfrm>
            <a:off x="1633538" y="2514600"/>
            <a:ext cx="1116012" cy="457200"/>
          </a:xfrm>
          <a:prstGeom prst="rect">
            <a:avLst/>
          </a:prstGeom>
          <a:noFill/>
          <a:ln w="9525">
            <a:noFill/>
            <a:miter lim="800000"/>
            <a:headEnd/>
            <a:tailEnd/>
          </a:ln>
        </p:spPr>
        <p:txBody>
          <a:bodyPr wrap="none">
            <a:spAutoFit/>
          </a:bodyPr>
          <a:lstStyle/>
          <a:p>
            <a:r>
              <a:rPr lang="ja-JP" altLang="en-US"/>
              <a:t>名称：</a:t>
            </a:r>
            <a:r>
              <a:rPr lang="en-US" altLang="ja-JP"/>
              <a:t>P</a:t>
            </a:r>
          </a:p>
        </p:txBody>
      </p:sp>
      <p:graphicFrame>
        <p:nvGraphicFramePr>
          <p:cNvPr id="3074" name="Object 6"/>
          <p:cNvGraphicFramePr>
            <a:graphicFrameLocks noChangeAspect="1"/>
          </p:cNvGraphicFramePr>
          <p:nvPr/>
        </p:nvGraphicFramePr>
        <p:xfrm>
          <a:off x="5367338" y="2895600"/>
          <a:ext cx="762000" cy="487363"/>
        </p:xfrm>
        <a:graphic>
          <a:graphicData uri="http://schemas.openxmlformats.org/presentationml/2006/ole">
            <p:oleObj spid="_x0000_s3074" name="Equation" r:id="rId3" imgW="317160" imgH="203040" progId="Equation.DSMT4">
              <p:embed/>
            </p:oleObj>
          </a:graphicData>
        </a:graphic>
      </p:graphicFrame>
      <p:graphicFrame>
        <p:nvGraphicFramePr>
          <p:cNvPr id="3075" name="Object 7"/>
          <p:cNvGraphicFramePr>
            <a:graphicFrameLocks noChangeAspect="1"/>
          </p:cNvGraphicFramePr>
          <p:nvPr/>
        </p:nvGraphicFramePr>
        <p:xfrm>
          <a:off x="5291138" y="3276600"/>
          <a:ext cx="1949450" cy="487363"/>
        </p:xfrm>
        <a:graphic>
          <a:graphicData uri="http://schemas.openxmlformats.org/presentationml/2006/ole">
            <p:oleObj spid="_x0000_s3075" name="Equation" r:id="rId4" imgW="812520" imgH="203040" progId="Equation.DSMT4">
              <p:embed/>
            </p:oleObj>
          </a:graphicData>
        </a:graphic>
      </p:graphicFrame>
      <p:sp>
        <p:nvSpPr>
          <p:cNvPr id="3086" name="Text Box 11"/>
          <p:cNvSpPr txBox="1">
            <a:spLocks noChangeArrowheads="1"/>
          </p:cNvSpPr>
          <p:nvPr/>
        </p:nvSpPr>
        <p:spPr bwMode="auto">
          <a:xfrm>
            <a:off x="1600200" y="2133600"/>
            <a:ext cx="1708150" cy="457200"/>
          </a:xfrm>
          <a:prstGeom prst="rect">
            <a:avLst/>
          </a:prstGeom>
          <a:solidFill>
            <a:schemeClr val="bg1"/>
          </a:solidFill>
          <a:ln w="9525">
            <a:noFill/>
            <a:miter lim="800000"/>
            <a:headEnd/>
            <a:tailEnd/>
          </a:ln>
        </p:spPr>
        <p:txBody>
          <a:bodyPr wrap="none">
            <a:spAutoFit/>
          </a:bodyPr>
          <a:lstStyle/>
          <a:p>
            <a:r>
              <a:rPr lang="ja-JP" altLang="en-US">
                <a:solidFill>
                  <a:schemeClr val="accent2"/>
                </a:solidFill>
              </a:rPr>
              <a:t>最小化問題</a:t>
            </a:r>
          </a:p>
        </p:txBody>
      </p:sp>
      <p:graphicFrame>
        <p:nvGraphicFramePr>
          <p:cNvPr id="3076" name="Object 13"/>
          <p:cNvGraphicFramePr>
            <a:graphicFrameLocks noChangeAspect="1"/>
          </p:cNvGraphicFramePr>
          <p:nvPr/>
        </p:nvGraphicFramePr>
        <p:xfrm>
          <a:off x="3309938" y="3322638"/>
          <a:ext cx="854075" cy="487362"/>
        </p:xfrm>
        <a:graphic>
          <a:graphicData uri="http://schemas.openxmlformats.org/presentationml/2006/ole">
            <p:oleObj spid="_x0000_s3076" name="Equation" r:id="rId5" imgW="355320" imgH="203040" progId="Equation.DSMT4">
              <p:embed/>
            </p:oleObj>
          </a:graphicData>
        </a:graphic>
      </p:graphicFrame>
      <p:graphicFrame>
        <p:nvGraphicFramePr>
          <p:cNvPr id="3077" name="Object 14"/>
          <p:cNvGraphicFramePr>
            <a:graphicFrameLocks noChangeAspect="1"/>
          </p:cNvGraphicFramePr>
          <p:nvPr/>
        </p:nvGraphicFramePr>
        <p:xfrm>
          <a:off x="3309938" y="3657600"/>
          <a:ext cx="884237" cy="547688"/>
        </p:xfrm>
        <a:graphic>
          <a:graphicData uri="http://schemas.openxmlformats.org/presentationml/2006/ole">
            <p:oleObj spid="_x0000_s3077" name="Equation" r:id="rId6" imgW="368280" imgH="228600" progId="Equation.DSMT4">
              <p:embed/>
            </p:oleObj>
          </a:graphicData>
        </a:graphic>
      </p:graphicFrame>
      <p:graphicFrame>
        <p:nvGraphicFramePr>
          <p:cNvPr id="3078" name="Object 16"/>
          <p:cNvGraphicFramePr>
            <a:graphicFrameLocks noChangeAspect="1"/>
          </p:cNvGraphicFramePr>
          <p:nvPr/>
        </p:nvGraphicFramePr>
        <p:xfrm>
          <a:off x="5291138" y="3657600"/>
          <a:ext cx="1949450" cy="487363"/>
        </p:xfrm>
        <a:graphic>
          <a:graphicData uri="http://schemas.openxmlformats.org/presentationml/2006/ole">
            <p:oleObj spid="_x0000_s3078" name="Equation" r:id="rId7" imgW="812520" imgH="203040" progId="Equation.DSMT4">
              <p:embed/>
            </p:oleObj>
          </a:graphicData>
        </a:graphic>
      </p:graphicFrame>
      <p:sp>
        <p:nvSpPr>
          <p:cNvPr id="3087" name="Text Box 17"/>
          <p:cNvSpPr txBox="1">
            <a:spLocks noChangeArrowheads="1"/>
          </p:cNvSpPr>
          <p:nvPr/>
        </p:nvSpPr>
        <p:spPr bwMode="auto">
          <a:xfrm>
            <a:off x="1600200" y="4495800"/>
            <a:ext cx="3165475" cy="457200"/>
          </a:xfrm>
          <a:prstGeom prst="rect">
            <a:avLst/>
          </a:prstGeom>
          <a:noFill/>
          <a:ln w="9525">
            <a:noFill/>
            <a:miter lim="800000"/>
            <a:headEnd/>
            <a:tailEnd/>
          </a:ln>
        </p:spPr>
        <p:txBody>
          <a:bodyPr wrap="none">
            <a:spAutoFit/>
          </a:bodyPr>
          <a:lstStyle/>
          <a:p>
            <a:r>
              <a:rPr lang="ja-JP" altLang="en-US"/>
              <a:t>問い：　　　　</a:t>
            </a:r>
            <a:r>
              <a:rPr lang="ja-JP" altLang="en-US">
                <a:solidFill>
                  <a:srgbClr val="FF0000"/>
                </a:solidFill>
              </a:rPr>
              <a:t>　　　　</a:t>
            </a:r>
            <a:r>
              <a:rPr lang="ja-JP" altLang="en-US"/>
              <a:t>か？</a:t>
            </a:r>
            <a:endParaRPr lang="ja-JP" altLang="en-US">
              <a:solidFill>
                <a:srgbClr val="FF0000"/>
              </a:solidFill>
            </a:endParaRPr>
          </a:p>
        </p:txBody>
      </p:sp>
      <p:graphicFrame>
        <p:nvGraphicFramePr>
          <p:cNvPr id="3079" name="Object 18"/>
          <p:cNvGraphicFramePr>
            <a:graphicFrameLocks noChangeAspect="1"/>
          </p:cNvGraphicFramePr>
          <p:nvPr/>
        </p:nvGraphicFramePr>
        <p:xfrm>
          <a:off x="2438400" y="4572000"/>
          <a:ext cx="1554163" cy="487363"/>
        </p:xfrm>
        <a:graphic>
          <a:graphicData uri="http://schemas.openxmlformats.org/presentationml/2006/ole">
            <p:oleObj spid="_x0000_s3079" name="Equation" r:id="rId8" imgW="647640" imgH="203040" progId="Equation.DSMT4">
              <p:embed/>
            </p:oleObj>
          </a:graphicData>
        </a:graphic>
      </p:graphicFrame>
      <p:sp>
        <p:nvSpPr>
          <p:cNvPr id="3088" name="Text Box 19"/>
          <p:cNvSpPr txBox="1">
            <a:spLocks noChangeArrowheads="1"/>
          </p:cNvSpPr>
          <p:nvPr/>
        </p:nvSpPr>
        <p:spPr bwMode="auto">
          <a:xfrm>
            <a:off x="1127125" y="5430838"/>
            <a:ext cx="7634288" cy="822325"/>
          </a:xfrm>
          <a:prstGeom prst="rect">
            <a:avLst/>
          </a:prstGeom>
          <a:noFill/>
          <a:ln w="9525">
            <a:noFill/>
            <a:miter lim="800000"/>
            <a:headEnd/>
            <a:tailEnd/>
          </a:ln>
        </p:spPr>
        <p:txBody>
          <a:bodyPr wrap="none">
            <a:spAutoFit/>
          </a:bodyPr>
          <a:lstStyle/>
          <a:p>
            <a:r>
              <a:rPr lang="ja-JP" altLang="en-US"/>
              <a:t>　　この判定問題が解ければ、最小値を求める多項式時間</a:t>
            </a:r>
          </a:p>
          <a:p>
            <a:r>
              <a:rPr lang="ja-JP" altLang="en-US"/>
              <a:t>アルゴリズムが得られる。</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スライド番号プレースホルダ 4"/>
          <p:cNvSpPr>
            <a:spLocks noGrp="1"/>
          </p:cNvSpPr>
          <p:nvPr>
            <p:ph type="sldNum" sz="quarter" idx="12"/>
          </p:nvPr>
        </p:nvSpPr>
        <p:spPr>
          <a:noFill/>
        </p:spPr>
        <p:txBody>
          <a:bodyPr/>
          <a:lstStyle/>
          <a:p>
            <a:fld id="{88EF0A87-0985-4B67-A152-E8E96FBFEF55}" type="slidenum">
              <a:rPr lang="en-US" altLang="ja-JP"/>
              <a:pPr/>
              <a:t>5</a:t>
            </a:fld>
            <a:endParaRPr lang="en-US" altLang="ja-JP"/>
          </a:p>
        </p:txBody>
      </p:sp>
      <p:sp>
        <p:nvSpPr>
          <p:cNvPr id="4101" name="Rectangle 2"/>
          <p:cNvSpPr>
            <a:spLocks noGrp="1" noChangeArrowheads="1"/>
          </p:cNvSpPr>
          <p:nvPr>
            <p:ph type="title"/>
          </p:nvPr>
        </p:nvSpPr>
        <p:spPr/>
        <p:txBody>
          <a:bodyPr/>
          <a:lstStyle/>
          <a:p>
            <a:pPr eaLnBrk="1" hangingPunct="1"/>
            <a:r>
              <a:rPr lang="ja-JP" altLang="en-US" smtClean="0"/>
              <a:t>判定問題と最適化問題</a:t>
            </a:r>
          </a:p>
        </p:txBody>
      </p:sp>
      <p:sp>
        <p:nvSpPr>
          <p:cNvPr id="4102" name="Text Box 3"/>
          <p:cNvSpPr txBox="1">
            <a:spLocks noChangeArrowheads="1"/>
          </p:cNvSpPr>
          <p:nvPr/>
        </p:nvSpPr>
        <p:spPr bwMode="auto">
          <a:xfrm>
            <a:off x="762000" y="2060575"/>
            <a:ext cx="7315200" cy="1552575"/>
          </a:xfrm>
          <a:prstGeom prst="rect">
            <a:avLst/>
          </a:prstGeom>
          <a:noFill/>
          <a:ln w="9525">
            <a:noFill/>
            <a:miter lim="800000"/>
            <a:headEnd/>
            <a:tailEnd/>
          </a:ln>
        </p:spPr>
        <p:txBody>
          <a:bodyPr>
            <a:spAutoFit/>
          </a:bodyPr>
          <a:lstStyle/>
          <a:p>
            <a:r>
              <a:rPr lang="ja-JP" altLang="en-US"/>
              <a:t>　　判定問題を、パラメータ</a:t>
            </a:r>
            <a:r>
              <a:rPr lang="en-US" altLang="ja-JP"/>
              <a:t>K</a:t>
            </a:r>
            <a:r>
              <a:rPr lang="ja-JP" altLang="en-US"/>
              <a:t>を持つ問題</a:t>
            </a:r>
            <a:r>
              <a:rPr lang="en-US" altLang="ja-JP"/>
              <a:t>P(K)</a:t>
            </a:r>
            <a:r>
              <a:rPr lang="ja-JP" altLang="en-US"/>
              <a:t>とみなす。判定問題の入力サイズは　　　　　　　なので、　　　　　の多項式のアルゴリズムを構成することを目指す。基本的なアイディアは、</a:t>
            </a:r>
            <a:r>
              <a:rPr lang="en-US" altLang="ja-JP"/>
              <a:t>K</a:t>
            </a:r>
            <a:r>
              <a:rPr lang="ja-JP" altLang="en-US"/>
              <a:t>の値を２分探索で特定することである。</a:t>
            </a:r>
          </a:p>
        </p:txBody>
      </p:sp>
      <p:graphicFrame>
        <p:nvGraphicFramePr>
          <p:cNvPr id="4098" name="Object 5"/>
          <p:cNvGraphicFramePr>
            <a:graphicFrameLocks noChangeAspect="1"/>
          </p:cNvGraphicFramePr>
          <p:nvPr/>
        </p:nvGraphicFramePr>
        <p:xfrm>
          <a:off x="4267200" y="2441575"/>
          <a:ext cx="1219200" cy="414338"/>
        </p:xfrm>
        <a:graphic>
          <a:graphicData uri="http://schemas.openxmlformats.org/presentationml/2006/ole">
            <p:oleObj spid="_x0000_s4098" name="Equation" r:id="rId3" imgW="596880" imgH="203040" progId="Equation.DSMT4">
              <p:embed/>
            </p:oleObj>
          </a:graphicData>
        </a:graphic>
      </p:graphicFrame>
      <p:graphicFrame>
        <p:nvGraphicFramePr>
          <p:cNvPr id="4099" name="Object 6"/>
          <p:cNvGraphicFramePr>
            <a:graphicFrameLocks noChangeAspect="1"/>
          </p:cNvGraphicFramePr>
          <p:nvPr/>
        </p:nvGraphicFramePr>
        <p:xfrm>
          <a:off x="6553200" y="2441575"/>
          <a:ext cx="806450" cy="415925"/>
        </p:xfrm>
        <a:graphic>
          <a:graphicData uri="http://schemas.openxmlformats.org/presentationml/2006/ole">
            <p:oleObj spid="_x0000_s4099" name="Equation" r:id="rId4" imgW="393480" imgH="203040" progId="Equation.DSMT4">
              <p:embed/>
            </p:oleObj>
          </a:graphicData>
        </a:graphic>
      </p:graphicFrame>
      <p:sp>
        <p:nvSpPr>
          <p:cNvPr id="4103" name="Text Box 7"/>
          <p:cNvSpPr txBox="1">
            <a:spLocks noChangeArrowheads="1"/>
          </p:cNvSpPr>
          <p:nvPr/>
        </p:nvSpPr>
        <p:spPr bwMode="auto">
          <a:xfrm>
            <a:off x="685800" y="762000"/>
            <a:ext cx="7331075" cy="1187450"/>
          </a:xfrm>
          <a:prstGeom prst="rect">
            <a:avLst/>
          </a:prstGeom>
          <a:noFill/>
          <a:ln w="9525">
            <a:noFill/>
            <a:miter lim="800000"/>
            <a:headEnd/>
            <a:tailEnd/>
          </a:ln>
        </p:spPr>
        <p:txBody>
          <a:bodyPr>
            <a:spAutoFit/>
          </a:bodyPr>
          <a:lstStyle/>
          <a:p>
            <a:r>
              <a:rPr lang="ja-JP" altLang="en-US"/>
              <a:t>　ここでは、判定問題が多項式時間で解ければ、多項式時間で最小値が求まることを示す。（同様な、手法で最大値も求まる。）</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スライド番号プレースホルダ 3"/>
          <p:cNvSpPr>
            <a:spLocks noGrp="1"/>
          </p:cNvSpPr>
          <p:nvPr>
            <p:ph type="sldNum" sz="quarter" idx="12"/>
          </p:nvPr>
        </p:nvSpPr>
        <p:spPr>
          <a:noFill/>
        </p:spPr>
        <p:txBody>
          <a:bodyPr/>
          <a:lstStyle/>
          <a:p>
            <a:fld id="{907CB312-753E-4F7E-A70C-8BE2702303BC}" type="slidenum">
              <a:rPr lang="en-US" altLang="ja-JP"/>
              <a:pPr/>
              <a:t>6</a:t>
            </a:fld>
            <a:endParaRPr lang="en-US" altLang="ja-JP"/>
          </a:p>
        </p:txBody>
      </p:sp>
      <p:sp>
        <p:nvSpPr>
          <p:cNvPr id="29699" name="Text Box 13"/>
          <p:cNvSpPr txBox="1">
            <a:spLocks noChangeArrowheads="1"/>
          </p:cNvSpPr>
          <p:nvPr/>
        </p:nvSpPr>
        <p:spPr bwMode="auto">
          <a:xfrm>
            <a:off x="1219200" y="152400"/>
            <a:ext cx="4346575" cy="3013075"/>
          </a:xfrm>
          <a:prstGeom prst="rect">
            <a:avLst/>
          </a:prstGeom>
          <a:noFill/>
          <a:ln w="9525">
            <a:noFill/>
            <a:miter lim="800000"/>
            <a:headEnd/>
            <a:tailEnd/>
          </a:ln>
        </p:spPr>
        <p:txBody>
          <a:bodyPr wrap="none">
            <a:spAutoFit/>
          </a:bodyPr>
          <a:lstStyle/>
          <a:p>
            <a:r>
              <a:rPr lang="en-US" altLang="ja-JP">
                <a:latin typeface="Verdana" pitchFamily="34" charset="0"/>
              </a:rPr>
              <a:t>MIN(){</a:t>
            </a:r>
          </a:p>
          <a:p>
            <a:r>
              <a:rPr lang="en-US" altLang="ja-JP">
                <a:latin typeface="Verdana" pitchFamily="34" charset="0"/>
              </a:rPr>
              <a:t>	K=1;</a:t>
            </a:r>
          </a:p>
          <a:p>
            <a:r>
              <a:rPr lang="en-US" altLang="ja-JP">
                <a:latin typeface="Verdana" pitchFamily="34" charset="0"/>
              </a:rPr>
              <a:t>	while(P(K)==TURE){</a:t>
            </a:r>
          </a:p>
          <a:p>
            <a:r>
              <a:rPr lang="en-US" altLang="ja-JP">
                <a:latin typeface="Verdana" pitchFamily="34" charset="0"/>
              </a:rPr>
              <a:t>		K=2*K;</a:t>
            </a:r>
          </a:p>
          <a:p>
            <a:r>
              <a:rPr lang="en-US" altLang="ja-JP">
                <a:latin typeface="Verdana" pitchFamily="34" charset="0"/>
              </a:rPr>
              <a:t>	}</a:t>
            </a:r>
          </a:p>
          <a:p>
            <a:r>
              <a:rPr lang="en-US" altLang="ja-JP">
                <a:latin typeface="Verdana" pitchFamily="34" charset="0"/>
              </a:rPr>
              <a:t>	K=OPT(K/2, K);</a:t>
            </a:r>
          </a:p>
          <a:p>
            <a:r>
              <a:rPr lang="en-US" altLang="ja-JP">
                <a:latin typeface="Verdana" pitchFamily="34" charset="0"/>
              </a:rPr>
              <a:t>	return(K);</a:t>
            </a:r>
          </a:p>
          <a:p>
            <a:r>
              <a:rPr lang="en-US" altLang="ja-JP">
                <a:latin typeface="Verdana" pitchFamily="34" charset="0"/>
              </a:rPr>
              <a:t>}</a:t>
            </a:r>
          </a:p>
        </p:txBody>
      </p:sp>
      <p:sp>
        <p:nvSpPr>
          <p:cNvPr id="29700" name="Text Box 14"/>
          <p:cNvSpPr txBox="1">
            <a:spLocks noChangeArrowheads="1"/>
          </p:cNvSpPr>
          <p:nvPr/>
        </p:nvSpPr>
        <p:spPr bwMode="auto">
          <a:xfrm>
            <a:off x="990600" y="3276600"/>
            <a:ext cx="4987925" cy="3378200"/>
          </a:xfrm>
          <a:prstGeom prst="rect">
            <a:avLst/>
          </a:prstGeom>
          <a:noFill/>
          <a:ln w="9525">
            <a:noFill/>
            <a:miter lim="800000"/>
            <a:headEnd/>
            <a:tailEnd/>
          </a:ln>
        </p:spPr>
        <p:txBody>
          <a:bodyPr wrap="none">
            <a:spAutoFit/>
          </a:bodyPr>
          <a:lstStyle/>
          <a:p>
            <a:r>
              <a:rPr lang="en-US" altLang="ja-JP">
                <a:latin typeface="Verdana" pitchFamily="34" charset="0"/>
              </a:rPr>
              <a:t>OPT(K_l,K_r){</a:t>
            </a:r>
          </a:p>
          <a:p>
            <a:r>
              <a:rPr lang="en-US" altLang="ja-JP">
                <a:latin typeface="Verdana" pitchFamily="34" charset="0"/>
              </a:rPr>
              <a:t>	if(K_l&gt;=K_r)return(K_r);</a:t>
            </a:r>
          </a:p>
          <a:p>
            <a:r>
              <a:rPr lang="en-US" altLang="ja-JP">
                <a:latin typeface="Verdana" pitchFamily="34" charset="0"/>
              </a:rPr>
              <a:t>	K_m=(K_l+K_r)/2;</a:t>
            </a:r>
          </a:p>
          <a:p>
            <a:r>
              <a:rPr lang="en-US" altLang="ja-JP">
                <a:latin typeface="Verdana" pitchFamily="34" charset="0"/>
              </a:rPr>
              <a:t>	if(P(K_m)==TRUE){</a:t>
            </a:r>
          </a:p>
          <a:p>
            <a:r>
              <a:rPr lang="en-US" altLang="ja-JP">
                <a:latin typeface="Verdana" pitchFamily="34" charset="0"/>
              </a:rPr>
              <a:t>		OPT(K_m,K_r);</a:t>
            </a:r>
          </a:p>
          <a:p>
            <a:r>
              <a:rPr lang="en-US" altLang="ja-JP">
                <a:latin typeface="Verdana" pitchFamily="34" charset="0"/>
              </a:rPr>
              <a:t>	}else{</a:t>
            </a:r>
          </a:p>
          <a:p>
            <a:r>
              <a:rPr lang="en-US" altLang="ja-JP">
                <a:latin typeface="Verdana" pitchFamily="34" charset="0"/>
              </a:rPr>
              <a:t>		OPT(K_l,K_m);</a:t>
            </a:r>
          </a:p>
          <a:p>
            <a:r>
              <a:rPr lang="en-US" altLang="ja-JP">
                <a:latin typeface="Verdana" pitchFamily="34" charset="0"/>
              </a:rPr>
              <a:t>	}</a:t>
            </a:r>
          </a:p>
          <a:p>
            <a:r>
              <a:rPr lang="en-US" altLang="ja-JP">
                <a:latin typeface="Verdana" pitchFamily="34" charset="0"/>
              </a:rPr>
              <a:t>}</a:t>
            </a:r>
          </a:p>
        </p:txBody>
      </p:sp>
      <p:sp>
        <p:nvSpPr>
          <p:cNvPr id="29701" name="AutoShape 15"/>
          <p:cNvSpPr>
            <a:spLocks noChangeArrowheads="1"/>
          </p:cNvSpPr>
          <p:nvPr/>
        </p:nvSpPr>
        <p:spPr bwMode="auto">
          <a:xfrm>
            <a:off x="685800" y="152400"/>
            <a:ext cx="6172200" cy="3124200"/>
          </a:xfrm>
          <a:prstGeom prst="roundRect">
            <a:avLst>
              <a:gd name="adj" fmla="val 16667"/>
            </a:avLst>
          </a:prstGeom>
          <a:noFill/>
          <a:ln w="28575">
            <a:solidFill>
              <a:srgbClr val="FF66CC"/>
            </a:solidFill>
            <a:round/>
            <a:headEnd/>
            <a:tailEnd/>
          </a:ln>
        </p:spPr>
        <p:txBody>
          <a:bodyPr wrap="none" anchor="ctr"/>
          <a:lstStyle/>
          <a:p>
            <a:pPr algn="ctr"/>
            <a:endParaRPr lang="ja-JP" altLang="ja-JP"/>
          </a:p>
        </p:txBody>
      </p:sp>
      <p:sp>
        <p:nvSpPr>
          <p:cNvPr id="29702" name="AutoShape 16"/>
          <p:cNvSpPr>
            <a:spLocks noChangeArrowheads="1"/>
          </p:cNvSpPr>
          <p:nvPr/>
        </p:nvSpPr>
        <p:spPr bwMode="auto">
          <a:xfrm>
            <a:off x="685800" y="3352800"/>
            <a:ext cx="6172200" cy="3276600"/>
          </a:xfrm>
          <a:prstGeom prst="roundRect">
            <a:avLst>
              <a:gd name="adj" fmla="val 16667"/>
            </a:avLst>
          </a:prstGeom>
          <a:noFill/>
          <a:ln w="28575">
            <a:solidFill>
              <a:srgbClr val="FF66CC"/>
            </a:solidFill>
            <a:round/>
            <a:headEnd/>
            <a:tailEnd/>
          </a:ln>
        </p:spPr>
        <p:txBody>
          <a:bodyPr wrap="none" anchor="ctr"/>
          <a:lstStyle/>
          <a:p>
            <a:pPr algn="ctr"/>
            <a:endParaRPr lang="ja-JP" altLang="ja-JP"/>
          </a:p>
        </p:txBody>
      </p:sp>
      <p:sp>
        <p:nvSpPr>
          <p:cNvPr id="29703" name="AutoShape 17"/>
          <p:cNvSpPr>
            <a:spLocks noChangeArrowheads="1"/>
          </p:cNvSpPr>
          <p:nvPr/>
        </p:nvSpPr>
        <p:spPr bwMode="auto">
          <a:xfrm>
            <a:off x="6553200" y="838200"/>
            <a:ext cx="2209800" cy="1143000"/>
          </a:xfrm>
          <a:prstGeom prst="wedgeRoundRectCallout">
            <a:avLst>
              <a:gd name="adj1" fmla="val -113148"/>
              <a:gd name="adj2" fmla="val -4167"/>
              <a:gd name="adj3" fmla="val 16667"/>
            </a:avLst>
          </a:prstGeom>
          <a:solidFill>
            <a:schemeClr val="hlink"/>
          </a:solidFill>
          <a:ln w="9525">
            <a:solidFill>
              <a:schemeClr val="tx1"/>
            </a:solidFill>
            <a:miter lim="800000"/>
            <a:headEnd/>
            <a:tailEnd/>
          </a:ln>
        </p:spPr>
        <p:txBody>
          <a:bodyPr/>
          <a:lstStyle/>
          <a:p>
            <a:pPr algn="ctr"/>
            <a:endParaRPr lang="ja-JP" altLang="ja-JP"/>
          </a:p>
        </p:txBody>
      </p:sp>
      <p:sp>
        <p:nvSpPr>
          <p:cNvPr id="29704" name="Text Box 18"/>
          <p:cNvSpPr txBox="1">
            <a:spLocks noChangeArrowheads="1"/>
          </p:cNvSpPr>
          <p:nvPr/>
        </p:nvSpPr>
        <p:spPr bwMode="auto">
          <a:xfrm>
            <a:off x="6613525" y="1011238"/>
            <a:ext cx="2012950" cy="822325"/>
          </a:xfrm>
          <a:prstGeom prst="rect">
            <a:avLst/>
          </a:prstGeom>
          <a:noFill/>
          <a:ln w="9525">
            <a:noFill/>
            <a:miter lim="800000"/>
            <a:headEnd/>
            <a:tailEnd/>
          </a:ln>
        </p:spPr>
        <p:txBody>
          <a:bodyPr wrap="none">
            <a:spAutoFit/>
          </a:bodyPr>
          <a:lstStyle/>
          <a:p>
            <a:r>
              <a:rPr lang="ja-JP" altLang="en-US"/>
              <a:t>最適値の上界</a:t>
            </a:r>
          </a:p>
          <a:p>
            <a:r>
              <a:rPr lang="ja-JP" altLang="en-US"/>
              <a:t>を求める。</a:t>
            </a:r>
          </a:p>
        </p:txBody>
      </p:sp>
      <p:sp>
        <p:nvSpPr>
          <p:cNvPr id="29705" name="AutoShape 19"/>
          <p:cNvSpPr>
            <a:spLocks noChangeArrowheads="1"/>
          </p:cNvSpPr>
          <p:nvPr/>
        </p:nvSpPr>
        <p:spPr bwMode="auto">
          <a:xfrm>
            <a:off x="6553200" y="2743200"/>
            <a:ext cx="2209800" cy="1143000"/>
          </a:xfrm>
          <a:prstGeom prst="wedgeRoundRectCallout">
            <a:avLst>
              <a:gd name="adj1" fmla="val -96338"/>
              <a:gd name="adj2" fmla="val 95139"/>
              <a:gd name="adj3" fmla="val 16667"/>
            </a:avLst>
          </a:prstGeom>
          <a:solidFill>
            <a:schemeClr val="hlink"/>
          </a:solidFill>
          <a:ln w="9525">
            <a:solidFill>
              <a:schemeClr val="tx1"/>
            </a:solidFill>
            <a:miter lim="800000"/>
            <a:headEnd/>
            <a:tailEnd/>
          </a:ln>
        </p:spPr>
        <p:txBody>
          <a:bodyPr/>
          <a:lstStyle/>
          <a:p>
            <a:pPr algn="ctr"/>
            <a:endParaRPr lang="ja-JP" altLang="ja-JP"/>
          </a:p>
        </p:txBody>
      </p:sp>
      <p:sp>
        <p:nvSpPr>
          <p:cNvPr id="29706" name="Text Box 20"/>
          <p:cNvSpPr txBox="1">
            <a:spLocks noChangeArrowheads="1"/>
          </p:cNvSpPr>
          <p:nvPr/>
        </p:nvSpPr>
        <p:spPr bwMode="auto">
          <a:xfrm>
            <a:off x="6553200" y="2895600"/>
            <a:ext cx="2235200" cy="822325"/>
          </a:xfrm>
          <a:prstGeom prst="rect">
            <a:avLst/>
          </a:prstGeom>
          <a:noFill/>
          <a:ln w="9525">
            <a:noFill/>
            <a:miter lim="800000"/>
            <a:headEnd/>
            <a:tailEnd/>
          </a:ln>
        </p:spPr>
        <p:txBody>
          <a:bodyPr wrap="none">
            <a:spAutoFit/>
          </a:bodyPr>
          <a:lstStyle/>
          <a:p>
            <a:r>
              <a:rPr lang="ja-JP" altLang="en-US"/>
              <a:t>最適値そのもの</a:t>
            </a:r>
          </a:p>
          <a:p>
            <a:r>
              <a:rPr lang="ja-JP" altLang="en-US"/>
              <a:t>を求める。</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30" name="スライド番号プレースホルダ 3"/>
          <p:cNvSpPr>
            <a:spLocks noGrp="1"/>
          </p:cNvSpPr>
          <p:nvPr>
            <p:ph type="sldNum" sz="quarter" idx="12"/>
          </p:nvPr>
        </p:nvSpPr>
        <p:spPr>
          <a:noFill/>
        </p:spPr>
        <p:txBody>
          <a:bodyPr/>
          <a:lstStyle/>
          <a:p>
            <a:fld id="{66AEBAEB-8A7A-4E82-B93F-9737CC351426}" type="slidenum">
              <a:rPr lang="en-US" altLang="ja-JP"/>
              <a:pPr/>
              <a:t>7</a:t>
            </a:fld>
            <a:endParaRPr lang="en-US" altLang="ja-JP"/>
          </a:p>
        </p:txBody>
      </p:sp>
      <p:sp>
        <p:nvSpPr>
          <p:cNvPr id="5131" name="Text Box 2"/>
          <p:cNvSpPr txBox="1">
            <a:spLocks noChangeArrowheads="1"/>
          </p:cNvSpPr>
          <p:nvPr/>
        </p:nvSpPr>
        <p:spPr bwMode="auto">
          <a:xfrm>
            <a:off x="533400" y="0"/>
            <a:ext cx="7940675" cy="1917700"/>
          </a:xfrm>
          <a:prstGeom prst="rect">
            <a:avLst/>
          </a:prstGeom>
          <a:noFill/>
          <a:ln w="9525">
            <a:noFill/>
            <a:miter lim="800000"/>
            <a:headEnd/>
            <a:tailEnd/>
          </a:ln>
        </p:spPr>
        <p:txBody>
          <a:bodyPr>
            <a:spAutoFit/>
          </a:bodyPr>
          <a:lstStyle/>
          <a:p>
            <a:r>
              <a:rPr lang="ja-JP" altLang="en-US"/>
              <a:t>　この計算時間を解析しよう。最適値を　　　　　　　とする。アルゴリズムでは、最適値の上界を求める部分で　　　　　　　　回の繰り返し、最適値を求める部分で　　　　　　　　の再帰が行われるだけである。したがって、判定問題を　　　　　　　　回呼び出すだけで最適値を特定することができる。</a:t>
            </a:r>
          </a:p>
        </p:txBody>
      </p:sp>
      <p:graphicFrame>
        <p:nvGraphicFramePr>
          <p:cNvPr id="5122" name="Object 2048"/>
          <p:cNvGraphicFramePr>
            <a:graphicFrameLocks noChangeAspect="1"/>
          </p:cNvGraphicFramePr>
          <p:nvPr/>
        </p:nvGraphicFramePr>
        <p:xfrm>
          <a:off x="6645275" y="360363"/>
          <a:ext cx="1600200" cy="427037"/>
        </p:xfrm>
        <a:graphic>
          <a:graphicData uri="http://schemas.openxmlformats.org/presentationml/2006/ole">
            <p:oleObj spid="_x0000_s5122" name="Equation" r:id="rId3" imgW="761760" imgH="203040" progId="Equation.DSMT4">
              <p:embed/>
            </p:oleObj>
          </a:graphicData>
        </a:graphic>
      </p:graphicFrame>
      <p:graphicFrame>
        <p:nvGraphicFramePr>
          <p:cNvPr id="5123" name="Object 2049"/>
          <p:cNvGraphicFramePr>
            <a:graphicFrameLocks noChangeAspect="1"/>
          </p:cNvGraphicFramePr>
          <p:nvPr/>
        </p:nvGraphicFramePr>
        <p:xfrm>
          <a:off x="5578475" y="55563"/>
          <a:ext cx="1308100" cy="427037"/>
        </p:xfrm>
        <a:graphic>
          <a:graphicData uri="http://schemas.openxmlformats.org/presentationml/2006/ole">
            <p:oleObj spid="_x0000_s5123" name="Equation" r:id="rId4" imgW="622080" imgH="203040" progId="Equation.DSMT4">
              <p:embed/>
            </p:oleObj>
          </a:graphicData>
        </a:graphic>
      </p:graphicFrame>
      <p:graphicFrame>
        <p:nvGraphicFramePr>
          <p:cNvPr id="5124" name="Object 2050"/>
          <p:cNvGraphicFramePr>
            <a:graphicFrameLocks noChangeAspect="1"/>
          </p:cNvGraphicFramePr>
          <p:nvPr/>
        </p:nvGraphicFramePr>
        <p:xfrm>
          <a:off x="5426075" y="741363"/>
          <a:ext cx="1600200" cy="427037"/>
        </p:xfrm>
        <a:graphic>
          <a:graphicData uri="http://schemas.openxmlformats.org/presentationml/2006/ole">
            <p:oleObj spid="_x0000_s5124" name="Equation" r:id="rId5" imgW="761760" imgH="203040" progId="Equation.DSMT4">
              <p:embed/>
            </p:oleObj>
          </a:graphicData>
        </a:graphic>
      </p:graphicFrame>
      <p:graphicFrame>
        <p:nvGraphicFramePr>
          <p:cNvPr id="5125" name="Object 2051"/>
          <p:cNvGraphicFramePr>
            <a:graphicFrameLocks noChangeAspect="1"/>
          </p:cNvGraphicFramePr>
          <p:nvPr/>
        </p:nvGraphicFramePr>
        <p:xfrm>
          <a:off x="6340475" y="1122363"/>
          <a:ext cx="1600200" cy="427037"/>
        </p:xfrm>
        <a:graphic>
          <a:graphicData uri="http://schemas.openxmlformats.org/presentationml/2006/ole">
            <p:oleObj spid="_x0000_s5125" name="Equation" r:id="rId6" imgW="761760" imgH="203040" progId="Equation.DSMT4">
              <p:embed/>
            </p:oleObj>
          </a:graphicData>
        </a:graphic>
      </p:graphicFrame>
      <p:sp>
        <p:nvSpPr>
          <p:cNvPr id="5132" name="Text Box 7"/>
          <p:cNvSpPr txBox="1">
            <a:spLocks noChangeArrowheads="1"/>
          </p:cNvSpPr>
          <p:nvPr/>
        </p:nvSpPr>
        <p:spPr bwMode="auto">
          <a:xfrm>
            <a:off x="533400" y="3429000"/>
            <a:ext cx="7635875" cy="1917700"/>
          </a:xfrm>
          <a:prstGeom prst="rect">
            <a:avLst/>
          </a:prstGeom>
          <a:noFill/>
          <a:ln w="9525">
            <a:noFill/>
            <a:miter lim="800000"/>
            <a:headEnd/>
            <a:tailEnd/>
          </a:ln>
        </p:spPr>
        <p:txBody>
          <a:bodyPr>
            <a:spAutoFit/>
          </a:bodyPr>
          <a:lstStyle/>
          <a:p>
            <a:r>
              <a:rPr lang="ja-JP" altLang="en-US"/>
              <a:t>　なお、ここでの　　　　　は最適化問題の出力である。（判定問題では、</a:t>
            </a:r>
            <a:r>
              <a:rPr lang="en-US" altLang="ja-JP"/>
              <a:t>K</a:t>
            </a:r>
            <a:r>
              <a:rPr lang="ja-JP" altLang="en-US"/>
              <a:t>は入力であったことにも注意しよう。）このように、出力サイズに計算時間が依存するアルゴリズムを</a:t>
            </a:r>
            <a:r>
              <a:rPr lang="ja-JP" altLang="en-US">
                <a:solidFill>
                  <a:srgbClr val="FF0000"/>
                </a:solidFill>
              </a:rPr>
              <a:t>出力依存型（</a:t>
            </a:r>
            <a:r>
              <a:rPr lang="en-US" altLang="ja-JP">
                <a:solidFill>
                  <a:srgbClr val="FF0000"/>
                </a:solidFill>
              </a:rPr>
              <a:t>Output sensitive)</a:t>
            </a:r>
            <a:r>
              <a:rPr lang="ja-JP" altLang="en-US"/>
              <a:t>という。（判定問題のときには、出力サイズそのものに意味がなかったことに注意しよう。）</a:t>
            </a:r>
          </a:p>
        </p:txBody>
      </p:sp>
      <p:graphicFrame>
        <p:nvGraphicFramePr>
          <p:cNvPr id="5126" name="Object 2052"/>
          <p:cNvGraphicFramePr>
            <a:graphicFrameLocks noChangeAspect="1"/>
          </p:cNvGraphicFramePr>
          <p:nvPr/>
        </p:nvGraphicFramePr>
        <p:xfrm>
          <a:off x="2819400" y="3429000"/>
          <a:ext cx="666750" cy="427038"/>
        </p:xfrm>
        <a:graphic>
          <a:graphicData uri="http://schemas.openxmlformats.org/presentationml/2006/ole">
            <p:oleObj spid="_x0000_s5126" name="Equation" r:id="rId7" imgW="317160" imgH="203040" progId="Equation.DSMT4">
              <p:embed/>
            </p:oleObj>
          </a:graphicData>
        </a:graphic>
      </p:graphicFrame>
      <p:sp>
        <p:nvSpPr>
          <p:cNvPr id="5133" name="Text Box 10"/>
          <p:cNvSpPr txBox="1">
            <a:spLocks noChangeArrowheads="1"/>
          </p:cNvSpPr>
          <p:nvPr/>
        </p:nvSpPr>
        <p:spPr bwMode="auto">
          <a:xfrm>
            <a:off x="609600" y="1905000"/>
            <a:ext cx="7086600" cy="1552575"/>
          </a:xfrm>
          <a:prstGeom prst="rect">
            <a:avLst/>
          </a:prstGeom>
          <a:noFill/>
          <a:ln w="9525">
            <a:noFill/>
            <a:miter lim="800000"/>
            <a:headEnd/>
            <a:tailEnd/>
          </a:ln>
        </p:spPr>
        <p:txBody>
          <a:bodyPr>
            <a:spAutoFit/>
          </a:bodyPr>
          <a:lstStyle/>
          <a:p>
            <a:r>
              <a:rPr lang="ja-JP" altLang="en-US"/>
              <a:t>　　ここで、判定問題を解くための計算量を　　　　時間とする。（　　は変数や、条件式で定まる入力サイズとする。）このとき、上の議論から、　　　　　　　　　　　　時間で最適化問題を解くことができる。</a:t>
            </a:r>
          </a:p>
        </p:txBody>
      </p:sp>
      <p:graphicFrame>
        <p:nvGraphicFramePr>
          <p:cNvPr id="5127" name="Object 2053"/>
          <p:cNvGraphicFramePr>
            <a:graphicFrameLocks noChangeAspect="1"/>
          </p:cNvGraphicFramePr>
          <p:nvPr/>
        </p:nvGraphicFramePr>
        <p:xfrm>
          <a:off x="6096000" y="1905000"/>
          <a:ext cx="720725" cy="427038"/>
        </p:xfrm>
        <a:graphic>
          <a:graphicData uri="http://schemas.openxmlformats.org/presentationml/2006/ole">
            <p:oleObj spid="_x0000_s5127" name="Equation" r:id="rId8" imgW="342720" imgH="203040" progId="Equation.DSMT4">
              <p:embed/>
            </p:oleObj>
          </a:graphicData>
        </a:graphic>
      </p:graphicFrame>
      <p:graphicFrame>
        <p:nvGraphicFramePr>
          <p:cNvPr id="5128" name="Object 2054"/>
          <p:cNvGraphicFramePr>
            <a:graphicFrameLocks noChangeAspect="1"/>
          </p:cNvGraphicFramePr>
          <p:nvPr/>
        </p:nvGraphicFramePr>
        <p:xfrm>
          <a:off x="1905000" y="2362200"/>
          <a:ext cx="293688" cy="266700"/>
        </p:xfrm>
        <a:graphic>
          <a:graphicData uri="http://schemas.openxmlformats.org/presentationml/2006/ole">
            <p:oleObj spid="_x0000_s5128" name="Equation" r:id="rId9" imgW="139680" imgH="126720" progId="Equation.DSMT4">
              <p:embed/>
            </p:oleObj>
          </a:graphicData>
        </a:graphic>
      </p:graphicFrame>
      <p:graphicFrame>
        <p:nvGraphicFramePr>
          <p:cNvPr id="5129" name="Object 2055"/>
          <p:cNvGraphicFramePr>
            <a:graphicFrameLocks noChangeAspect="1"/>
          </p:cNvGraphicFramePr>
          <p:nvPr/>
        </p:nvGraphicFramePr>
        <p:xfrm>
          <a:off x="4876800" y="2667000"/>
          <a:ext cx="2266950" cy="427038"/>
        </p:xfrm>
        <a:graphic>
          <a:graphicData uri="http://schemas.openxmlformats.org/presentationml/2006/ole">
            <p:oleObj spid="_x0000_s5129" name="Equation" r:id="rId10" imgW="1079280" imgH="203040" progId="Equation.DSMT4">
              <p:embed/>
            </p:oleObj>
          </a:graphicData>
        </a:graphic>
      </p:graphicFrame>
      <p:sp>
        <p:nvSpPr>
          <p:cNvPr id="5134" name="Text Box 14"/>
          <p:cNvSpPr txBox="1">
            <a:spLocks noChangeArrowheads="1"/>
          </p:cNvSpPr>
          <p:nvPr/>
        </p:nvSpPr>
        <p:spPr bwMode="auto">
          <a:xfrm>
            <a:off x="517525" y="5334000"/>
            <a:ext cx="7559675" cy="1187450"/>
          </a:xfrm>
          <a:prstGeom prst="rect">
            <a:avLst/>
          </a:prstGeom>
          <a:noFill/>
          <a:ln w="9525">
            <a:noFill/>
            <a:miter lim="800000"/>
            <a:headEnd/>
            <a:tailEnd/>
          </a:ln>
        </p:spPr>
        <p:txBody>
          <a:bodyPr>
            <a:spAutoFit/>
          </a:bodyPr>
          <a:lstStyle/>
          <a:p>
            <a:r>
              <a:rPr lang="ja-JP" altLang="en-US"/>
              <a:t>　　以上より、判定問題が多項式時間で解ければ、最適化問題も問題サイズ（入力サイズ＋出力サイズ）の多項式時間で解くことができる。</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50" name="スライド番号プレースホルダ 4"/>
          <p:cNvSpPr>
            <a:spLocks noGrp="1"/>
          </p:cNvSpPr>
          <p:nvPr>
            <p:ph type="sldNum" sz="quarter" idx="12"/>
          </p:nvPr>
        </p:nvSpPr>
        <p:spPr>
          <a:noFill/>
        </p:spPr>
        <p:txBody>
          <a:bodyPr/>
          <a:lstStyle/>
          <a:p>
            <a:fld id="{799D312A-6A4B-40B0-BF9A-4A18B085A1C9}" type="slidenum">
              <a:rPr lang="en-US" altLang="ja-JP"/>
              <a:pPr/>
              <a:t>8</a:t>
            </a:fld>
            <a:endParaRPr lang="en-US" altLang="ja-JP"/>
          </a:p>
        </p:txBody>
      </p:sp>
      <p:sp>
        <p:nvSpPr>
          <p:cNvPr id="6151" name="Text Box 21"/>
          <p:cNvSpPr txBox="1">
            <a:spLocks noChangeArrowheads="1"/>
          </p:cNvSpPr>
          <p:nvPr/>
        </p:nvSpPr>
        <p:spPr bwMode="auto">
          <a:xfrm>
            <a:off x="609600" y="1500174"/>
            <a:ext cx="7254875" cy="822325"/>
          </a:xfrm>
          <a:prstGeom prst="rect">
            <a:avLst/>
          </a:prstGeom>
          <a:noFill/>
          <a:ln w="9525">
            <a:noFill/>
            <a:miter lim="800000"/>
            <a:headEnd/>
            <a:tailEnd/>
          </a:ln>
        </p:spPr>
        <p:txBody>
          <a:bodyPr>
            <a:spAutoFit/>
          </a:bodyPr>
          <a:lstStyle/>
          <a:p>
            <a:r>
              <a:rPr lang="ja-JP" altLang="en-US"/>
              <a:t>　　線形計画法は、特徴ベクトルを　　　　　　　　　　　　　とすると、次のように表せる。</a:t>
            </a:r>
          </a:p>
        </p:txBody>
      </p:sp>
      <p:sp>
        <p:nvSpPr>
          <p:cNvPr id="6152" name="Rectangle 2"/>
          <p:cNvSpPr>
            <a:spLocks noGrp="1" noChangeArrowheads="1"/>
          </p:cNvSpPr>
          <p:nvPr>
            <p:ph type="title"/>
          </p:nvPr>
        </p:nvSpPr>
        <p:spPr/>
        <p:txBody>
          <a:bodyPr/>
          <a:lstStyle/>
          <a:p>
            <a:pPr eaLnBrk="1" hangingPunct="1"/>
            <a:r>
              <a:rPr lang="ja-JP" altLang="en-US" smtClean="0"/>
              <a:t>線形計画法</a:t>
            </a:r>
          </a:p>
        </p:txBody>
      </p:sp>
      <p:sp>
        <p:nvSpPr>
          <p:cNvPr id="6153" name="AutoShape 3"/>
          <p:cNvSpPr>
            <a:spLocks noChangeArrowheads="1"/>
          </p:cNvSpPr>
          <p:nvPr/>
        </p:nvSpPr>
        <p:spPr bwMode="auto">
          <a:xfrm>
            <a:off x="838200" y="2566974"/>
            <a:ext cx="7239000" cy="4076736"/>
          </a:xfrm>
          <a:prstGeom prst="roundRect">
            <a:avLst>
              <a:gd name="adj" fmla="val 16667"/>
            </a:avLst>
          </a:prstGeom>
          <a:noFill/>
          <a:ln w="38100">
            <a:solidFill>
              <a:schemeClr val="accent2"/>
            </a:solidFill>
            <a:round/>
            <a:headEnd/>
            <a:tailEnd/>
          </a:ln>
        </p:spPr>
        <p:txBody>
          <a:bodyPr wrap="none" anchor="ctr"/>
          <a:lstStyle/>
          <a:p>
            <a:endParaRPr lang="ja-JP" altLang="en-US"/>
          </a:p>
        </p:txBody>
      </p:sp>
      <p:sp>
        <p:nvSpPr>
          <p:cNvPr id="6154" name="Text Box 4"/>
          <p:cNvSpPr txBox="1">
            <a:spLocks noChangeArrowheads="1"/>
          </p:cNvSpPr>
          <p:nvPr/>
        </p:nvSpPr>
        <p:spPr bwMode="auto">
          <a:xfrm>
            <a:off x="1143000" y="2947974"/>
            <a:ext cx="354013" cy="457200"/>
          </a:xfrm>
          <a:prstGeom prst="rect">
            <a:avLst/>
          </a:prstGeom>
          <a:noFill/>
          <a:ln w="9525">
            <a:noFill/>
            <a:miter lim="800000"/>
            <a:headEnd/>
            <a:tailEnd/>
          </a:ln>
        </p:spPr>
        <p:txBody>
          <a:bodyPr wrap="none">
            <a:spAutoFit/>
          </a:bodyPr>
          <a:lstStyle/>
          <a:p>
            <a:r>
              <a:rPr lang="en-US" altLang="ja-JP">
                <a:solidFill>
                  <a:schemeClr val="accent2"/>
                </a:solidFill>
              </a:rPr>
              <a:t>P</a:t>
            </a:r>
          </a:p>
        </p:txBody>
      </p:sp>
      <p:graphicFrame>
        <p:nvGraphicFramePr>
          <p:cNvPr id="6146" name="Object 5"/>
          <p:cNvGraphicFramePr>
            <a:graphicFrameLocks noChangeAspect="1"/>
          </p:cNvGraphicFramePr>
          <p:nvPr/>
        </p:nvGraphicFramePr>
        <p:xfrm>
          <a:off x="2819400" y="2566974"/>
          <a:ext cx="2408238" cy="1004888"/>
        </p:xfrm>
        <a:graphic>
          <a:graphicData uri="http://schemas.openxmlformats.org/presentationml/2006/ole">
            <p:oleObj spid="_x0000_s6146" name="Equation" r:id="rId3" imgW="1002960" imgH="419040" progId="Equation.DSMT4">
              <p:embed/>
            </p:oleObj>
          </a:graphicData>
        </a:graphic>
      </p:graphicFrame>
      <p:graphicFrame>
        <p:nvGraphicFramePr>
          <p:cNvPr id="6147" name="Object 6"/>
          <p:cNvGraphicFramePr>
            <a:graphicFrameLocks noChangeAspect="1"/>
          </p:cNvGraphicFramePr>
          <p:nvPr/>
        </p:nvGraphicFramePr>
        <p:xfrm>
          <a:off x="2514600" y="3786174"/>
          <a:ext cx="5518150" cy="1004888"/>
        </p:xfrm>
        <a:graphic>
          <a:graphicData uri="http://schemas.openxmlformats.org/presentationml/2006/ole">
            <p:oleObj spid="_x0000_s6147" name="Equation" r:id="rId4" imgW="2298600" imgH="419040" progId="Equation.DSMT4">
              <p:embed/>
            </p:oleObj>
          </a:graphicData>
        </a:graphic>
      </p:graphicFrame>
      <p:graphicFrame>
        <p:nvGraphicFramePr>
          <p:cNvPr id="6148" name="Object 7"/>
          <p:cNvGraphicFramePr>
            <a:graphicFrameLocks noChangeAspect="1"/>
          </p:cNvGraphicFramePr>
          <p:nvPr/>
        </p:nvGraphicFramePr>
        <p:xfrm>
          <a:off x="2514600" y="4700574"/>
          <a:ext cx="5548313" cy="1006475"/>
        </p:xfrm>
        <a:graphic>
          <a:graphicData uri="http://schemas.openxmlformats.org/presentationml/2006/ole">
            <p:oleObj spid="_x0000_s6148" name="Equation" r:id="rId5" imgW="2311200" imgH="419040" progId="Equation.DSMT4">
              <p:embed/>
            </p:oleObj>
          </a:graphicData>
        </a:graphic>
      </p:graphicFrame>
      <p:sp>
        <p:nvSpPr>
          <p:cNvPr id="6155" name="Text Box 8"/>
          <p:cNvSpPr txBox="1">
            <a:spLocks noChangeArrowheads="1"/>
          </p:cNvSpPr>
          <p:nvPr/>
        </p:nvSpPr>
        <p:spPr bwMode="auto">
          <a:xfrm>
            <a:off x="1660525" y="2892412"/>
            <a:ext cx="1098550" cy="457200"/>
          </a:xfrm>
          <a:prstGeom prst="rect">
            <a:avLst/>
          </a:prstGeom>
          <a:noFill/>
          <a:ln w="9525">
            <a:noFill/>
            <a:miter lim="800000"/>
            <a:headEnd/>
            <a:tailEnd/>
          </a:ln>
        </p:spPr>
        <p:txBody>
          <a:bodyPr wrap="none">
            <a:spAutoFit/>
          </a:bodyPr>
          <a:lstStyle/>
          <a:p>
            <a:r>
              <a:rPr lang="ja-JP" altLang="en-US">
                <a:solidFill>
                  <a:srgbClr val="FF0000"/>
                </a:solidFill>
              </a:rPr>
              <a:t>最小化</a:t>
            </a:r>
          </a:p>
        </p:txBody>
      </p:sp>
      <p:sp>
        <p:nvSpPr>
          <p:cNvPr id="6156" name="Text Box 9"/>
          <p:cNvSpPr txBox="1">
            <a:spLocks noChangeArrowheads="1"/>
          </p:cNvSpPr>
          <p:nvPr/>
        </p:nvSpPr>
        <p:spPr bwMode="auto">
          <a:xfrm>
            <a:off x="1752600" y="4014774"/>
            <a:ext cx="793750" cy="457200"/>
          </a:xfrm>
          <a:prstGeom prst="rect">
            <a:avLst/>
          </a:prstGeom>
          <a:noFill/>
          <a:ln w="9525">
            <a:noFill/>
            <a:miter lim="800000"/>
            <a:headEnd/>
            <a:tailEnd/>
          </a:ln>
        </p:spPr>
        <p:txBody>
          <a:bodyPr wrap="none">
            <a:spAutoFit/>
          </a:bodyPr>
          <a:lstStyle/>
          <a:p>
            <a:r>
              <a:rPr lang="ja-JP" altLang="en-US">
                <a:solidFill>
                  <a:srgbClr val="FF0000"/>
                </a:solidFill>
              </a:rPr>
              <a:t>条件</a:t>
            </a:r>
          </a:p>
        </p:txBody>
      </p:sp>
      <p:sp>
        <p:nvSpPr>
          <p:cNvPr id="6157" name="Text Box 10"/>
          <p:cNvSpPr txBox="1">
            <a:spLocks noChangeArrowheads="1"/>
          </p:cNvSpPr>
          <p:nvPr/>
        </p:nvSpPr>
        <p:spPr bwMode="auto">
          <a:xfrm>
            <a:off x="1524000" y="2338374"/>
            <a:ext cx="1708150" cy="457200"/>
          </a:xfrm>
          <a:prstGeom prst="rect">
            <a:avLst/>
          </a:prstGeom>
          <a:solidFill>
            <a:schemeClr val="bg1"/>
          </a:solidFill>
          <a:ln w="9525">
            <a:noFill/>
            <a:miter lim="800000"/>
            <a:headEnd/>
            <a:tailEnd/>
          </a:ln>
        </p:spPr>
        <p:txBody>
          <a:bodyPr wrap="none">
            <a:spAutoFit/>
          </a:bodyPr>
          <a:lstStyle/>
          <a:p>
            <a:r>
              <a:rPr lang="ja-JP" altLang="en-US">
                <a:solidFill>
                  <a:schemeClr val="accent2"/>
                </a:solidFill>
              </a:rPr>
              <a:t>線形計画法</a:t>
            </a:r>
          </a:p>
        </p:txBody>
      </p:sp>
      <p:sp>
        <p:nvSpPr>
          <p:cNvPr id="6158" name="Text Box 11"/>
          <p:cNvSpPr txBox="1">
            <a:spLocks noChangeArrowheads="1"/>
          </p:cNvSpPr>
          <p:nvPr/>
        </p:nvSpPr>
        <p:spPr bwMode="auto">
          <a:xfrm>
            <a:off x="746125" y="782638"/>
            <a:ext cx="7635875" cy="822325"/>
          </a:xfrm>
          <a:prstGeom prst="rect">
            <a:avLst/>
          </a:prstGeom>
          <a:noFill/>
          <a:ln w="9525">
            <a:noFill/>
            <a:miter lim="800000"/>
            <a:headEnd/>
            <a:tailEnd/>
          </a:ln>
        </p:spPr>
        <p:txBody>
          <a:bodyPr>
            <a:spAutoFit/>
          </a:bodyPr>
          <a:lstStyle/>
          <a:p>
            <a:r>
              <a:rPr lang="ja-JP" altLang="en-US"/>
              <a:t>　　数理計画法の問題の中で，評価関数や条件式が全て</a:t>
            </a:r>
          </a:p>
          <a:p>
            <a:r>
              <a:rPr lang="ja-JP" altLang="en-US"/>
              <a:t>変数の一次式であるものを、線形計画問題という。</a:t>
            </a:r>
          </a:p>
        </p:txBody>
      </p:sp>
      <p:graphicFrame>
        <p:nvGraphicFramePr>
          <p:cNvPr id="6149" name="Object 20"/>
          <p:cNvGraphicFramePr>
            <a:graphicFrameLocks noChangeAspect="1"/>
          </p:cNvGraphicFramePr>
          <p:nvPr/>
        </p:nvGraphicFramePr>
        <p:xfrm>
          <a:off x="5029200" y="1500174"/>
          <a:ext cx="3717925" cy="517525"/>
        </p:xfrm>
        <a:graphic>
          <a:graphicData uri="http://schemas.openxmlformats.org/presentationml/2006/ole">
            <p:oleObj spid="_x0000_s6149" name="Equation" r:id="rId6" imgW="1549080" imgH="215640" progId="Equation.DSMT4">
              <p:embed/>
            </p:oleObj>
          </a:graphicData>
        </a:graphic>
      </p:graphicFrame>
      <p:graphicFrame>
        <p:nvGraphicFramePr>
          <p:cNvPr id="6159" name="Object 14"/>
          <p:cNvGraphicFramePr>
            <a:graphicFrameLocks noChangeAspect="1"/>
          </p:cNvGraphicFramePr>
          <p:nvPr/>
        </p:nvGraphicFramePr>
        <p:xfrm>
          <a:off x="2343150" y="5857875"/>
          <a:ext cx="3503613" cy="609600"/>
        </p:xfrm>
        <a:graphic>
          <a:graphicData uri="http://schemas.openxmlformats.org/presentationml/2006/ole">
            <p:oleObj spid="_x0000_s6159" name="Equation" r:id="rId7" imgW="1460160" imgH="253800" progId="Equation.DSMT4">
              <p:embed/>
            </p:oleObj>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5" name="スライド番号プレースホルダ 4"/>
          <p:cNvSpPr>
            <a:spLocks noGrp="1"/>
          </p:cNvSpPr>
          <p:nvPr>
            <p:ph type="sldNum" sz="quarter" idx="12"/>
          </p:nvPr>
        </p:nvSpPr>
        <p:spPr>
          <a:noFill/>
        </p:spPr>
        <p:txBody>
          <a:bodyPr/>
          <a:lstStyle/>
          <a:p>
            <a:fld id="{344CDFA0-EDE7-4654-AE56-B8A9C0A25C96}" type="slidenum">
              <a:rPr lang="en-US" altLang="ja-JP"/>
              <a:pPr/>
              <a:t>9</a:t>
            </a:fld>
            <a:endParaRPr lang="en-US" altLang="ja-JP"/>
          </a:p>
        </p:txBody>
      </p:sp>
      <p:sp>
        <p:nvSpPr>
          <p:cNvPr id="7176" name="Text Box 2"/>
          <p:cNvSpPr txBox="1">
            <a:spLocks noChangeArrowheads="1"/>
          </p:cNvSpPr>
          <p:nvPr/>
        </p:nvSpPr>
        <p:spPr bwMode="auto">
          <a:xfrm>
            <a:off x="609600" y="571480"/>
            <a:ext cx="7254875" cy="1917700"/>
          </a:xfrm>
          <a:prstGeom prst="rect">
            <a:avLst/>
          </a:prstGeom>
          <a:noFill/>
          <a:ln w="9525">
            <a:noFill/>
            <a:miter lim="800000"/>
            <a:headEnd/>
            <a:tailEnd/>
          </a:ln>
        </p:spPr>
        <p:txBody>
          <a:bodyPr>
            <a:spAutoFit/>
          </a:bodyPr>
          <a:lstStyle/>
          <a:p>
            <a:r>
              <a:rPr lang="ja-JP" altLang="en-US"/>
              <a:t>　　線形計画法では、特徴ベクトルの各要素は、実数でかまわなかった。それに対して，整数計画法では、特徴ベクトル（解）　　　　　　　　　　　　　　　　　　　　の各要素は整数でなければならない。したっがって、次のように表せる。</a:t>
            </a:r>
          </a:p>
        </p:txBody>
      </p:sp>
      <p:sp>
        <p:nvSpPr>
          <p:cNvPr id="7177" name="Rectangle 3"/>
          <p:cNvSpPr>
            <a:spLocks noGrp="1" noChangeArrowheads="1"/>
          </p:cNvSpPr>
          <p:nvPr>
            <p:ph type="title"/>
          </p:nvPr>
        </p:nvSpPr>
        <p:spPr/>
        <p:txBody>
          <a:bodyPr/>
          <a:lstStyle/>
          <a:p>
            <a:pPr eaLnBrk="1" hangingPunct="1"/>
            <a:r>
              <a:rPr lang="ja-JP" altLang="en-US" smtClean="0"/>
              <a:t>整数計画法</a:t>
            </a:r>
          </a:p>
        </p:txBody>
      </p:sp>
      <p:sp>
        <p:nvSpPr>
          <p:cNvPr id="7178" name="AutoShape 4"/>
          <p:cNvSpPr>
            <a:spLocks noChangeArrowheads="1"/>
          </p:cNvSpPr>
          <p:nvPr/>
        </p:nvSpPr>
        <p:spPr bwMode="auto">
          <a:xfrm>
            <a:off x="685800" y="2628880"/>
            <a:ext cx="7239000" cy="3505200"/>
          </a:xfrm>
          <a:prstGeom prst="roundRect">
            <a:avLst>
              <a:gd name="adj" fmla="val 16667"/>
            </a:avLst>
          </a:prstGeom>
          <a:noFill/>
          <a:ln w="38100">
            <a:solidFill>
              <a:schemeClr val="accent2"/>
            </a:solidFill>
            <a:round/>
            <a:headEnd/>
            <a:tailEnd/>
          </a:ln>
        </p:spPr>
        <p:txBody>
          <a:bodyPr wrap="none" anchor="ctr"/>
          <a:lstStyle/>
          <a:p>
            <a:endParaRPr lang="ja-JP" altLang="en-US"/>
          </a:p>
        </p:txBody>
      </p:sp>
      <p:sp>
        <p:nvSpPr>
          <p:cNvPr id="7179" name="Text Box 5"/>
          <p:cNvSpPr txBox="1">
            <a:spLocks noChangeArrowheads="1"/>
          </p:cNvSpPr>
          <p:nvPr/>
        </p:nvSpPr>
        <p:spPr bwMode="auto">
          <a:xfrm>
            <a:off x="762000" y="3146405"/>
            <a:ext cx="354013" cy="457200"/>
          </a:xfrm>
          <a:prstGeom prst="rect">
            <a:avLst/>
          </a:prstGeom>
          <a:noFill/>
          <a:ln w="9525">
            <a:noFill/>
            <a:miter lim="800000"/>
            <a:headEnd/>
            <a:tailEnd/>
          </a:ln>
        </p:spPr>
        <p:txBody>
          <a:bodyPr wrap="none">
            <a:spAutoFit/>
          </a:bodyPr>
          <a:lstStyle/>
          <a:p>
            <a:r>
              <a:rPr lang="en-US" altLang="ja-JP">
                <a:solidFill>
                  <a:schemeClr val="accent2"/>
                </a:solidFill>
              </a:rPr>
              <a:t>P</a:t>
            </a:r>
          </a:p>
        </p:txBody>
      </p:sp>
      <p:graphicFrame>
        <p:nvGraphicFramePr>
          <p:cNvPr id="7170" name="Object 6"/>
          <p:cNvGraphicFramePr>
            <a:graphicFrameLocks noChangeAspect="1"/>
          </p:cNvGraphicFramePr>
          <p:nvPr/>
        </p:nvGraphicFramePr>
        <p:xfrm>
          <a:off x="2438400" y="2765405"/>
          <a:ext cx="2408238" cy="1004888"/>
        </p:xfrm>
        <a:graphic>
          <a:graphicData uri="http://schemas.openxmlformats.org/presentationml/2006/ole">
            <p:oleObj spid="_x0000_s7170" name="Equation" r:id="rId3" imgW="1002960" imgH="419040" progId="Equation.DSMT4">
              <p:embed/>
            </p:oleObj>
          </a:graphicData>
        </a:graphic>
      </p:graphicFrame>
      <p:graphicFrame>
        <p:nvGraphicFramePr>
          <p:cNvPr id="7171" name="Object 7"/>
          <p:cNvGraphicFramePr>
            <a:graphicFrameLocks noChangeAspect="1"/>
          </p:cNvGraphicFramePr>
          <p:nvPr/>
        </p:nvGraphicFramePr>
        <p:xfrm>
          <a:off x="2133600" y="3695680"/>
          <a:ext cx="5518150" cy="1004888"/>
        </p:xfrm>
        <a:graphic>
          <a:graphicData uri="http://schemas.openxmlformats.org/presentationml/2006/ole">
            <p:oleObj spid="_x0000_s7171" name="Equation" r:id="rId4" imgW="2298600" imgH="419040" progId="Equation.DSMT4">
              <p:embed/>
            </p:oleObj>
          </a:graphicData>
        </a:graphic>
      </p:graphicFrame>
      <p:graphicFrame>
        <p:nvGraphicFramePr>
          <p:cNvPr id="7172" name="Object 8"/>
          <p:cNvGraphicFramePr>
            <a:graphicFrameLocks noChangeAspect="1"/>
          </p:cNvGraphicFramePr>
          <p:nvPr/>
        </p:nvGraphicFramePr>
        <p:xfrm>
          <a:off x="2133600" y="4610080"/>
          <a:ext cx="5548313" cy="1006475"/>
        </p:xfrm>
        <a:graphic>
          <a:graphicData uri="http://schemas.openxmlformats.org/presentationml/2006/ole">
            <p:oleObj spid="_x0000_s7172" name="Equation" r:id="rId5" imgW="2311200" imgH="419040" progId="Equation.DSMT4">
              <p:embed/>
            </p:oleObj>
          </a:graphicData>
        </a:graphic>
      </p:graphicFrame>
      <p:sp>
        <p:nvSpPr>
          <p:cNvPr id="7180" name="Text Box 9"/>
          <p:cNvSpPr txBox="1">
            <a:spLocks noChangeArrowheads="1"/>
          </p:cNvSpPr>
          <p:nvPr/>
        </p:nvSpPr>
        <p:spPr bwMode="auto">
          <a:xfrm>
            <a:off x="1279525" y="3090843"/>
            <a:ext cx="1098550" cy="457200"/>
          </a:xfrm>
          <a:prstGeom prst="rect">
            <a:avLst/>
          </a:prstGeom>
          <a:noFill/>
          <a:ln w="9525">
            <a:noFill/>
            <a:miter lim="800000"/>
            <a:headEnd/>
            <a:tailEnd/>
          </a:ln>
        </p:spPr>
        <p:txBody>
          <a:bodyPr wrap="none">
            <a:spAutoFit/>
          </a:bodyPr>
          <a:lstStyle/>
          <a:p>
            <a:r>
              <a:rPr lang="ja-JP" altLang="en-US">
                <a:solidFill>
                  <a:srgbClr val="FF0000"/>
                </a:solidFill>
              </a:rPr>
              <a:t>最小化</a:t>
            </a:r>
          </a:p>
        </p:txBody>
      </p:sp>
      <p:sp>
        <p:nvSpPr>
          <p:cNvPr id="7181" name="Text Box 10"/>
          <p:cNvSpPr txBox="1">
            <a:spLocks noChangeArrowheads="1"/>
          </p:cNvSpPr>
          <p:nvPr/>
        </p:nvSpPr>
        <p:spPr bwMode="auto">
          <a:xfrm>
            <a:off x="1371600" y="3924280"/>
            <a:ext cx="793750" cy="457200"/>
          </a:xfrm>
          <a:prstGeom prst="rect">
            <a:avLst/>
          </a:prstGeom>
          <a:noFill/>
          <a:ln w="9525">
            <a:noFill/>
            <a:miter lim="800000"/>
            <a:headEnd/>
            <a:tailEnd/>
          </a:ln>
        </p:spPr>
        <p:txBody>
          <a:bodyPr wrap="none">
            <a:spAutoFit/>
          </a:bodyPr>
          <a:lstStyle/>
          <a:p>
            <a:r>
              <a:rPr lang="ja-JP" altLang="en-US">
                <a:solidFill>
                  <a:srgbClr val="FF0000"/>
                </a:solidFill>
              </a:rPr>
              <a:t>条件</a:t>
            </a:r>
          </a:p>
        </p:txBody>
      </p:sp>
      <p:sp>
        <p:nvSpPr>
          <p:cNvPr id="7182" name="Text Box 11"/>
          <p:cNvSpPr txBox="1">
            <a:spLocks noChangeArrowheads="1"/>
          </p:cNvSpPr>
          <p:nvPr/>
        </p:nvSpPr>
        <p:spPr bwMode="auto">
          <a:xfrm>
            <a:off x="1295400" y="2400280"/>
            <a:ext cx="1708150" cy="457200"/>
          </a:xfrm>
          <a:prstGeom prst="rect">
            <a:avLst/>
          </a:prstGeom>
          <a:solidFill>
            <a:schemeClr val="bg1"/>
          </a:solidFill>
          <a:ln w="9525">
            <a:noFill/>
            <a:miter lim="800000"/>
            <a:headEnd/>
            <a:tailEnd/>
          </a:ln>
        </p:spPr>
        <p:txBody>
          <a:bodyPr wrap="none">
            <a:spAutoFit/>
          </a:bodyPr>
          <a:lstStyle/>
          <a:p>
            <a:r>
              <a:rPr lang="ja-JP" altLang="en-US">
                <a:solidFill>
                  <a:schemeClr val="accent2"/>
                </a:solidFill>
              </a:rPr>
              <a:t>整数計画法</a:t>
            </a:r>
          </a:p>
        </p:txBody>
      </p:sp>
      <p:graphicFrame>
        <p:nvGraphicFramePr>
          <p:cNvPr id="7173" name="Object 13"/>
          <p:cNvGraphicFramePr>
            <a:graphicFrameLocks noChangeAspect="1"/>
          </p:cNvGraphicFramePr>
          <p:nvPr/>
        </p:nvGraphicFramePr>
        <p:xfrm>
          <a:off x="2362200" y="1257280"/>
          <a:ext cx="3687763" cy="517525"/>
        </p:xfrm>
        <a:graphic>
          <a:graphicData uri="http://schemas.openxmlformats.org/presentationml/2006/ole">
            <p:oleObj spid="_x0000_s7173" name="Equation" r:id="rId6" imgW="1536480" imgH="215640" progId="Equation.DSMT4">
              <p:embed/>
            </p:oleObj>
          </a:graphicData>
        </a:graphic>
      </p:graphicFrame>
      <p:graphicFrame>
        <p:nvGraphicFramePr>
          <p:cNvPr id="7174" name="Object 14"/>
          <p:cNvGraphicFramePr>
            <a:graphicFrameLocks noChangeAspect="1"/>
          </p:cNvGraphicFramePr>
          <p:nvPr/>
        </p:nvGraphicFramePr>
        <p:xfrm>
          <a:off x="2362200" y="5600680"/>
          <a:ext cx="3473450" cy="609600"/>
        </p:xfrm>
        <a:graphic>
          <a:graphicData uri="http://schemas.openxmlformats.org/presentationml/2006/ole">
            <p:oleObj spid="_x0000_s7174" name="Equation" r:id="rId7" imgW="1447560" imgH="253800" progId="Equation.DSMT4">
              <p:embed/>
            </p:oleObj>
          </a:graphicData>
        </a:graphic>
      </p:graphicFrame>
    </p:spTree>
  </p:cSld>
  <p:clrMapOvr>
    <a:masterClrMapping/>
  </p:clrMapOvr>
</p:sld>
</file>

<file path=ppt/theme/theme1.xml><?xml version="1.0" encoding="utf-8"?>
<a:theme xmlns:a="http://schemas.openxmlformats.org/drawingml/2006/main" name="標準デザイン">
  <a:themeElements>
    <a:clrScheme name="標準デザイン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標準デザイン">
      <a:majorFont>
        <a:latin typeface="Times New Roman"/>
        <a:ea typeface="ＭＳ Ｐゴシック"/>
        <a:cs typeface=""/>
      </a:majorFont>
      <a:minorFont>
        <a:latin typeface="Times New Roman"/>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標準デザイン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標準デザイン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標準デザイン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標準デザイン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8814</TotalTime>
  <Words>695</Words>
  <Application>Microsoft PowerPoint</Application>
  <PresentationFormat>画面に合わせる (4:3)</PresentationFormat>
  <Paragraphs>259</Paragraphs>
  <Slides>34</Slides>
  <Notes>0</Notes>
  <HiddenSlides>0</HiddenSlides>
  <MMClips>0</MMClips>
  <ScaleCrop>false</ScaleCrop>
  <HeadingPairs>
    <vt:vector size="6" baseType="variant">
      <vt:variant>
        <vt:lpstr>テーマ</vt:lpstr>
      </vt:variant>
      <vt:variant>
        <vt:i4>1</vt:i4>
      </vt:variant>
      <vt:variant>
        <vt:lpstr>埋め込まれた OLE サーバー</vt:lpstr>
      </vt:variant>
      <vt:variant>
        <vt:i4>1</vt:i4>
      </vt:variant>
      <vt:variant>
        <vt:lpstr>スライド タイトル</vt:lpstr>
      </vt:variant>
      <vt:variant>
        <vt:i4>34</vt:i4>
      </vt:variant>
    </vt:vector>
  </HeadingPairs>
  <TitlesOfParts>
    <vt:vector size="36" baseType="lpstr">
      <vt:lpstr>標準デザイン</vt:lpstr>
      <vt:lpstr>Equation</vt:lpstr>
      <vt:lpstr>12．緩和法と分枝限定法</vt:lpstr>
      <vt:lpstr>１２．１　数理計画法としての定式化</vt:lpstr>
      <vt:lpstr>スライド 3</vt:lpstr>
      <vt:lpstr>判定問題との関係</vt:lpstr>
      <vt:lpstr>判定問題と最適化問題</vt:lpstr>
      <vt:lpstr>スライド 6</vt:lpstr>
      <vt:lpstr>スライド 7</vt:lpstr>
      <vt:lpstr>線形計画法</vt:lpstr>
      <vt:lpstr>整数計画法</vt:lpstr>
      <vt:lpstr>数理計画法の計算量</vt:lpstr>
      <vt:lpstr>１２－２．緩和法</vt:lpstr>
      <vt:lpstr>スライド 12</vt:lpstr>
      <vt:lpstr>線形緩和</vt:lpstr>
      <vt:lpstr>スライド 14</vt:lpstr>
      <vt:lpstr>スライド 15</vt:lpstr>
      <vt:lpstr>部分列挙法</vt:lpstr>
      <vt:lpstr>スライド 17</vt:lpstr>
      <vt:lpstr>スライド 18</vt:lpstr>
      <vt:lpstr>部分列挙法の問題領域</vt:lpstr>
      <vt:lpstr>罰金法</vt:lpstr>
      <vt:lpstr>スライド 21</vt:lpstr>
      <vt:lpstr>１２－３．分枝限定法</vt:lpstr>
      <vt:lpstr>スライド 23</vt:lpstr>
      <vt:lpstr>スライド 24</vt:lpstr>
      <vt:lpstr>スライド 25</vt:lpstr>
      <vt:lpstr>スライド 26</vt:lpstr>
      <vt:lpstr>スライド 27</vt:lpstr>
      <vt:lpstr>スライド 28</vt:lpstr>
      <vt:lpstr>スライド 29</vt:lpstr>
      <vt:lpstr>スライド 30</vt:lpstr>
      <vt:lpstr>スライド 31</vt:lpstr>
      <vt:lpstr>分枝木</vt:lpstr>
      <vt:lpstr>分枝限定法の性能</vt:lpstr>
      <vt:lpstr>分枝限定法の方針</vt:lpstr>
    </vt:vector>
  </TitlesOfParts>
  <Company>秋田県</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情報数理学</dc:title>
  <dc:creator>kusakari</dc:creator>
  <cp:lastModifiedBy>秋田県立大学</cp:lastModifiedBy>
  <cp:revision>136</cp:revision>
  <dcterms:created xsi:type="dcterms:W3CDTF">2003-04-02T23:52:02Z</dcterms:created>
  <dcterms:modified xsi:type="dcterms:W3CDTF">2008-07-08T01:06:48Z</dcterms:modified>
</cp:coreProperties>
</file>