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4" r:id="rId11"/>
    <p:sldId id="265" r:id="rId12"/>
    <p:sldId id="267" r:id="rId13"/>
    <p:sldId id="268" r:id="rId14"/>
    <p:sldId id="269" r:id="rId15"/>
    <p:sldId id="270" r:id="rId16"/>
    <p:sldId id="282" r:id="rId17"/>
    <p:sldId id="283" r:id="rId18"/>
    <p:sldId id="296" r:id="rId19"/>
    <p:sldId id="266" r:id="rId20"/>
    <p:sldId id="271" r:id="rId21"/>
    <p:sldId id="273" r:id="rId22"/>
    <p:sldId id="279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90" r:id="rId31"/>
    <p:sldId id="272" r:id="rId32"/>
    <p:sldId id="288" r:id="rId33"/>
    <p:sldId id="285" r:id="rId34"/>
    <p:sldId id="286" r:id="rId35"/>
    <p:sldId id="287" r:id="rId36"/>
    <p:sldId id="289" r:id="rId37"/>
    <p:sldId id="291" r:id="rId38"/>
    <p:sldId id="292" r:id="rId39"/>
    <p:sldId id="293" r:id="rId40"/>
    <p:sldId id="294" r:id="rId41"/>
    <p:sldId id="295" r:id="rId4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EAEAEA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815" autoAdjust="0"/>
    <p:restoredTop sz="94235" autoAdjust="0"/>
  </p:normalViewPr>
  <p:slideViewPr>
    <p:cSldViewPr>
      <p:cViewPr>
        <p:scale>
          <a:sx n="66" d="100"/>
          <a:sy n="66" d="100"/>
        </p:scale>
        <p:origin x="-44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942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6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image" Target="../media/image3.wmf"/><Relationship Id="rId7" Type="http://schemas.openxmlformats.org/officeDocument/2006/relationships/image" Target="../media/image67.wmf"/><Relationship Id="rId2" Type="http://schemas.openxmlformats.org/officeDocument/2006/relationships/image" Target="../media/image2.wmf"/><Relationship Id="rId1" Type="http://schemas.openxmlformats.org/officeDocument/2006/relationships/image" Target="../media/image64.wmf"/><Relationship Id="rId6" Type="http://schemas.openxmlformats.org/officeDocument/2006/relationships/image" Target="../media/image4.wmf"/><Relationship Id="rId5" Type="http://schemas.openxmlformats.org/officeDocument/2006/relationships/image" Target="../media/image66.wmf"/><Relationship Id="rId10" Type="http://schemas.openxmlformats.org/officeDocument/2006/relationships/image" Target="../media/image9.wmf"/><Relationship Id="rId4" Type="http://schemas.openxmlformats.org/officeDocument/2006/relationships/image" Target="../media/image65.wmf"/><Relationship Id="rId9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9.wmf"/><Relationship Id="rId7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image" Target="../media/image69.wmf"/><Relationship Id="rId3" Type="http://schemas.openxmlformats.org/officeDocument/2006/relationships/image" Target="../media/image91.wmf"/><Relationship Id="rId7" Type="http://schemas.openxmlformats.org/officeDocument/2006/relationships/image" Target="../media/image79.wmf"/><Relationship Id="rId12" Type="http://schemas.openxmlformats.org/officeDocument/2006/relationships/image" Target="../media/image10.wmf"/><Relationship Id="rId17" Type="http://schemas.openxmlformats.org/officeDocument/2006/relationships/image" Target="../media/image96.wmf"/><Relationship Id="rId2" Type="http://schemas.openxmlformats.org/officeDocument/2006/relationships/image" Target="../media/image90.wmf"/><Relationship Id="rId16" Type="http://schemas.openxmlformats.org/officeDocument/2006/relationships/image" Target="../media/image95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85.wmf"/><Relationship Id="rId5" Type="http://schemas.openxmlformats.org/officeDocument/2006/relationships/image" Target="../media/image93.wmf"/><Relationship Id="rId15" Type="http://schemas.openxmlformats.org/officeDocument/2006/relationships/image" Target="../media/image11.wmf"/><Relationship Id="rId10" Type="http://schemas.openxmlformats.org/officeDocument/2006/relationships/image" Target="../media/image81.wmf"/><Relationship Id="rId4" Type="http://schemas.openxmlformats.org/officeDocument/2006/relationships/image" Target="../media/image92.wmf"/><Relationship Id="rId9" Type="http://schemas.openxmlformats.org/officeDocument/2006/relationships/image" Target="../media/image83.wmf"/><Relationship Id="rId14" Type="http://schemas.openxmlformats.org/officeDocument/2006/relationships/image" Target="../media/image7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3" Type="http://schemas.openxmlformats.org/officeDocument/2006/relationships/image" Target="../media/image69.wmf"/><Relationship Id="rId7" Type="http://schemas.openxmlformats.org/officeDocument/2006/relationships/image" Target="../media/image96.wmf"/><Relationship Id="rId2" Type="http://schemas.openxmlformats.org/officeDocument/2006/relationships/image" Target="../media/image10.wmf"/><Relationship Id="rId1" Type="http://schemas.openxmlformats.org/officeDocument/2006/relationships/image" Target="../media/image92.wmf"/><Relationship Id="rId6" Type="http://schemas.openxmlformats.org/officeDocument/2006/relationships/image" Target="../media/image95.wmf"/><Relationship Id="rId5" Type="http://schemas.openxmlformats.org/officeDocument/2006/relationships/image" Target="../media/image11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wmf"/><Relationship Id="rId13" Type="http://schemas.openxmlformats.org/officeDocument/2006/relationships/image" Target="../media/image110.wmf"/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12" Type="http://schemas.openxmlformats.org/officeDocument/2006/relationships/image" Target="../media/image109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11" Type="http://schemas.openxmlformats.org/officeDocument/2006/relationships/image" Target="../media/image108.wmf"/><Relationship Id="rId5" Type="http://schemas.openxmlformats.org/officeDocument/2006/relationships/image" Target="../media/image102.wmf"/><Relationship Id="rId10" Type="http://schemas.openxmlformats.org/officeDocument/2006/relationships/image" Target="../media/image107.wmf"/><Relationship Id="rId4" Type="http://schemas.openxmlformats.org/officeDocument/2006/relationships/image" Target="../media/image101.wmf"/><Relationship Id="rId9" Type="http://schemas.openxmlformats.org/officeDocument/2006/relationships/image" Target="../media/image10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1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wmf"/><Relationship Id="rId13" Type="http://schemas.openxmlformats.org/officeDocument/2006/relationships/image" Target="../media/image124.wmf"/><Relationship Id="rId3" Type="http://schemas.openxmlformats.org/officeDocument/2006/relationships/image" Target="../media/image114.wmf"/><Relationship Id="rId7" Type="http://schemas.openxmlformats.org/officeDocument/2006/relationships/image" Target="../media/image118.wmf"/><Relationship Id="rId12" Type="http://schemas.openxmlformats.org/officeDocument/2006/relationships/image" Target="../media/image123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11" Type="http://schemas.openxmlformats.org/officeDocument/2006/relationships/image" Target="../media/image122.wmf"/><Relationship Id="rId5" Type="http://schemas.openxmlformats.org/officeDocument/2006/relationships/image" Target="../media/image116.wmf"/><Relationship Id="rId10" Type="http://schemas.openxmlformats.org/officeDocument/2006/relationships/image" Target="../media/image121.wmf"/><Relationship Id="rId4" Type="http://schemas.openxmlformats.org/officeDocument/2006/relationships/image" Target="../media/image115.wmf"/><Relationship Id="rId9" Type="http://schemas.openxmlformats.org/officeDocument/2006/relationships/image" Target="../media/image12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4" Type="http://schemas.openxmlformats.org/officeDocument/2006/relationships/image" Target="../media/image134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3.wmf"/><Relationship Id="rId7" Type="http://schemas.openxmlformats.org/officeDocument/2006/relationships/image" Target="../media/image141.wmf"/><Relationship Id="rId2" Type="http://schemas.openxmlformats.org/officeDocument/2006/relationships/image" Target="../media/image2.wmf"/><Relationship Id="rId1" Type="http://schemas.openxmlformats.org/officeDocument/2006/relationships/image" Target="../media/image138.wmf"/><Relationship Id="rId6" Type="http://schemas.openxmlformats.org/officeDocument/2006/relationships/image" Target="../media/image4.wmf"/><Relationship Id="rId11" Type="http://schemas.openxmlformats.org/officeDocument/2006/relationships/image" Target="../media/image145.wmf"/><Relationship Id="rId5" Type="http://schemas.openxmlformats.org/officeDocument/2006/relationships/image" Target="../media/image140.wmf"/><Relationship Id="rId10" Type="http://schemas.openxmlformats.org/officeDocument/2006/relationships/image" Target="../media/image144.wmf"/><Relationship Id="rId4" Type="http://schemas.openxmlformats.org/officeDocument/2006/relationships/image" Target="../media/image139.wmf"/><Relationship Id="rId9" Type="http://schemas.openxmlformats.org/officeDocument/2006/relationships/image" Target="../media/image143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image" Target="../media/image146.wmf"/><Relationship Id="rId7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10" Type="http://schemas.openxmlformats.org/officeDocument/2006/relationships/image" Target="../media/image152.wmf"/><Relationship Id="rId4" Type="http://schemas.openxmlformats.org/officeDocument/2006/relationships/image" Target="../media/image147.wmf"/><Relationship Id="rId9" Type="http://schemas.openxmlformats.org/officeDocument/2006/relationships/image" Target="../media/image15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7" Type="http://schemas.openxmlformats.org/officeDocument/2006/relationships/image" Target="../media/image151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0.wmf"/><Relationship Id="rId5" Type="http://schemas.openxmlformats.org/officeDocument/2006/relationships/image" Target="../media/image149.wmf"/><Relationship Id="rId4" Type="http://schemas.openxmlformats.org/officeDocument/2006/relationships/image" Target="../media/image147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8.wmf"/><Relationship Id="rId1" Type="http://schemas.openxmlformats.org/officeDocument/2006/relationships/image" Target="../media/image15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2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25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/>
              <a:t> </a:t>
            </a:r>
            <a:r>
              <a:rPr lang="ja-JP" altLang="en-US"/>
              <a:t>第</a:t>
            </a:r>
            <a:r>
              <a:rPr lang="en-US" altLang="ja-JP"/>
              <a:t>1</a:t>
            </a:r>
            <a:r>
              <a:rPr lang="ja-JP" altLang="en-US"/>
              <a:t>回オートマトンと正規表現</a:t>
            </a:r>
          </a:p>
        </p:txBody>
      </p:sp>
      <p:sp>
        <p:nvSpPr>
          <p:cNvPr id="35843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/>
              <a:t>2008/4/15(</a:t>
            </a:r>
            <a:r>
              <a:rPr lang="ja-JP" altLang="en-US"/>
              <a:t>火</a:t>
            </a:r>
            <a:r>
              <a:rPr lang="en-US" altLang="ja-JP"/>
              <a:t>)</a:t>
            </a:r>
          </a:p>
        </p:txBody>
      </p:sp>
      <p:sp>
        <p:nvSpPr>
          <p:cNvPr id="35844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845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3566157-6A44-4207-A57A-4228D4B2F7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2A917E0-6E52-4692-AFBC-D7CC4B40659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30505-53C2-4A3F-BFDC-9EFB3256B8B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3AE77-C38E-4762-9374-DF85F14314A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0C3-FF79-4189-9909-71D2CCF0036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7374-9B2A-41F1-9720-DE9E115F0BA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E816-B20B-48FF-9437-4C4BE344373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603C-E1D8-4FD2-A9A2-DBD349EE04B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8D380-4D75-4C13-BC11-256202827A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40DAA-E794-47AE-B330-AC36656712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D2D42-AE13-4D9F-9C1E-F76D5F236F7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77F32-B402-4651-9E04-7CE22032EE4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F8106-BF75-4640-8B19-E17DC348F7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18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8320376-2DF3-4C47-88B8-FD7DA4CFE5E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5.bin"/><Relationship Id="rId9" Type="http://schemas.openxmlformats.org/officeDocument/2006/relationships/oleObject" Target="../embeddings/oleObject50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0.bin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Relationship Id="rId9" Type="http://schemas.openxmlformats.org/officeDocument/2006/relationships/oleObject" Target="../embeddings/oleObject7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76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10" Type="http://schemas.openxmlformats.org/officeDocument/2006/relationships/oleObject" Target="../embeddings/oleObject94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13" Type="http://schemas.openxmlformats.org/officeDocument/2006/relationships/oleObject" Target="../embeddings/oleObject108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12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01.bin"/><Relationship Id="rId11" Type="http://schemas.openxmlformats.org/officeDocument/2006/relationships/oleObject" Target="../embeddings/oleObject106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110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6.bin"/><Relationship Id="rId13" Type="http://schemas.openxmlformats.org/officeDocument/2006/relationships/oleObject" Target="../embeddings/oleObject121.bin"/><Relationship Id="rId18" Type="http://schemas.openxmlformats.org/officeDocument/2006/relationships/oleObject" Target="../embeddings/oleObject126.bin"/><Relationship Id="rId26" Type="http://schemas.openxmlformats.org/officeDocument/2006/relationships/oleObject" Target="../embeddings/oleObject134.bin"/><Relationship Id="rId3" Type="http://schemas.openxmlformats.org/officeDocument/2006/relationships/oleObject" Target="../embeddings/oleObject111.bin"/><Relationship Id="rId21" Type="http://schemas.openxmlformats.org/officeDocument/2006/relationships/oleObject" Target="../embeddings/oleObject129.bin"/><Relationship Id="rId7" Type="http://schemas.openxmlformats.org/officeDocument/2006/relationships/oleObject" Target="../embeddings/oleObject115.bin"/><Relationship Id="rId12" Type="http://schemas.openxmlformats.org/officeDocument/2006/relationships/oleObject" Target="../embeddings/oleObject120.bin"/><Relationship Id="rId17" Type="http://schemas.openxmlformats.org/officeDocument/2006/relationships/oleObject" Target="../embeddings/oleObject125.bin"/><Relationship Id="rId25" Type="http://schemas.openxmlformats.org/officeDocument/2006/relationships/oleObject" Target="../embeddings/oleObject13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8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14.bin"/><Relationship Id="rId11" Type="http://schemas.openxmlformats.org/officeDocument/2006/relationships/oleObject" Target="../embeddings/oleObject119.bin"/><Relationship Id="rId24" Type="http://schemas.openxmlformats.org/officeDocument/2006/relationships/oleObject" Target="../embeddings/oleObject132.bin"/><Relationship Id="rId5" Type="http://schemas.openxmlformats.org/officeDocument/2006/relationships/oleObject" Target="../embeddings/oleObject113.bin"/><Relationship Id="rId15" Type="http://schemas.openxmlformats.org/officeDocument/2006/relationships/oleObject" Target="../embeddings/oleObject123.bin"/><Relationship Id="rId23" Type="http://schemas.openxmlformats.org/officeDocument/2006/relationships/oleObject" Target="../embeddings/oleObject131.bin"/><Relationship Id="rId28" Type="http://schemas.openxmlformats.org/officeDocument/2006/relationships/oleObject" Target="../embeddings/oleObject136.bin"/><Relationship Id="rId10" Type="http://schemas.openxmlformats.org/officeDocument/2006/relationships/oleObject" Target="../embeddings/oleObject118.bin"/><Relationship Id="rId19" Type="http://schemas.openxmlformats.org/officeDocument/2006/relationships/oleObject" Target="../embeddings/oleObject127.bin"/><Relationship Id="rId4" Type="http://schemas.openxmlformats.org/officeDocument/2006/relationships/oleObject" Target="../embeddings/oleObject112.bin"/><Relationship Id="rId9" Type="http://schemas.openxmlformats.org/officeDocument/2006/relationships/oleObject" Target="../embeddings/oleObject117.bin"/><Relationship Id="rId14" Type="http://schemas.openxmlformats.org/officeDocument/2006/relationships/oleObject" Target="../embeddings/oleObject122.bin"/><Relationship Id="rId22" Type="http://schemas.openxmlformats.org/officeDocument/2006/relationships/oleObject" Target="../embeddings/oleObject130.bin"/><Relationship Id="rId27" Type="http://schemas.openxmlformats.org/officeDocument/2006/relationships/oleObject" Target="../embeddings/oleObject135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2.bin"/><Relationship Id="rId13" Type="http://schemas.openxmlformats.org/officeDocument/2006/relationships/oleObject" Target="../embeddings/oleObject147.bin"/><Relationship Id="rId3" Type="http://schemas.openxmlformats.org/officeDocument/2006/relationships/oleObject" Target="../embeddings/oleObject137.bin"/><Relationship Id="rId7" Type="http://schemas.openxmlformats.org/officeDocument/2006/relationships/oleObject" Target="../embeddings/oleObject141.bin"/><Relationship Id="rId12" Type="http://schemas.openxmlformats.org/officeDocument/2006/relationships/oleObject" Target="../embeddings/oleObject146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0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40.bin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39.bin"/><Relationship Id="rId15" Type="http://schemas.openxmlformats.org/officeDocument/2006/relationships/oleObject" Target="../embeddings/oleObject149.bin"/><Relationship Id="rId10" Type="http://schemas.openxmlformats.org/officeDocument/2006/relationships/oleObject" Target="../embeddings/oleObject144.bin"/><Relationship Id="rId4" Type="http://schemas.openxmlformats.org/officeDocument/2006/relationships/oleObject" Target="../embeddings/oleObject138.bin"/><Relationship Id="rId9" Type="http://schemas.openxmlformats.org/officeDocument/2006/relationships/oleObject" Target="../embeddings/oleObject143.bin"/><Relationship Id="rId14" Type="http://schemas.openxmlformats.org/officeDocument/2006/relationships/oleObject" Target="../embeddings/oleObject14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152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13" Type="http://schemas.openxmlformats.org/officeDocument/2006/relationships/oleObject" Target="../embeddings/oleObject163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17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66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5" Type="http://schemas.openxmlformats.org/officeDocument/2006/relationships/oleObject" Target="../embeddings/oleObject16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Relationship Id="rId14" Type="http://schemas.openxmlformats.org/officeDocument/2006/relationships/oleObject" Target="../embeddings/oleObject16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4.bin"/><Relationship Id="rId13" Type="http://schemas.openxmlformats.org/officeDocument/2006/relationships/oleObject" Target="../embeddings/oleObject179.bin"/><Relationship Id="rId3" Type="http://schemas.openxmlformats.org/officeDocument/2006/relationships/oleObject" Target="../embeddings/oleObject169.bin"/><Relationship Id="rId7" Type="http://schemas.openxmlformats.org/officeDocument/2006/relationships/oleObject" Target="../embeddings/oleObject173.bin"/><Relationship Id="rId12" Type="http://schemas.openxmlformats.org/officeDocument/2006/relationships/oleObject" Target="../embeddings/oleObject1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72.bin"/><Relationship Id="rId11" Type="http://schemas.openxmlformats.org/officeDocument/2006/relationships/oleObject" Target="../embeddings/oleObject177.bin"/><Relationship Id="rId5" Type="http://schemas.openxmlformats.org/officeDocument/2006/relationships/oleObject" Target="../embeddings/oleObject171.bin"/><Relationship Id="rId15" Type="http://schemas.openxmlformats.org/officeDocument/2006/relationships/oleObject" Target="../embeddings/oleObject181.bin"/><Relationship Id="rId10" Type="http://schemas.openxmlformats.org/officeDocument/2006/relationships/oleObject" Target="../embeddings/oleObject176.bin"/><Relationship Id="rId4" Type="http://schemas.openxmlformats.org/officeDocument/2006/relationships/oleObject" Target="../embeddings/oleObject170.bin"/><Relationship Id="rId9" Type="http://schemas.openxmlformats.org/officeDocument/2006/relationships/oleObject" Target="../embeddings/oleObject175.bin"/><Relationship Id="rId14" Type="http://schemas.openxmlformats.org/officeDocument/2006/relationships/oleObject" Target="../embeddings/oleObject18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3" Type="http://schemas.openxmlformats.org/officeDocument/2006/relationships/oleObject" Target="../embeddings/oleObject182.bin"/><Relationship Id="rId7" Type="http://schemas.openxmlformats.org/officeDocument/2006/relationships/oleObject" Target="../embeddings/oleObject1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85.bin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3.bin"/><Relationship Id="rId3" Type="http://schemas.openxmlformats.org/officeDocument/2006/relationships/oleObject" Target="../embeddings/oleObject188.bin"/><Relationship Id="rId7" Type="http://schemas.openxmlformats.org/officeDocument/2006/relationships/oleObject" Target="../embeddings/oleObject192.bin"/><Relationship Id="rId12" Type="http://schemas.openxmlformats.org/officeDocument/2006/relationships/oleObject" Target="../embeddings/oleObject1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91.bin"/><Relationship Id="rId11" Type="http://schemas.openxmlformats.org/officeDocument/2006/relationships/oleObject" Target="../embeddings/oleObject196.bin"/><Relationship Id="rId5" Type="http://schemas.openxmlformats.org/officeDocument/2006/relationships/oleObject" Target="../embeddings/oleObject190.bin"/><Relationship Id="rId10" Type="http://schemas.openxmlformats.org/officeDocument/2006/relationships/oleObject" Target="../embeddings/oleObject195.bin"/><Relationship Id="rId4" Type="http://schemas.openxmlformats.org/officeDocument/2006/relationships/oleObject" Target="../embeddings/oleObject189.bin"/><Relationship Id="rId9" Type="http://schemas.openxmlformats.org/officeDocument/2006/relationships/oleObject" Target="../embeddings/oleObject194.bin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3.bin"/><Relationship Id="rId13" Type="http://schemas.openxmlformats.org/officeDocument/2006/relationships/oleObject" Target="../embeddings/oleObject208.bin"/><Relationship Id="rId3" Type="http://schemas.openxmlformats.org/officeDocument/2006/relationships/oleObject" Target="../embeddings/oleObject198.bin"/><Relationship Id="rId7" Type="http://schemas.openxmlformats.org/officeDocument/2006/relationships/oleObject" Target="../embeddings/oleObject202.bin"/><Relationship Id="rId12" Type="http://schemas.openxmlformats.org/officeDocument/2006/relationships/oleObject" Target="../embeddings/oleObject20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01.bin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0.bin"/><Relationship Id="rId15" Type="http://schemas.openxmlformats.org/officeDocument/2006/relationships/oleObject" Target="../embeddings/oleObject210.bin"/><Relationship Id="rId10" Type="http://schemas.openxmlformats.org/officeDocument/2006/relationships/oleObject" Target="../embeddings/oleObject205.bin"/><Relationship Id="rId4" Type="http://schemas.openxmlformats.org/officeDocument/2006/relationships/oleObject" Target="../embeddings/oleObject199.bin"/><Relationship Id="rId9" Type="http://schemas.openxmlformats.org/officeDocument/2006/relationships/oleObject" Target="../embeddings/oleObject204.bin"/><Relationship Id="rId14" Type="http://schemas.openxmlformats.org/officeDocument/2006/relationships/oleObject" Target="../embeddings/oleObject209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6.bin"/><Relationship Id="rId3" Type="http://schemas.openxmlformats.org/officeDocument/2006/relationships/oleObject" Target="../embeddings/oleObject211.bin"/><Relationship Id="rId7" Type="http://schemas.openxmlformats.org/officeDocument/2006/relationships/oleObject" Target="../embeddings/oleObject215.bin"/><Relationship Id="rId12" Type="http://schemas.openxmlformats.org/officeDocument/2006/relationships/oleObject" Target="../embeddings/oleObject2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214.bin"/><Relationship Id="rId11" Type="http://schemas.openxmlformats.org/officeDocument/2006/relationships/oleObject" Target="../embeddings/oleObject219.bin"/><Relationship Id="rId5" Type="http://schemas.openxmlformats.org/officeDocument/2006/relationships/oleObject" Target="../embeddings/oleObject213.bin"/><Relationship Id="rId10" Type="http://schemas.openxmlformats.org/officeDocument/2006/relationships/oleObject" Target="../embeddings/oleObject218.bin"/><Relationship Id="rId4" Type="http://schemas.openxmlformats.org/officeDocument/2006/relationships/oleObject" Target="../embeddings/oleObject212.bin"/><Relationship Id="rId9" Type="http://schemas.openxmlformats.org/officeDocument/2006/relationships/oleObject" Target="../embeddings/oleObject21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6.bin"/><Relationship Id="rId3" Type="http://schemas.openxmlformats.org/officeDocument/2006/relationships/oleObject" Target="../embeddings/oleObject221.bin"/><Relationship Id="rId7" Type="http://schemas.openxmlformats.org/officeDocument/2006/relationships/oleObject" Target="../embeddings/oleObject2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24.bin"/><Relationship Id="rId11" Type="http://schemas.openxmlformats.org/officeDocument/2006/relationships/oleObject" Target="../embeddings/oleObject229.bin"/><Relationship Id="rId5" Type="http://schemas.openxmlformats.org/officeDocument/2006/relationships/oleObject" Target="../embeddings/oleObject223.bin"/><Relationship Id="rId10" Type="http://schemas.openxmlformats.org/officeDocument/2006/relationships/oleObject" Target="../embeddings/oleObject228.bin"/><Relationship Id="rId4" Type="http://schemas.openxmlformats.org/officeDocument/2006/relationships/oleObject" Target="../embeddings/oleObject222.bin"/><Relationship Id="rId9" Type="http://schemas.openxmlformats.org/officeDocument/2006/relationships/oleObject" Target="../embeddings/oleObject227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23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DF84EB-1A1E-4684-A944-BB827D59489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785813" y="2500313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ja-JP" sz="4400" smtClean="0"/>
              <a:t>2008</a:t>
            </a:r>
            <a:r>
              <a:rPr lang="ja-JP" altLang="en-US" sz="4400" smtClean="0"/>
              <a:t>年度</a:t>
            </a:r>
            <a:r>
              <a:rPr lang="en-US" altLang="ja-JP" sz="4400" smtClean="0"/>
              <a:t/>
            </a:r>
            <a:br>
              <a:rPr lang="en-US" altLang="ja-JP" sz="4400" smtClean="0"/>
            </a:br>
            <a:r>
              <a:rPr lang="ja-JP" altLang="en-US" sz="4400" smtClean="0"/>
              <a:t>情報数理学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903020-8B6C-4543-9CB5-B500021A7447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5441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次のオートマトンの数学的表現を与えよ。</a:t>
            </a:r>
          </a:p>
        </p:txBody>
      </p:sp>
      <p:sp>
        <p:nvSpPr>
          <p:cNvPr id="3081" name="Oval 4"/>
          <p:cNvSpPr>
            <a:spLocks noChangeArrowheads="1"/>
          </p:cNvSpPr>
          <p:nvPr/>
        </p:nvSpPr>
        <p:spPr bwMode="auto">
          <a:xfrm>
            <a:off x="354965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2" name="Oval 5"/>
          <p:cNvSpPr>
            <a:spLocks noChangeArrowheads="1"/>
          </p:cNvSpPr>
          <p:nvPr/>
        </p:nvSpPr>
        <p:spPr bwMode="auto">
          <a:xfrm>
            <a:off x="5759450" y="2438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Line 6"/>
          <p:cNvSpPr>
            <a:spLocks noChangeShapeType="1"/>
          </p:cNvSpPr>
          <p:nvPr/>
        </p:nvSpPr>
        <p:spPr bwMode="auto">
          <a:xfrm>
            <a:off x="3092450" y="23622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084" name="Group 7"/>
          <p:cNvGrpSpPr>
            <a:grpSpLocks/>
          </p:cNvGrpSpPr>
          <p:nvPr/>
        </p:nvGrpSpPr>
        <p:grpSpPr bwMode="auto">
          <a:xfrm>
            <a:off x="4006850" y="2057400"/>
            <a:ext cx="1905000" cy="381000"/>
            <a:chOff x="1824" y="1584"/>
            <a:chExt cx="1200" cy="240"/>
          </a:xfrm>
        </p:grpSpPr>
        <p:sp>
          <p:nvSpPr>
            <p:cNvPr id="3110" name="Freeform 8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36 h 336"/>
                <a:gd name="T2" fmla="*/ 338 w 1392"/>
                <a:gd name="T3" fmla="*/ 0 h 336"/>
                <a:gd name="T4" fmla="*/ 653 w 1392"/>
                <a:gd name="T5" fmla="*/ 36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11" name="Line 9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5683250" y="2362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4" name="Object 14"/>
          <p:cNvGraphicFramePr>
            <a:graphicFrameLocks noChangeAspect="1"/>
          </p:cNvGraphicFramePr>
          <p:nvPr/>
        </p:nvGraphicFramePr>
        <p:xfrm>
          <a:off x="3625850" y="2438400"/>
          <a:ext cx="268288" cy="381000"/>
        </p:xfrm>
        <a:graphic>
          <a:graphicData uri="http://schemas.openxmlformats.org/presentationml/2006/ole">
            <p:oleObj spid="_x0000_s3074" name="Equation" r:id="rId3" imgW="152280" imgH="215640" progId="Equation.DSMT4">
              <p:embed/>
            </p:oleObj>
          </a:graphicData>
        </a:graphic>
      </p:graphicFrame>
      <p:graphicFrame>
        <p:nvGraphicFramePr>
          <p:cNvPr id="3075" name="Object 15"/>
          <p:cNvGraphicFramePr>
            <a:graphicFrameLocks noChangeAspect="1"/>
          </p:cNvGraphicFramePr>
          <p:nvPr/>
        </p:nvGraphicFramePr>
        <p:xfrm>
          <a:off x="5900738" y="2514600"/>
          <a:ext cx="290512" cy="381000"/>
        </p:xfrm>
        <a:graphic>
          <a:graphicData uri="http://schemas.openxmlformats.org/presentationml/2006/ole">
            <p:oleObj spid="_x0000_s3075" name="Equation" r:id="rId4" imgW="164880" imgH="215640" progId="Equation.DSMT4">
              <p:embed/>
            </p:oleObj>
          </a:graphicData>
        </a:graphic>
      </p:graphicFrame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34290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3087" name="Group 20"/>
          <p:cNvGrpSpPr>
            <a:grpSpLocks/>
          </p:cNvGrpSpPr>
          <p:nvPr/>
        </p:nvGrpSpPr>
        <p:grpSpPr bwMode="auto">
          <a:xfrm>
            <a:off x="5835650" y="1752600"/>
            <a:ext cx="571500" cy="762000"/>
            <a:chOff x="3024" y="1536"/>
            <a:chExt cx="360" cy="480"/>
          </a:xfrm>
        </p:grpSpPr>
        <p:sp>
          <p:nvSpPr>
            <p:cNvPr id="3108" name="Freeform 21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9" name="Line 22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88" name="Text Box 24"/>
          <p:cNvSpPr txBox="1">
            <a:spLocks noChangeArrowheads="1"/>
          </p:cNvSpPr>
          <p:nvPr/>
        </p:nvSpPr>
        <p:spPr bwMode="auto">
          <a:xfrm>
            <a:off x="476885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089" name="Text Box 25"/>
          <p:cNvSpPr txBox="1">
            <a:spLocks noChangeArrowheads="1"/>
          </p:cNvSpPr>
          <p:nvPr/>
        </p:nvSpPr>
        <p:spPr bwMode="auto">
          <a:xfrm>
            <a:off x="63690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3076" name="Object 26"/>
          <p:cNvGraphicFramePr>
            <a:graphicFrameLocks noChangeAspect="1"/>
          </p:cNvGraphicFramePr>
          <p:nvPr/>
        </p:nvGraphicFramePr>
        <p:xfrm>
          <a:off x="1531938" y="2147888"/>
          <a:ext cx="604837" cy="490537"/>
        </p:xfrm>
        <a:graphic>
          <a:graphicData uri="http://schemas.openxmlformats.org/presentationml/2006/ole">
            <p:oleObj spid="_x0000_s3076" name="Equation" r:id="rId5" imgW="203040" imgH="164880" progId="Equation.DSMT4">
              <p:embed/>
            </p:oleObj>
          </a:graphicData>
        </a:graphic>
      </p:graphicFrame>
      <p:grpSp>
        <p:nvGrpSpPr>
          <p:cNvPr id="3090" name="Group 31"/>
          <p:cNvGrpSpPr>
            <a:grpSpLocks/>
          </p:cNvGrpSpPr>
          <p:nvPr/>
        </p:nvGrpSpPr>
        <p:grpSpPr bwMode="auto">
          <a:xfrm>
            <a:off x="4648200" y="3352800"/>
            <a:ext cx="685800" cy="685800"/>
            <a:chOff x="2928" y="2112"/>
            <a:chExt cx="432" cy="432"/>
          </a:xfrm>
        </p:grpSpPr>
        <p:sp>
          <p:nvSpPr>
            <p:cNvPr id="3106" name="Oval 27"/>
            <p:cNvSpPr>
              <a:spLocks noChangeArrowheads="1"/>
            </p:cNvSpPr>
            <p:nvPr/>
          </p:nvSpPr>
          <p:spPr bwMode="auto">
            <a:xfrm>
              <a:off x="2976" y="2160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graphicFrame>
          <p:nvGraphicFramePr>
            <p:cNvPr id="3077" name="Object 29"/>
            <p:cNvGraphicFramePr>
              <a:graphicFrameLocks noChangeAspect="1"/>
            </p:cNvGraphicFramePr>
            <p:nvPr/>
          </p:nvGraphicFramePr>
          <p:xfrm>
            <a:off x="3072" y="2200"/>
            <a:ext cx="183" cy="256"/>
          </p:xfrm>
          <a:graphic>
            <a:graphicData uri="http://schemas.openxmlformats.org/presentationml/2006/ole">
              <p:oleObj spid="_x0000_s3077" name="Equation" r:id="rId6" imgW="164880" imgH="228600" progId="Equation.DSMT4">
                <p:embed/>
              </p:oleObj>
            </a:graphicData>
          </a:graphic>
        </p:graphicFrame>
        <p:sp>
          <p:nvSpPr>
            <p:cNvPr id="3107" name="Oval 30"/>
            <p:cNvSpPr>
              <a:spLocks noChangeArrowheads="1"/>
            </p:cNvSpPr>
            <p:nvPr/>
          </p:nvSpPr>
          <p:spPr bwMode="auto">
            <a:xfrm>
              <a:off x="2928" y="2112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1" name="Group 35"/>
          <p:cNvGrpSpPr>
            <a:grpSpLocks/>
          </p:cNvGrpSpPr>
          <p:nvPr/>
        </p:nvGrpSpPr>
        <p:grpSpPr bwMode="auto">
          <a:xfrm>
            <a:off x="3886200" y="2895600"/>
            <a:ext cx="762000" cy="838200"/>
            <a:chOff x="2448" y="1824"/>
            <a:chExt cx="480" cy="528"/>
          </a:xfrm>
        </p:grpSpPr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2448" y="1824"/>
              <a:ext cx="480" cy="528"/>
            </a:xfrm>
            <a:custGeom>
              <a:avLst/>
              <a:gdLst>
                <a:gd name="T0" fmla="*/ 0 w 480"/>
                <a:gd name="T1" fmla="*/ 0 h 528"/>
                <a:gd name="T2" fmla="*/ 96 w 480"/>
                <a:gd name="T3" fmla="*/ 432 h 528"/>
                <a:gd name="T4" fmla="*/ 480 w 480"/>
                <a:gd name="T5" fmla="*/ 528 h 528"/>
                <a:gd name="T6" fmla="*/ 0 60000 65536"/>
                <a:gd name="T7" fmla="*/ 0 60000 65536"/>
                <a:gd name="T8" fmla="*/ 0 60000 65536"/>
                <a:gd name="T9" fmla="*/ 0 w 480"/>
                <a:gd name="T10" fmla="*/ 0 h 528"/>
                <a:gd name="T11" fmla="*/ 480 w 4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528">
                  <a:moveTo>
                    <a:pt x="0" y="0"/>
                  </a:moveTo>
                  <a:cubicBezTo>
                    <a:pt x="8" y="172"/>
                    <a:pt x="16" y="344"/>
                    <a:pt x="96" y="432"/>
                  </a:cubicBezTo>
                  <a:cubicBezTo>
                    <a:pt x="176" y="520"/>
                    <a:pt x="328" y="524"/>
                    <a:pt x="480" y="528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5" name="Line 34"/>
            <p:cNvSpPr>
              <a:spLocks noChangeShapeType="1"/>
            </p:cNvSpPr>
            <p:nvPr/>
          </p:nvSpPr>
          <p:spPr bwMode="auto">
            <a:xfrm>
              <a:off x="2736" y="2352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2" name="Group 38"/>
          <p:cNvGrpSpPr>
            <a:grpSpLocks/>
          </p:cNvGrpSpPr>
          <p:nvPr/>
        </p:nvGrpSpPr>
        <p:grpSpPr bwMode="auto">
          <a:xfrm>
            <a:off x="5334000" y="3048000"/>
            <a:ext cx="977900" cy="762000"/>
            <a:chOff x="3360" y="1920"/>
            <a:chExt cx="616" cy="480"/>
          </a:xfrm>
        </p:grpSpPr>
        <p:sp>
          <p:nvSpPr>
            <p:cNvPr id="3102" name="Freeform 36"/>
            <p:cNvSpPr>
              <a:spLocks/>
            </p:cNvSpPr>
            <p:nvPr/>
          </p:nvSpPr>
          <p:spPr bwMode="auto">
            <a:xfrm>
              <a:off x="3360" y="1920"/>
              <a:ext cx="616" cy="480"/>
            </a:xfrm>
            <a:custGeom>
              <a:avLst/>
              <a:gdLst>
                <a:gd name="T0" fmla="*/ 528 w 616"/>
                <a:gd name="T1" fmla="*/ 0 h 480"/>
                <a:gd name="T2" fmla="*/ 528 w 616"/>
                <a:gd name="T3" fmla="*/ 336 h 480"/>
                <a:gd name="T4" fmla="*/ 0 w 616"/>
                <a:gd name="T5" fmla="*/ 480 h 480"/>
                <a:gd name="T6" fmla="*/ 0 60000 65536"/>
                <a:gd name="T7" fmla="*/ 0 60000 65536"/>
                <a:gd name="T8" fmla="*/ 0 60000 65536"/>
                <a:gd name="T9" fmla="*/ 0 w 616"/>
                <a:gd name="T10" fmla="*/ 0 h 480"/>
                <a:gd name="T11" fmla="*/ 616 w 616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6" h="480">
                  <a:moveTo>
                    <a:pt x="528" y="0"/>
                  </a:moveTo>
                  <a:cubicBezTo>
                    <a:pt x="572" y="128"/>
                    <a:pt x="616" y="256"/>
                    <a:pt x="528" y="336"/>
                  </a:cubicBezTo>
                  <a:cubicBezTo>
                    <a:pt x="440" y="416"/>
                    <a:pt x="220" y="448"/>
                    <a:pt x="0" y="48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3" name="Line 37"/>
            <p:cNvSpPr>
              <a:spLocks noChangeShapeType="1"/>
            </p:cNvSpPr>
            <p:nvPr/>
          </p:nvSpPr>
          <p:spPr bwMode="auto">
            <a:xfrm flipH="1">
              <a:off x="3360" y="2400"/>
              <a:ext cx="1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93" name="Text Box 39"/>
          <p:cNvSpPr txBox="1">
            <a:spLocks noChangeArrowheads="1"/>
          </p:cNvSpPr>
          <p:nvPr/>
        </p:nvSpPr>
        <p:spPr bwMode="auto">
          <a:xfrm>
            <a:off x="62484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3094" name="Group 44"/>
          <p:cNvGrpSpPr>
            <a:grpSpLocks/>
          </p:cNvGrpSpPr>
          <p:nvPr/>
        </p:nvGrpSpPr>
        <p:grpSpPr bwMode="auto">
          <a:xfrm>
            <a:off x="5168900" y="2819400"/>
            <a:ext cx="546100" cy="533400"/>
            <a:chOff x="3256" y="1776"/>
            <a:chExt cx="344" cy="336"/>
          </a:xfrm>
        </p:grpSpPr>
        <p:sp>
          <p:nvSpPr>
            <p:cNvPr id="3100" name="Freeform 40"/>
            <p:cNvSpPr>
              <a:spLocks/>
            </p:cNvSpPr>
            <p:nvPr/>
          </p:nvSpPr>
          <p:spPr bwMode="auto">
            <a:xfrm>
              <a:off x="3256" y="1776"/>
              <a:ext cx="344" cy="336"/>
            </a:xfrm>
            <a:custGeom>
              <a:avLst/>
              <a:gdLst>
                <a:gd name="T0" fmla="*/ 8 w 344"/>
                <a:gd name="T1" fmla="*/ 336 h 336"/>
                <a:gd name="T2" fmla="*/ 56 w 344"/>
                <a:gd name="T3" fmla="*/ 96 h 336"/>
                <a:gd name="T4" fmla="*/ 344 w 344"/>
                <a:gd name="T5" fmla="*/ 0 h 336"/>
                <a:gd name="T6" fmla="*/ 0 60000 65536"/>
                <a:gd name="T7" fmla="*/ 0 60000 65536"/>
                <a:gd name="T8" fmla="*/ 0 60000 65536"/>
                <a:gd name="T9" fmla="*/ 0 w 344"/>
                <a:gd name="T10" fmla="*/ 0 h 336"/>
                <a:gd name="T11" fmla="*/ 344 w 344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336">
                  <a:moveTo>
                    <a:pt x="8" y="336"/>
                  </a:moveTo>
                  <a:cubicBezTo>
                    <a:pt x="4" y="244"/>
                    <a:pt x="0" y="152"/>
                    <a:pt x="56" y="96"/>
                  </a:cubicBezTo>
                  <a:cubicBezTo>
                    <a:pt x="112" y="40"/>
                    <a:pt x="228" y="20"/>
                    <a:pt x="34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01" name="Line 42"/>
            <p:cNvSpPr>
              <a:spLocks noChangeShapeType="1"/>
            </p:cNvSpPr>
            <p:nvPr/>
          </p:nvSpPr>
          <p:spPr bwMode="auto">
            <a:xfrm flipV="1">
              <a:off x="3456" y="1776"/>
              <a:ext cx="144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095" name="Group 45"/>
          <p:cNvGrpSpPr>
            <a:grpSpLocks/>
          </p:cNvGrpSpPr>
          <p:nvPr/>
        </p:nvGrpSpPr>
        <p:grpSpPr bwMode="auto">
          <a:xfrm>
            <a:off x="4038600" y="2743200"/>
            <a:ext cx="685800" cy="685800"/>
            <a:chOff x="2544" y="1728"/>
            <a:chExt cx="432" cy="432"/>
          </a:xfrm>
        </p:grpSpPr>
        <p:sp>
          <p:nvSpPr>
            <p:cNvPr id="3098" name="Freeform 41"/>
            <p:cNvSpPr>
              <a:spLocks/>
            </p:cNvSpPr>
            <p:nvPr/>
          </p:nvSpPr>
          <p:spPr bwMode="auto">
            <a:xfrm>
              <a:off x="2592" y="1776"/>
              <a:ext cx="384" cy="384"/>
            </a:xfrm>
            <a:custGeom>
              <a:avLst/>
              <a:gdLst>
                <a:gd name="T0" fmla="*/ 384 w 384"/>
                <a:gd name="T1" fmla="*/ 384 h 384"/>
                <a:gd name="T2" fmla="*/ 240 w 384"/>
                <a:gd name="T3" fmla="*/ 192 h 384"/>
                <a:gd name="T4" fmla="*/ 0 w 384"/>
                <a:gd name="T5" fmla="*/ 0 h 384"/>
                <a:gd name="T6" fmla="*/ 0 60000 65536"/>
                <a:gd name="T7" fmla="*/ 0 60000 65536"/>
                <a:gd name="T8" fmla="*/ 0 60000 65536"/>
                <a:gd name="T9" fmla="*/ 0 w 384"/>
                <a:gd name="T10" fmla="*/ 0 h 384"/>
                <a:gd name="T11" fmla="*/ 384 w 384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4" h="384">
                  <a:moveTo>
                    <a:pt x="384" y="384"/>
                  </a:moveTo>
                  <a:cubicBezTo>
                    <a:pt x="344" y="320"/>
                    <a:pt x="304" y="256"/>
                    <a:pt x="240" y="192"/>
                  </a:cubicBezTo>
                  <a:cubicBezTo>
                    <a:pt x="176" y="128"/>
                    <a:pt x="88" y="64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99" name="Line 43"/>
            <p:cNvSpPr>
              <a:spLocks noChangeShapeType="1"/>
            </p:cNvSpPr>
            <p:nvPr/>
          </p:nvSpPr>
          <p:spPr bwMode="auto">
            <a:xfrm flipH="1" flipV="1">
              <a:off x="2544" y="1728"/>
              <a:ext cx="96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096" name="Text Box 46"/>
          <p:cNvSpPr txBox="1">
            <a:spLocks noChangeArrowheads="1"/>
          </p:cNvSpPr>
          <p:nvPr/>
        </p:nvSpPr>
        <p:spPr bwMode="auto">
          <a:xfrm>
            <a:off x="49530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097" name="Text Box 47"/>
          <p:cNvSpPr txBox="1">
            <a:spLocks noChangeArrowheads="1"/>
          </p:cNvSpPr>
          <p:nvPr/>
        </p:nvSpPr>
        <p:spPr bwMode="auto">
          <a:xfrm>
            <a:off x="4343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D8DC2-6EE1-4087-BF26-08A6CD1BCC16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2</a:t>
            </a:r>
            <a:r>
              <a:rPr lang="ja-JP" altLang="en-US" smtClean="0"/>
              <a:t>．言語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150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計算機が扱える対象は、</a:t>
            </a:r>
            <a:r>
              <a:rPr lang="en-US" altLang="ja-JP"/>
              <a:t>{0,1}</a:t>
            </a:r>
            <a:r>
              <a:rPr lang="ja-JP" altLang="en-US"/>
              <a:t>で表された</a:t>
            </a:r>
            <a:r>
              <a:rPr lang="ja-JP" altLang="en-US">
                <a:solidFill>
                  <a:srgbClr val="FF0000"/>
                </a:solidFill>
              </a:rPr>
              <a:t>数</a:t>
            </a:r>
            <a:r>
              <a:rPr lang="ja-JP" altLang="en-US"/>
              <a:t>と考えがちである。</a:t>
            </a:r>
          </a:p>
          <a:p>
            <a:r>
              <a:rPr lang="ja-JP" altLang="en-US"/>
              <a:t>しかし、</a:t>
            </a:r>
            <a:r>
              <a:rPr lang="en-US" altLang="ja-JP"/>
              <a:t>{0,1}</a:t>
            </a:r>
            <a:r>
              <a:rPr lang="ja-JP" altLang="en-US"/>
              <a:t>の並びを一種の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とみなすこともできる。</a:t>
            </a: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500063" y="3643313"/>
            <a:ext cx="67103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任意の有限集合を</a:t>
            </a:r>
            <a:r>
              <a:rPr lang="ja-JP" altLang="en-US">
                <a:solidFill>
                  <a:srgbClr val="FF0000"/>
                </a:solidFill>
              </a:rPr>
              <a:t>アルファベット</a:t>
            </a:r>
            <a:r>
              <a:rPr lang="ja-JP" altLang="en-US"/>
              <a:t>という。</a:t>
            </a:r>
          </a:p>
          <a:p>
            <a:r>
              <a:rPr lang="ja-JP" altLang="en-US"/>
              <a:t>アルファベットの要素を</a:t>
            </a:r>
            <a:r>
              <a:rPr lang="ja-JP" altLang="en-US">
                <a:solidFill>
                  <a:srgbClr val="FF0000"/>
                </a:solidFill>
              </a:rPr>
              <a:t>文字</a:t>
            </a:r>
            <a:r>
              <a:rPr lang="ja-JP" altLang="en-US"/>
              <a:t>という。</a:t>
            </a:r>
          </a:p>
          <a:p>
            <a:r>
              <a:rPr lang="ja-JP" altLang="en-US"/>
              <a:t>アルファベットの任意の列を</a:t>
            </a:r>
            <a:r>
              <a:rPr lang="ja-JP" altLang="en-US">
                <a:solidFill>
                  <a:srgbClr val="FF0000"/>
                </a:solidFill>
              </a:rPr>
              <a:t>文字列</a:t>
            </a:r>
            <a:r>
              <a:rPr lang="ja-JP" altLang="en-US"/>
              <a:t>という。</a:t>
            </a:r>
          </a:p>
          <a:p>
            <a:r>
              <a:rPr lang="ja-JP" altLang="en-US"/>
              <a:t>文字列の集合を、（アルファベット上の）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という。</a:t>
            </a:r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228600" y="685800"/>
            <a:ext cx="630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ここで、計算機で扱える対象について再考する。</a:t>
            </a:r>
          </a:p>
        </p:txBody>
      </p:sp>
      <p:sp>
        <p:nvSpPr>
          <p:cNvPr id="38919" name="Text Box 8"/>
          <p:cNvSpPr txBox="1">
            <a:spLocks noChangeArrowheads="1"/>
          </p:cNvSpPr>
          <p:nvPr/>
        </p:nvSpPr>
        <p:spPr bwMode="auto">
          <a:xfrm>
            <a:off x="288925" y="2078038"/>
            <a:ext cx="532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以下では、言語の数学的定義を与える。</a:t>
            </a:r>
          </a:p>
        </p:txBody>
      </p:sp>
      <p:sp>
        <p:nvSpPr>
          <p:cNvPr id="38920" name="AutoShape 9"/>
          <p:cNvSpPr>
            <a:spLocks noChangeArrowheads="1"/>
          </p:cNvSpPr>
          <p:nvPr/>
        </p:nvSpPr>
        <p:spPr bwMode="auto">
          <a:xfrm>
            <a:off x="304800" y="2857500"/>
            <a:ext cx="7467600" cy="2714625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1" name="テキスト ボックス 8"/>
          <p:cNvSpPr txBox="1">
            <a:spLocks noChangeArrowheads="1"/>
          </p:cNvSpPr>
          <p:nvPr/>
        </p:nvSpPr>
        <p:spPr bwMode="auto">
          <a:xfrm>
            <a:off x="1071563" y="2643188"/>
            <a:ext cx="228758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（言語）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E0471-0F91-412E-AC21-3C561CB3DE30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言語の例</a:t>
            </a:r>
            <a:r>
              <a:rPr lang="en-US" altLang="ja-JP" smtClean="0"/>
              <a:t>1</a:t>
            </a:r>
          </a:p>
        </p:txBody>
      </p:sp>
      <p:sp>
        <p:nvSpPr>
          <p:cNvPr id="410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240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アルファベット例：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43000" y="990600"/>
          <a:ext cx="6956425" cy="563563"/>
        </p:xfrm>
        <a:graphic>
          <a:graphicData uri="http://schemas.openxmlformats.org/presentationml/2006/ole">
            <p:oleObj spid="_x0000_s4098" name="Equation" r:id="rId3" imgW="2641320" imgH="215640" progId="Equation.DSMT4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68325" y="1676400"/>
          <a:ext cx="482600" cy="585788"/>
        </p:xfrm>
        <a:graphic>
          <a:graphicData uri="http://schemas.openxmlformats.org/presentationml/2006/ole">
            <p:oleObj spid="_x0000_s4099" name="Equation" r:id="rId4" imgW="177480" imgH="215640" progId="Equation.DSMT4">
              <p:embed/>
            </p:oleObj>
          </a:graphicData>
        </a:graphic>
      </p:graphicFrame>
      <p:sp>
        <p:nvSpPr>
          <p:cNvPr id="4110" name="Text Box 7"/>
          <p:cNvSpPr txBox="1">
            <a:spLocks noChangeArrowheads="1"/>
          </p:cNvSpPr>
          <p:nvPr/>
        </p:nvSpPr>
        <p:spPr bwMode="auto">
          <a:xfrm>
            <a:off x="949325" y="1676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上の文字列例：</a:t>
            </a:r>
          </a:p>
        </p:txBody>
      </p:sp>
      <p:sp>
        <p:nvSpPr>
          <p:cNvPr id="4111" name="Text Box 10"/>
          <p:cNvSpPr txBox="1">
            <a:spLocks noChangeArrowheads="1"/>
          </p:cNvSpPr>
          <p:nvPr/>
        </p:nvSpPr>
        <p:spPr bwMode="auto">
          <a:xfrm>
            <a:off x="3463925" y="2209800"/>
            <a:ext cx="803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book</a:t>
            </a:r>
          </a:p>
        </p:txBody>
      </p:sp>
      <p:sp>
        <p:nvSpPr>
          <p:cNvPr id="4112" name="Text Box 13"/>
          <p:cNvSpPr txBox="1">
            <a:spLocks noChangeArrowheads="1"/>
          </p:cNvSpPr>
          <p:nvPr/>
        </p:nvSpPr>
        <p:spPr bwMode="auto">
          <a:xfrm>
            <a:off x="1177925" y="2209800"/>
            <a:ext cx="3286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4113" name="Text Box 14"/>
          <p:cNvSpPr txBox="1">
            <a:spLocks noChangeArrowheads="1"/>
          </p:cNvSpPr>
          <p:nvPr/>
        </p:nvSpPr>
        <p:spPr bwMode="auto">
          <a:xfrm>
            <a:off x="1863725" y="2209800"/>
            <a:ext cx="463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aa</a:t>
            </a:r>
          </a:p>
        </p:txBody>
      </p:sp>
      <p:sp>
        <p:nvSpPr>
          <p:cNvPr id="4114" name="Text Box 15"/>
          <p:cNvSpPr txBox="1">
            <a:spLocks noChangeArrowheads="1"/>
          </p:cNvSpPr>
          <p:nvPr/>
        </p:nvSpPr>
        <p:spPr bwMode="auto">
          <a:xfrm>
            <a:off x="2778125" y="2209800"/>
            <a:ext cx="4810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ab</a:t>
            </a:r>
          </a:p>
        </p:txBody>
      </p:sp>
      <p:graphicFrame>
        <p:nvGraphicFramePr>
          <p:cNvPr id="4100" name="Object 16"/>
          <p:cNvGraphicFramePr>
            <a:graphicFrameLocks noChangeAspect="1"/>
          </p:cNvGraphicFramePr>
          <p:nvPr/>
        </p:nvGraphicFramePr>
        <p:xfrm>
          <a:off x="685800" y="3209925"/>
          <a:ext cx="482600" cy="585788"/>
        </p:xfrm>
        <a:graphic>
          <a:graphicData uri="http://schemas.openxmlformats.org/presentationml/2006/ole">
            <p:oleObj spid="_x0000_s4100" name="Equation" r:id="rId5" imgW="177480" imgH="215640" progId="Equation.DSMT4">
              <p:embed/>
            </p:oleObj>
          </a:graphicData>
        </a:graphic>
      </p:graphicFrame>
      <p:sp>
        <p:nvSpPr>
          <p:cNvPr id="4115" name="Text Box 17"/>
          <p:cNvSpPr txBox="1">
            <a:spLocks noChangeArrowheads="1"/>
          </p:cNvSpPr>
          <p:nvPr/>
        </p:nvSpPr>
        <p:spPr bwMode="auto">
          <a:xfrm>
            <a:off x="1143000" y="3209925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上の言語例：</a:t>
            </a:r>
          </a:p>
        </p:txBody>
      </p:sp>
      <p:graphicFrame>
        <p:nvGraphicFramePr>
          <p:cNvPr id="4101" name="Object 18"/>
          <p:cNvGraphicFramePr>
            <a:graphicFrameLocks noChangeAspect="1"/>
          </p:cNvGraphicFramePr>
          <p:nvPr/>
        </p:nvGraphicFramePr>
        <p:xfrm>
          <a:off x="1295400" y="3514725"/>
          <a:ext cx="4784725" cy="955675"/>
        </p:xfrm>
        <a:graphic>
          <a:graphicData uri="http://schemas.openxmlformats.org/presentationml/2006/ole">
            <p:oleObj spid="_x0000_s4101" name="Equation" r:id="rId6" imgW="2286000" imgH="457200" progId="Equation.DSMT4">
              <p:embed/>
            </p:oleObj>
          </a:graphicData>
        </a:graphic>
      </p:graphicFrame>
      <p:graphicFrame>
        <p:nvGraphicFramePr>
          <p:cNvPr id="4102" name="Object 20"/>
          <p:cNvGraphicFramePr>
            <a:graphicFrameLocks noChangeAspect="1"/>
          </p:cNvGraphicFramePr>
          <p:nvPr/>
        </p:nvGraphicFramePr>
        <p:xfrm>
          <a:off x="1371600" y="4505325"/>
          <a:ext cx="6405563" cy="447675"/>
        </p:xfrm>
        <a:graphic>
          <a:graphicData uri="http://schemas.openxmlformats.org/presentationml/2006/ole">
            <p:oleObj spid="_x0000_s4102" name="Equation" r:id="rId7" imgW="3060360" imgH="215640" progId="Equation.DSMT4">
              <p:embed/>
            </p:oleObj>
          </a:graphicData>
        </a:graphic>
      </p:graphicFrame>
      <p:graphicFrame>
        <p:nvGraphicFramePr>
          <p:cNvPr id="4103" name="Object 29"/>
          <p:cNvGraphicFramePr>
            <a:graphicFrameLocks noChangeAspect="1"/>
          </p:cNvGraphicFramePr>
          <p:nvPr/>
        </p:nvGraphicFramePr>
        <p:xfrm>
          <a:off x="1371600" y="5105400"/>
          <a:ext cx="2843213" cy="477838"/>
        </p:xfrm>
        <a:graphic>
          <a:graphicData uri="http://schemas.openxmlformats.org/presentationml/2006/ole">
            <p:oleObj spid="_x0000_s4103" name="Equation" r:id="rId8" imgW="1358640" imgH="228600" progId="Equation.DSMT4">
              <p:embed/>
            </p:oleObj>
          </a:graphicData>
        </a:graphic>
      </p:graphicFrame>
      <p:graphicFrame>
        <p:nvGraphicFramePr>
          <p:cNvPr id="4104" name="Object 30"/>
          <p:cNvGraphicFramePr>
            <a:graphicFrameLocks noChangeAspect="1"/>
          </p:cNvGraphicFramePr>
          <p:nvPr/>
        </p:nvGraphicFramePr>
        <p:xfrm>
          <a:off x="1295400" y="5638800"/>
          <a:ext cx="6430963" cy="527050"/>
        </p:xfrm>
        <a:graphic>
          <a:graphicData uri="http://schemas.openxmlformats.org/presentationml/2006/ole">
            <p:oleObj spid="_x0000_s4104" name="Equation" r:id="rId9" imgW="3073320" imgH="253800" progId="Equation.DSMT4">
              <p:embed/>
            </p:oleObj>
          </a:graphicData>
        </a:graphic>
      </p:graphicFrame>
      <p:graphicFrame>
        <p:nvGraphicFramePr>
          <p:cNvPr id="4105" name="Object 3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5" name="Equation" r:id="rId10" imgW="914400" imgH="198720" progId="Equation.DSMT4">
              <p:embed/>
            </p:oleObj>
          </a:graphicData>
        </a:graphic>
      </p:graphicFrame>
      <p:graphicFrame>
        <p:nvGraphicFramePr>
          <p:cNvPr id="4106" name="Object 3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106" name="Equation" r:id="rId11" imgW="914400" imgH="19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88CE3E-0B9D-40E7-8FFD-4E619B579D02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51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言語の例</a:t>
            </a:r>
            <a:r>
              <a:rPr lang="en-US" altLang="ja-JP" smtClean="0"/>
              <a:t>2</a:t>
            </a:r>
          </a:p>
        </p:txBody>
      </p:sp>
      <p:sp>
        <p:nvSpPr>
          <p:cNvPr id="5129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240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アルファベット例：</a:t>
            </a:r>
          </a:p>
        </p:txBody>
      </p:sp>
      <p:graphicFrame>
        <p:nvGraphicFramePr>
          <p:cNvPr id="5122" name="Object 14"/>
          <p:cNvGraphicFramePr>
            <a:graphicFrameLocks noChangeAspect="1"/>
          </p:cNvGraphicFramePr>
          <p:nvPr/>
        </p:nvGraphicFramePr>
        <p:xfrm>
          <a:off x="1524000" y="1219200"/>
          <a:ext cx="1327150" cy="447675"/>
        </p:xfrm>
        <a:graphic>
          <a:graphicData uri="http://schemas.openxmlformats.org/presentationml/2006/ole">
            <p:oleObj spid="_x0000_s5122" name="Equation" r:id="rId3" imgW="634680" imgH="215640" progId="Equation.DSMT4">
              <p:embed/>
            </p:oleObj>
          </a:graphicData>
        </a:graphic>
      </p:graphicFrame>
      <p:graphicFrame>
        <p:nvGraphicFramePr>
          <p:cNvPr id="5123" name="Object 16"/>
          <p:cNvGraphicFramePr>
            <a:graphicFrameLocks noChangeAspect="1"/>
          </p:cNvGraphicFramePr>
          <p:nvPr/>
        </p:nvGraphicFramePr>
        <p:xfrm>
          <a:off x="590550" y="1676400"/>
          <a:ext cx="522288" cy="585788"/>
        </p:xfrm>
        <a:graphic>
          <a:graphicData uri="http://schemas.openxmlformats.org/presentationml/2006/ole">
            <p:oleObj spid="_x0000_s5123" name="Equation" r:id="rId4" imgW="190440" imgH="215640" progId="Equation.DSMT4">
              <p:embed/>
            </p:oleObj>
          </a:graphicData>
        </a:graphic>
      </p:graphicFrame>
      <p:sp>
        <p:nvSpPr>
          <p:cNvPr id="5130" name="Text Box 17"/>
          <p:cNvSpPr txBox="1">
            <a:spLocks noChangeArrowheads="1"/>
          </p:cNvSpPr>
          <p:nvPr/>
        </p:nvSpPr>
        <p:spPr bwMode="auto">
          <a:xfrm>
            <a:off x="990600" y="1676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上の文字列例：</a:t>
            </a:r>
          </a:p>
        </p:txBody>
      </p:sp>
      <p:sp>
        <p:nvSpPr>
          <p:cNvPr id="5131" name="Text Box 18"/>
          <p:cNvSpPr txBox="1">
            <a:spLocks noChangeArrowheads="1"/>
          </p:cNvSpPr>
          <p:nvPr/>
        </p:nvSpPr>
        <p:spPr bwMode="auto">
          <a:xfrm>
            <a:off x="1352550" y="226218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5132" name="Text Box 19"/>
          <p:cNvSpPr txBox="1">
            <a:spLocks noChangeArrowheads="1"/>
          </p:cNvSpPr>
          <p:nvPr/>
        </p:nvSpPr>
        <p:spPr bwMode="auto">
          <a:xfrm>
            <a:off x="1962150" y="2262188"/>
            <a:ext cx="498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00</a:t>
            </a:r>
          </a:p>
        </p:txBody>
      </p:sp>
      <p:sp>
        <p:nvSpPr>
          <p:cNvPr id="5133" name="Text Box 20"/>
          <p:cNvSpPr txBox="1">
            <a:spLocks noChangeArrowheads="1"/>
          </p:cNvSpPr>
          <p:nvPr/>
        </p:nvSpPr>
        <p:spPr bwMode="auto">
          <a:xfrm>
            <a:off x="2724150" y="2262188"/>
            <a:ext cx="650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001</a:t>
            </a:r>
          </a:p>
        </p:txBody>
      </p:sp>
      <p:sp>
        <p:nvSpPr>
          <p:cNvPr id="5134" name="Text Box 21"/>
          <p:cNvSpPr txBox="1">
            <a:spLocks noChangeArrowheads="1"/>
          </p:cNvSpPr>
          <p:nvPr/>
        </p:nvSpPr>
        <p:spPr bwMode="auto">
          <a:xfrm>
            <a:off x="3714750" y="2262188"/>
            <a:ext cx="2936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100010001111110111</a:t>
            </a:r>
          </a:p>
        </p:txBody>
      </p:sp>
      <p:graphicFrame>
        <p:nvGraphicFramePr>
          <p:cNvPr id="5124" name="Object 22"/>
          <p:cNvGraphicFramePr>
            <a:graphicFrameLocks noChangeAspect="1"/>
          </p:cNvGraphicFramePr>
          <p:nvPr/>
        </p:nvGraphicFramePr>
        <p:xfrm>
          <a:off x="609600" y="3352800"/>
          <a:ext cx="522288" cy="585788"/>
        </p:xfrm>
        <a:graphic>
          <a:graphicData uri="http://schemas.openxmlformats.org/presentationml/2006/ole">
            <p:oleObj spid="_x0000_s5124" name="Equation" r:id="rId5" imgW="190440" imgH="215640" progId="Equation.DSMT4">
              <p:embed/>
            </p:oleObj>
          </a:graphicData>
        </a:graphic>
      </p:graphicFrame>
      <p:sp>
        <p:nvSpPr>
          <p:cNvPr id="5135" name="Text Box 23"/>
          <p:cNvSpPr txBox="1">
            <a:spLocks noChangeArrowheads="1"/>
          </p:cNvSpPr>
          <p:nvPr/>
        </p:nvSpPr>
        <p:spPr bwMode="auto">
          <a:xfrm>
            <a:off x="1143000" y="3352800"/>
            <a:ext cx="186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上の言語例：</a:t>
            </a:r>
          </a:p>
        </p:txBody>
      </p:sp>
      <p:graphicFrame>
        <p:nvGraphicFramePr>
          <p:cNvPr id="5125" name="Object 24"/>
          <p:cNvGraphicFramePr>
            <a:graphicFrameLocks noChangeAspect="1"/>
          </p:cNvGraphicFramePr>
          <p:nvPr/>
        </p:nvGraphicFramePr>
        <p:xfrm>
          <a:off x="1285875" y="4038600"/>
          <a:ext cx="4651375" cy="955675"/>
        </p:xfrm>
        <a:graphic>
          <a:graphicData uri="http://schemas.openxmlformats.org/presentationml/2006/ole">
            <p:oleObj spid="_x0000_s5125" name="Equation" r:id="rId6" imgW="2222280" imgH="457200" progId="Equation.DSMT4">
              <p:embed/>
            </p:oleObj>
          </a:graphicData>
        </a:graphic>
      </p:graphicFrame>
      <p:graphicFrame>
        <p:nvGraphicFramePr>
          <p:cNvPr id="5126" name="Object 25"/>
          <p:cNvGraphicFramePr>
            <a:graphicFrameLocks noChangeAspect="1"/>
          </p:cNvGraphicFramePr>
          <p:nvPr/>
        </p:nvGraphicFramePr>
        <p:xfrm>
          <a:off x="1084263" y="5181600"/>
          <a:ext cx="6908800" cy="955675"/>
        </p:xfrm>
        <a:graphic>
          <a:graphicData uri="http://schemas.openxmlformats.org/presentationml/2006/ole">
            <p:oleObj spid="_x0000_s5126" name="Equation" r:id="rId7" imgW="33019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52272D-4468-425D-BA97-A14F03E02BA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6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言語に関する諸概念１</a:t>
            </a:r>
          </a:p>
        </p:txBody>
      </p:sp>
      <p:sp>
        <p:nvSpPr>
          <p:cNvPr id="6157" name="Text Box 3"/>
          <p:cNvSpPr txBox="1">
            <a:spLocks noChangeArrowheads="1"/>
          </p:cNvSpPr>
          <p:nvPr/>
        </p:nvSpPr>
        <p:spPr bwMode="auto">
          <a:xfrm>
            <a:off x="500063" y="428625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ja-JP" altLang="en-US">
                <a:solidFill>
                  <a:srgbClr val="FF0000"/>
                </a:solidFill>
              </a:rPr>
              <a:t>文字列</a:t>
            </a:r>
            <a:r>
              <a:rPr lang="ja-JP" altLang="en-US"/>
              <a:t>に関する諸概念の定義を与える。</a:t>
            </a:r>
          </a:p>
        </p:txBody>
      </p:sp>
      <p:sp>
        <p:nvSpPr>
          <p:cNvPr id="6158" name="Text Box 4"/>
          <p:cNvSpPr txBox="1">
            <a:spLocks noChangeArrowheads="1"/>
          </p:cNvSpPr>
          <p:nvPr/>
        </p:nvSpPr>
        <p:spPr bwMode="auto">
          <a:xfrm>
            <a:off x="947738" y="1792288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文字列</a:t>
            </a:r>
            <a:r>
              <a:rPr lang="en-US" altLang="ja-JP" i="1"/>
              <a:t>w</a:t>
            </a:r>
            <a:r>
              <a:rPr lang="ja-JP" altLang="en-US"/>
              <a:t>に含まれる文字数を、文字列</a:t>
            </a:r>
            <a:r>
              <a:rPr lang="en-US" altLang="ja-JP" i="1"/>
              <a:t>w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長さ</a:t>
            </a:r>
            <a:r>
              <a:rPr lang="ja-JP" altLang="en-US"/>
              <a:t>といい、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1039813" y="2152650"/>
          <a:ext cx="569912" cy="712788"/>
        </p:xfrm>
        <a:graphic>
          <a:graphicData uri="http://schemas.openxmlformats.org/presentationml/2006/ole">
            <p:oleObj spid="_x0000_s6146" name="Equation" r:id="rId3" imgW="203040" imgH="253800" progId="Equation.DSMT4">
              <p:embed/>
            </p:oleObj>
          </a:graphicData>
        </a:graphic>
      </p:graphicFrame>
      <p:sp>
        <p:nvSpPr>
          <p:cNvPr id="6159" name="Text Box 7"/>
          <p:cNvSpPr txBox="1">
            <a:spLocks noChangeArrowheads="1"/>
          </p:cNvSpPr>
          <p:nvPr/>
        </p:nvSpPr>
        <p:spPr bwMode="auto">
          <a:xfrm>
            <a:off x="642938" y="1258888"/>
            <a:ext cx="2093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文字列の長さ：</a:t>
            </a:r>
          </a:p>
        </p:txBody>
      </p:sp>
      <p:sp>
        <p:nvSpPr>
          <p:cNvPr id="6160" name="Text Box 8"/>
          <p:cNvSpPr txBox="1">
            <a:spLocks noChangeArrowheads="1"/>
          </p:cNvSpPr>
          <p:nvPr/>
        </p:nvSpPr>
        <p:spPr bwMode="auto">
          <a:xfrm>
            <a:off x="1725613" y="2228850"/>
            <a:ext cx="2608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という記号で表す。</a:t>
            </a:r>
          </a:p>
        </p:txBody>
      </p:sp>
      <p:sp>
        <p:nvSpPr>
          <p:cNvPr id="6161" name="Text Box 9"/>
          <p:cNvSpPr txBox="1">
            <a:spLocks noChangeArrowheads="1"/>
          </p:cNvSpPr>
          <p:nvPr/>
        </p:nvSpPr>
        <p:spPr bwMode="auto">
          <a:xfrm>
            <a:off x="795338" y="2859088"/>
            <a:ext cx="6642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空列：</a:t>
            </a:r>
          </a:p>
          <a:p>
            <a:r>
              <a:rPr lang="ja-JP" altLang="en-US"/>
              <a:t>    長さが</a:t>
            </a:r>
            <a:r>
              <a:rPr lang="en-US" altLang="ja-JP"/>
              <a:t>0</a:t>
            </a:r>
            <a:r>
              <a:rPr lang="ja-JP" altLang="en-US"/>
              <a:t>の文字列を</a:t>
            </a:r>
            <a:r>
              <a:rPr lang="ja-JP" altLang="en-US">
                <a:solidFill>
                  <a:srgbClr val="FF0000"/>
                </a:solidFill>
              </a:rPr>
              <a:t>空列</a:t>
            </a:r>
            <a:r>
              <a:rPr lang="ja-JP" altLang="en-US"/>
              <a:t>といい、記号    で表す。</a:t>
            </a:r>
          </a:p>
        </p:txBody>
      </p:sp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5824538" y="3240088"/>
          <a:ext cx="411162" cy="457200"/>
        </p:xfrm>
        <a:graphic>
          <a:graphicData uri="http://schemas.openxmlformats.org/presentationml/2006/ole">
            <p:oleObj spid="_x0000_s6147" name="Equation" r:id="rId4" imgW="126720" imgH="139680" progId="Equation.DSMT4">
              <p:embed/>
            </p:oleObj>
          </a:graphicData>
        </a:graphic>
      </p:graphicFrame>
      <p:sp>
        <p:nvSpPr>
          <p:cNvPr id="6162" name="Text Box 11"/>
          <p:cNvSpPr txBox="1">
            <a:spLocks noChangeArrowheads="1"/>
          </p:cNvSpPr>
          <p:nvPr/>
        </p:nvSpPr>
        <p:spPr bwMode="auto">
          <a:xfrm>
            <a:off x="785813" y="385762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連結：</a:t>
            </a:r>
          </a:p>
        </p:txBody>
      </p:sp>
      <p:sp>
        <p:nvSpPr>
          <p:cNvPr id="6163" name="Text Box 13"/>
          <p:cNvSpPr txBox="1">
            <a:spLocks noChangeArrowheads="1"/>
          </p:cNvSpPr>
          <p:nvPr/>
        </p:nvSpPr>
        <p:spPr bwMode="auto">
          <a:xfrm>
            <a:off x="1176338" y="4306888"/>
            <a:ext cx="725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文字列</a:t>
            </a:r>
            <a:r>
              <a:rPr lang="ja-JP" altLang="en-US" i="1"/>
              <a:t>    </a:t>
            </a:r>
            <a:r>
              <a:rPr lang="ja-JP" altLang="en-US"/>
              <a:t>の後ろに文字列    を繋げてえられる文字列を</a:t>
            </a:r>
          </a:p>
          <a:p>
            <a:r>
              <a:rPr lang="ja-JP" altLang="en-US"/>
              <a:t>     と      の</a:t>
            </a:r>
            <a:r>
              <a:rPr lang="ja-JP" altLang="en-US">
                <a:solidFill>
                  <a:srgbClr val="FF0000"/>
                </a:solidFill>
              </a:rPr>
              <a:t>連結</a:t>
            </a:r>
            <a:r>
              <a:rPr lang="ja-JP" altLang="en-US"/>
              <a:t>といい次のような記号で表す。</a:t>
            </a:r>
          </a:p>
        </p:txBody>
      </p:sp>
      <p:graphicFrame>
        <p:nvGraphicFramePr>
          <p:cNvPr id="6148" name="Object 14"/>
          <p:cNvGraphicFramePr>
            <a:graphicFrameLocks noChangeAspect="1"/>
          </p:cNvGraphicFramePr>
          <p:nvPr/>
        </p:nvGraphicFramePr>
        <p:xfrm>
          <a:off x="2243138" y="4306888"/>
          <a:ext cx="411162" cy="457200"/>
        </p:xfrm>
        <a:graphic>
          <a:graphicData uri="http://schemas.openxmlformats.org/presentationml/2006/ole">
            <p:oleObj spid="_x0000_s614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6149" name="Object 15"/>
          <p:cNvGraphicFramePr>
            <a:graphicFrameLocks noChangeAspect="1"/>
          </p:cNvGraphicFramePr>
          <p:nvPr/>
        </p:nvGraphicFramePr>
        <p:xfrm>
          <a:off x="4605338" y="4383088"/>
          <a:ext cx="325437" cy="381000"/>
        </p:xfrm>
        <a:graphic>
          <a:graphicData uri="http://schemas.openxmlformats.org/presentationml/2006/ole">
            <p:oleObj spid="_x0000_s6149" name="Equation" r:id="rId6" imgW="139680" imgH="164880" progId="Equation.DSMT4">
              <p:embed/>
            </p:oleObj>
          </a:graphicData>
        </a:graphic>
      </p:graphicFrame>
      <p:graphicFrame>
        <p:nvGraphicFramePr>
          <p:cNvPr id="6150" name="Object 16"/>
          <p:cNvGraphicFramePr>
            <a:graphicFrameLocks noChangeAspect="1"/>
          </p:cNvGraphicFramePr>
          <p:nvPr/>
        </p:nvGraphicFramePr>
        <p:xfrm>
          <a:off x="1328738" y="4687888"/>
          <a:ext cx="411162" cy="457200"/>
        </p:xfrm>
        <a:graphic>
          <a:graphicData uri="http://schemas.openxmlformats.org/presentationml/2006/ole">
            <p:oleObj spid="_x0000_s6150" name="Equation" r:id="rId7" imgW="126720" imgH="139680" progId="Equation.DSMT4">
              <p:embed/>
            </p:oleObj>
          </a:graphicData>
        </a:graphic>
      </p:graphicFrame>
      <p:graphicFrame>
        <p:nvGraphicFramePr>
          <p:cNvPr id="6151" name="Object 17"/>
          <p:cNvGraphicFramePr>
            <a:graphicFrameLocks noChangeAspect="1"/>
          </p:cNvGraphicFramePr>
          <p:nvPr/>
        </p:nvGraphicFramePr>
        <p:xfrm>
          <a:off x="1862138" y="4611688"/>
          <a:ext cx="520700" cy="609600"/>
        </p:xfrm>
        <a:graphic>
          <a:graphicData uri="http://schemas.openxmlformats.org/presentationml/2006/ole">
            <p:oleObj spid="_x0000_s6151" name="Equation" r:id="rId8" imgW="139680" imgH="164880" progId="Equation.DSMT4">
              <p:embed/>
            </p:oleObj>
          </a:graphicData>
        </a:graphic>
      </p:graphicFrame>
      <p:graphicFrame>
        <p:nvGraphicFramePr>
          <p:cNvPr id="6152" name="Object 18"/>
          <p:cNvGraphicFramePr>
            <a:graphicFrameLocks noChangeAspect="1"/>
          </p:cNvGraphicFramePr>
          <p:nvPr/>
        </p:nvGraphicFramePr>
        <p:xfrm>
          <a:off x="1557338" y="5373688"/>
          <a:ext cx="623887" cy="534987"/>
        </p:xfrm>
        <a:graphic>
          <a:graphicData uri="http://schemas.openxmlformats.org/presentationml/2006/ole">
            <p:oleObj spid="_x0000_s6152" name="Equation" r:id="rId9" imgW="190440" imgH="164880" progId="Equation.DSMT4">
              <p:embed/>
            </p:oleObj>
          </a:graphicData>
        </a:graphic>
      </p:graphicFrame>
      <p:graphicFrame>
        <p:nvGraphicFramePr>
          <p:cNvPr id="6153" name="Object 19"/>
          <p:cNvGraphicFramePr>
            <a:graphicFrameLocks noChangeAspect="1"/>
          </p:cNvGraphicFramePr>
          <p:nvPr/>
        </p:nvGraphicFramePr>
        <p:xfrm>
          <a:off x="2776538" y="5373688"/>
          <a:ext cx="1035050" cy="534987"/>
        </p:xfrm>
        <a:graphic>
          <a:graphicData uri="http://schemas.openxmlformats.org/presentationml/2006/ole">
            <p:oleObj spid="_x0000_s6153" name="Equation" r:id="rId10" imgW="317160" imgH="164880" progId="Equation.DSMT4">
              <p:embed/>
            </p:oleObj>
          </a:graphicData>
        </a:graphic>
      </p:graphicFrame>
      <p:sp>
        <p:nvSpPr>
          <p:cNvPr id="6164" name="AutoShape 22"/>
          <p:cNvSpPr>
            <a:spLocks noChangeArrowheads="1"/>
          </p:cNvSpPr>
          <p:nvPr/>
        </p:nvSpPr>
        <p:spPr bwMode="auto">
          <a:xfrm>
            <a:off x="414338" y="1104900"/>
            <a:ext cx="8229600" cy="51816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54" name="Object 23"/>
          <p:cNvGraphicFramePr>
            <a:graphicFrameLocks noChangeAspect="1"/>
          </p:cNvGraphicFramePr>
          <p:nvPr/>
        </p:nvGraphicFramePr>
        <p:xfrm>
          <a:off x="4224338" y="5297488"/>
          <a:ext cx="2057400" cy="989012"/>
        </p:xfrm>
        <a:graphic>
          <a:graphicData uri="http://schemas.openxmlformats.org/presentationml/2006/ole">
            <p:oleObj spid="_x0000_s6154" name="Equation" r:id="rId11" imgW="736560" imgH="355320" progId="Equation.DSMT4">
              <p:embed/>
            </p:oleObj>
          </a:graphicData>
        </a:graphic>
      </p:graphicFrame>
      <p:sp>
        <p:nvSpPr>
          <p:cNvPr id="6165" name="テキスト ボックス 20"/>
          <p:cNvSpPr txBox="1">
            <a:spLocks noChangeArrowheads="1"/>
          </p:cNvSpPr>
          <p:nvPr/>
        </p:nvSpPr>
        <p:spPr bwMode="auto">
          <a:xfrm>
            <a:off x="1143000" y="895350"/>
            <a:ext cx="321151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（文字列関連）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F4F171-8BC1-427D-8228-533D121F59C1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228600" y="609600"/>
          <a:ext cx="1327150" cy="447675"/>
        </p:xfrm>
        <a:graphic>
          <a:graphicData uri="http://schemas.openxmlformats.org/presentationml/2006/ole">
            <p:oleObj spid="_x0000_s7170" name="Equation" r:id="rId3" imgW="634680" imgH="215640" progId="Equation.DSMT4">
              <p:embed/>
            </p:oleObj>
          </a:graphicData>
        </a:graphic>
      </p:graphicFrame>
      <p:sp>
        <p:nvSpPr>
          <p:cNvPr id="7180" name="Text Box 4"/>
          <p:cNvSpPr txBox="1">
            <a:spLocks noChangeArrowheads="1"/>
          </p:cNvSpPr>
          <p:nvPr/>
        </p:nvSpPr>
        <p:spPr bwMode="auto">
          <a:xfrm>
            <a:off x="1660525" y="630238"/>
            <a:ext cx="301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上の文字列を考える。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81000" y="1295400"/>
          <a:ext cx="3352800" cy="422275"/>
        </p:xfrm>
        <a:graphic>
          <a:graphicData uri="http://schemas.openxmlformats.org/presentationml/2006/ole">
            <p:oleObj spid="_x0000_s7171" name="Equation" r:id="rId4" imgW="1600200" imgH="203040" progId="Equation.DSMT4">
              <p:embed/>
            </p:oleObj>
          </a:graphicData>
        </a:graphic>
      </p:graphicFrame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3733800" y="1219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2" name="Object 7"/>
          <p:cNvGraphicFramePr>
            <a:graphicFrameLocks noChangeAspect="1"/>
          </p:cNvGraphicFramePr>
          <p:nvPr/>
        </p:nvGraphicFramePr>
        <p:xfrm>
          <a:off x="1146175" y="2568575"/>
          <a:ext cx="2971800" cy="603250"/>
        </p:xfrm>
        <a:graphic>
          <a:graphicData uri="http://schemas.openxmlformats.org/presentationml/2006/ole">
            <p:oleObj spid="_x0000_s7172" name="Equation" r:id="rId5" imgW="1244520" imgH="253800" progId="Equation.DSMT4">
              <p:embed/>
            </p:oleObj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/>
        </p:nvGraphicFramePr>
        <p:xfrm>
          <a:off x="1069975" y="3254375"/>
          <a:ext cx="3200400" cy="703263"/>
        </p:xfrm>
        <a:graphic>
          <a:graphicData uri="http://schemas.openxmlformats.org/presentationml/2006/ole">
            <p:oleObj spid="_x0000_s7173" name="Equation" r:id="rId6" imgW="1041120" imgH="228600" progId="Equation.DSMT4">
              <p:embed/>
            </p:oleObj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/>
        </p:nvGraphicFramePr>
        <p:xfrm>
          <a:off x="1146175" y="3863975"/>
          <a:ext cx="1066800" cy="665163"/>
        </p:xfrm>
        <a:graphic>
          <a:graphicData uri="http://schemas.openxmlformats.org/presentationml/2006/ole">
            <p:oleObj spid="_x0000_s7174" name="Equation" r:id="rId7" imgW="406080" imgH="253800" progId="Equation.DSMT4">
              <p:embed/>
            </p:oleObj>
          </a:graphicData>
        </a:graphic>
      </p:graphicFrame>
      <p:graphicFrame>
        <p:nvGraphicFramePr>
          <p:cNvPr id="7175" name="Object 10"/>
          <p:cNvGraphicFramePr>
            <a:graphicFrameLocks noChangeAspect="1"/>
          </p:cNvGraphicFramePr>
          <p:nvPr/>
        </p:nvGraphicFramePr>
        <p:xfrm>
          <a:off x="1146175" y="4702175"/>
          <a:ext cx="1444625" cy="503238"/>
        </p:xfrm>
        <a:graphic>
          <a:graphicData uri="http://schemas.openxmlformats.org/presentationml/2006/ole">
            <p:oleObj spid="_x0000_s7175" name="Equation" r:id="rId8" imgW="469800" imgH="164880" progId="Equation.DSMT4">
              <p:embed/>
            </p:oleObj>
          </a:graphicData>
        </a:graphic>
      </p:graphicFrame>
      <p:graphicFrame>
        <p:nvGraphicFramePr>
          <p:cNvPr id="7176" name="Object 11"/>
          <p:cNvGraphicFramePr>
            <a:graphicFrameLocks noChangeAspect="1"/>
          </p:cNvGraphicFramePr>
          <p:nvPr/>
        </p:nvGraphicFramePr>
        <p:xfrm>
          <a:off x="2895600" y="4572000"/>
          <a:ext cx="1444625" cy="542925"/>
        </p:xfrm>
        <a:graphic>
          <a:graphicData uri="http://schemas.openxmlformats.org/presentationml/2006/ole">
            <p:oleObj spid="_x0000_s7176" name="Equation" r:id="rId9" imgW="469800" imgH="177480" progId="Equation.DSMT4">
              <p:embed/>
            </p:oleObj>
          </a:graphicData>
        </a:graphic>
      </p:graphicFrame>
      <p:graphicFrame>
        <p:nvGraphicFramePr>
          <p:cNvPr id="7177" name="Object 12"/>
          <p:cNvGraphicFramePr>
            <a:graphicFrameLocks noChangeAspect="1"/>
          </p:cNvGraphicFramePr>
          <p:nvPr/>
        </p:nvGraphicFramePr>
        <p:xfrm>
          <a:off x="1222375" y="5311775"/>
          <a:ext cx="3086100" cy="479425"/>
        </p:xfrm>
        <a:graphic>
          <a:graphicData uri="http://schemas.openxmlformats.org/presentationml/2006/ole">
            <p:oleObj spid="_x0000_s7177" name="Equation" r:id="rId10" imgW="1473120" imgH="228600" progId="Equation.DSMT4">
              <p:embed/>
            </p:oleObj>
          </a:graphicData>
        </a:graphic>
      </p:graphicFrame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365125" y="1925638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  <p:sp>
        <p:nvSpPr>
          <p:cNvPr id="7183" name="AutoShape 14"/>
          <p:cNvSpPr>
            <a:spLocks noChangeArrowheads="1"/>
          </p:cNvSpPr>
          <p:nvPr/>
        </p:nvSpPr>
        <p:spPr bwMode="auto">
          <a:xfrm>
            <a:off x="5105400" y="3962400"/>
            <a:ext cx="3581400" cy="1371600"/>
          </a:xfrm>
          <a:prstGeom prst="wedgeRoundRectCallout">
            <a:avLst>
              <a:gd name="adj1" fmla="val -71319"/>
              <a:gd name="adj2" fmla="val 1180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318125" y="4287838"/>
            <a:ext cx="3130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文字列の連結演算は、</a:t>
            </a:r>
          </a:p>
          <a:p>
            <a:r>
              <a:rPr lang="ja-JP" altLang="en-US"/>
              <a:t>交換不可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76034-3F8E-4AC0-A0A6-44B0BC51F7D3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82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言語に関する諸概念２</a:t>
            </a:r>
          </a:p>
        </p:txBody>
      </p:sp>
      <p:sp>
        <p:nvSpPr>
          <p:cNvPr id="8201" name="Text Box 3"/>
          <p:cNvSpPr txBox="1">
            <a:spLocks noChangeArrowheads="1"/>
          </p:cNvSpPr>
          <p:nvPr/>
        </p:nvSpPr>
        <p:spPr bwMode="auto">
          <a:xfrm>
            <a:off x="457200" y="533400"/>
            <a:ext cx="634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</a:t>
            </a:r>
            <a:r>
              <a:rPr lang="ja-JP" altLang="en-US">
                <a:solidFill>
                  <a:srgbClr val="FF0000"/>
                </a:solidFill>
              </a:rPr>
              <a:t>言語</a:t>
            </a:r>
            <a:r>
              <a:rPr lang="ja-JP" altLang="en-US"/>
              <a:t>に関する諸概念の定義を与える。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571500" y="3714750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言語の連結（連結演算）：</a:t>
            </a:r>
          </a:p>
        </p:txBody>
      </p:sp>
      <p:sp>
        <p:nvSpPr>
          <p:cNvPr id="8203" name="Text Box 10"/>
          <p:cNvSpPr txBox="1">
            <a:spLocks noChangeArrowheads="1"/>
          </p:cNvSpPr>
          <p:nvPr/>
        </p:nvSpPr>
        <p:spPr bwMode="auto">
          <a:xfrm>
            <a:off x="500063" y="4786313"/>
            <a:ext cx="3525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言語の閉包</a:t>
            </a:r>
            <a:r>
              <a:rPr lang="en-US" altLang="ja-JP">
                <a:solidFill>
                  <a:srgbClr val="C00000"/>
                </a:solidFill>
              </a:rPr>
              <a:t>(</a:t>
            </a:r>
            <a:r>
              <a:rPr lang="ja-JP" altLang="en-US">
                <a:solidFill>
                  <a:srgbClr val="C00000"/>
                </a:solidFill>
              </a:rPr>
              <a:t>スター演算）：</a:t>
            </a:r>
          </a:p>
        </p:txBody>
      </p:sp>
      <p:sp>
        <p:nvSpPr>
          <p:cNvPr id="8204" name="AutoShape 18"/>
          <p:cNvSpPr>
            <a:spLocks noChangeArrowheads="1"/>
          </p:cNvSpPr>
          <p:nvPr/>
        </p:nvSpPr>
        <p:spPr bwMode="auto">
          <a:xfrm>
            <a:off x="285750" y="1285875"/>
            <a:ext cx="8305800" cy="5072063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5" name="Text Box 21"/>
          <p:cNvSpPr txBox="1">
            <a:spLocks noChangeArrowheads="1"/>
          </p:cNvSpPr>
          <p:nvPr/>
        </p:nvSpPr>
        <p:spPr bwMode="auto">
          <a:xfrm>
            <a:off x="666750" y="2339975"/>
            <a:ext cx="394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C00000"/>
                </a:solidFill>
              </a:rPr>
              <a:t>言語の和集合</a:t>
            </a:r>
            <a:r>
              <a:rPr lang="en-US" altLang="ja-JP">
                <a:solidFill>
                  <a:srgbClr val="C00000"/>
                </a:solidFill>
              </a:rPr>
              <a:t>(</a:t>
            </a:r>
            <a:r>
              <a:rPr lang="ja-JP" altLang="en-US">
                <a:solidFill>
                  <a:srgbClr val="C00000"/>
                </a:solidFill>
              </a:rPr>
              <a:t>和集合演算）：</a:t>
            </a: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819150" y="1709738"/>
            <a:ext cx="327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</a:t>
            </a:r>
            <a:r>
              <a:rPr lang="ja-JP" altLang="en-US"/>
              <a:t>と        を言語とする。</a:t>
            </a:r>
          </a:p>
        </p:txBody>
      </p:sp>
      <p:graphicFrame>
        <p:nvGraphicFramePr>
          <p:cNvPr id="8194" name="Object 23"/>
          <p:cNvGraphicFramePr>
            <a:graphicFrameLocks noChangeAspect="1"/>
          </p:cNvGraphicFramePr>
          <p:nvPr/>
        </p:nvGraphicFramePr>
        <p:xfrm>
          <a:off x="819150" y="1633538"/>
          <a:ext cx="422275" cy="457200"/>
        </p:xfrm>
        <a:graphic>
          <a:graphicData uri="http://schemas.openxmlformats.org/presentationml/2006/ole">
            <p:oleObj spid="_x0000_s8194" name="Equation" r:id="rId3" imgW="152280" imgH="164880" progId="Equation.DSMT4">
              <p:embed/>
            </p:oleObj>
          </a:graphicData>
        </a:graphic>
      </p:graphicFrame>
      <p:graphicFrame>
        <p:nvGraphicFramePr>
          <p:cNvPr id="8195" name="Object 24"/>
          <p:cNvGraphicFramePr>
            <a:graphicFrameLocks noChangeAspect="1"/>
          </p:cNvGraphicFramePr>
          <p:nvPr/>
        </p:nvGraphicFramePr>
        <p:xfrm>
          <a:off x="1616075" y="1633538"/>
          <a:ext cx="422275" cy="457200"/>
        </p:xfrm>
        <a:graphic>
          <a:graphicData uri="http://schemas.openxmlformats.org/presentationml/2006/ole">
            <p:oleObj spid="_x0000_s8195" name="Equation" r:id="rId4" imgW="152280" imgH="164880" progId="Equation.DSMT4">
              <p:embed/>
            </p:oleObj>
          </a:graphicData>
        </a:graphic>
      </p:graphicFrame>
      <p:graphicFrame>
        <p:nvGraphicFramePr>
          <p:cNvPr id="8196" name="Object 25"/>
          <p:cNvGraphicFramePr>
            <a:graphicFrameLocks noChangeAspect="1"/>
          </p:cNvGraphicFramePr>
          <p:nvPr/>
        </p:nvGraphicFramePr>
        <p:xfrm>
          <a:off x="1657350" y="2852738"/>
          <a:ext cx="5370513" cy="600075"/>
        </p:xfrm>
        <a:graphic>
          <a:graphicData uri="http://schemas.openxmlformats.org/presentationml/2006/ole">
            <p:oleObj spid="_x0000_s8196" name="Equation" r:id="rId5" imgW="1917360" imgH="215640" progId="Equation.DSMT4">
              <p:embed/>
            </p:oleObj>
          </a:graphicData>
        </a:graphic>
      </p:graphicFrame>
      <p:graphicFrame>
        <p:nvGraphicFramePr>
          <p:cNvPr id="8197" name="Object 26"/>
          <p:cNvGraphicFramePr>
            <a:graphicFrameLocks noChangeAspect="1"/>
          </p:cNvGraphicFramePr>
          <p:nvPr/>
        </p:nvGraphicFramePr>
        <p:xfrm>
          <a:off x="1336675" y="4165600"/>
          <a:ext cx="6011863" cy="563563"/>
        </p:xfrm>
        <a:graphic>
          <a:graphicData uri="http://schemas.openxmlformats.org/presentationml/2006/ole">
            <p:oleObj spid="_x0000_s8197" name="Equation" r:id="rId6" imgW="2145960" imgH="203040" progId="Equation.DSMT4">
              <p:embed/>
            </p:oleObj>
          </a:graphicData>
        </a:graphic>
      </p:graphicFrame>
      <p:graphicFrame>
        <p:nvGraphicFramePr>
          <p:cNvPr id="8198" name="Object 27"/>
          <p:cNvGraphicFramePr>
            <a:graphicFrameLocks noChangeAspect="1"/>
          </p:cNvGraphicFramePr>
          <p:nvPr/>
        </p:nvGraphicFramePr>
        <p:xfrm>
          <a:off x="590550" y="5367338"/>
          <a:ext cx="7824788" cy="668337"/>
        </p:xfrm>
        <a:graphic>
          <a:graphicData uri="http://schemas.openxmlformats.org/presentationml/2006/ole">
            <p:oleObj spid="_x0000_s8198" name="Equation" r:id="rId7" imgW="2793960" imgH="241200" progId="Equation.DSMT4">
              <p:embed/>
            </p:oleObj>
          </a:graphicData>
        </a:graphic>
      </p:graphicFrame>
      <p:sp>
        <p:nvSpPr>
          <p:cNvPr id="8207" name="テキスト ボックス 14"/>
          <p:cNvSpPr txBox="1">
            <a:spLocks noChangeArrowheads="1"/>
          </p:cNvSpPr>
          <p:nvPr/>
        </p:nvSpPr>
        <p:spPr bwMode="auto">
          <a:xfrm>
            <a:off x="928688" y="1071563"/>
            <a:ext cx="29035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（言語関連）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9B00E4-BA47-471F-A89E-345C9785D56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9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9218" name="Object 14"/>
          <p:cNvGraphicFramePr>
            <a:graphicFrameLocks noChangeAspect="1"/>
          </p:cNvGraphicFramePr>
          <p:nvPr/>
        </p:nvGraphicFramePr>
        <p:xfrm>
          <a:off x="160338" y="1143000"/>
          <a:ext cx="1966912" cy="582613"/>
        </p:xfrm>
        <a:graphic>
          <a:graphicData uri="http://schemas.openxmlformats.org/presentationml/2006/ole">
            <p:oleObj spid="_x0000_s9218" name="Equation" r:id="rId3" imgW="723600" imgH="215640" progId="Equation.DSMT4">
              <p:embed/>
            </p:oleObj>
          </a:graphicData>
        </a:graphic>
      </p:graphicFrame>
      <p:graphicFrame>
        <p:nvGraphicFramePr>
          <p:cNvPr id="9219" name="Object 15"/>
          <p:cNvGraphicFramePr>
            <a:graphicFrameLocks noChangeAspect="1"/>
          </p:cNvGraphicFramePr>
          <p:nvPr/>
        </p:nvGraphicFramePr>
        <p:xfrm>
          <a:off x="228600" y="609600"/>
          <a:ext cx="1327150" cy="447675"/>
        </p:xfrm>
        <a:graphic>
          <a:graphicData uri="http://schemas.openxmlformats.org/presentationml/2006/ole">
            <p:oleObj spid="_x0000_s9219" name="Equation" r:id="rId4" imgW="634680" imgH="215640" progId="Equation.DSMT4">
              <p:embed/>
            </p:oleObj>
          </a:graphicData>
        </a:graphic>
      </p:graphicFrame>
      <p:sp>
        <p:nvSpPr>
          <p:cNvPr id="9229" name="Text Box 16"/>
          <p:cNvSpPr txBox="1">
            <a:spLocks noChangeArrowheads="1"/>
          </p:cNvSpPr>
          <p:nvPr/>
        </p:nvSpPr>
        <p:spPr bwMode="auto">
          <a:xfrm>
            <a:off x="1660525" y="630238"/>
            <a:ext cx="270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上の言語を考える。</a:t>
            </a:r>
          </a:p>
        </p:txBody>
      </p:sp>
      <p:graphicFrame>
        <p:nvGraphicFramePr>
          <p:cNvPr id="9220" name="Object 17"/>
          <p:cNvGraphicFramePr>
            <a:graphicFrameLocks noChangeAspect="1"/>
          </p:cNvGraphicFramePr>
          <p:nvPr/>
        </p:nvGraphicFramePr>
        <p:xfrm>
          <a:off x="2209800" y="1143000"/>
          <a:ext cx="2317750" cy="582613"/>
        </p:xfrm>
        <a:graphic>
          <a:graphicData uri="http://schemas.openxmlformats.org/presentationml/2006/ole">
            <p:oleObj spid="_x0000_s9220" name="Equation" r:id="rId5" imgW="850680" imgH="215640" progId="Equation.DSMT4">
              <p:embed/>
            </p:oleObj>
          </a:graphicData>
        </a:graphic>
      </p:graphicFrame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4648200" y="1143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9221" name="Object 19"/>
          <p:cNvGraphicFramePr>
            <a:graphicFrameLocks noChangeAspect="1"/>
          </p:cNvGraphicFramePr>
          <p:nvPr/>
        </p:nvGraphicFramePr>
        <p:xfrm>
          <a:off x="609600" y="3767138"/>
          <a:ext cx="1658938" cy="652462"/>
        </p:xfrm>
        <a:graphic>
          <a:graphicData uri="http://schemas.openxmlformats.org/presentationml/2006/ole">
            <p:oleObj spid="_x0000_s9221" name="Equation" r:id="rId6" imgW="609480" imgH="241200" progId="Equation.DSMT4">
              <p:embed/>
            </p:oleObj>
          </a:graphicData>
        </a:graphic>
      </p:graphicFrame>
      <p:graphicFrame>
        <p:nvGraphicFramePr>
          <p:cNvPr id="9222" name="Object 20"/>
          <p:cNvGraphicFramePr>
            <a:graphicFrameLocks noChangeAspect="1"/>
          </p:cNvGraphicFramePr>
          <p:nvPr/>
        </p:nvGraphicFramePr>
        <p:xfrm>
          <a:off x="2514600" y="3767138"/>
          <a:ext cx="2833688" cy="652462"/>
        </p:xfrm>
        <a:graphic>
          <a:graphicData uri="http://schemas.openxmlformats.org/presentationml/2006/ole">
            <p:oleObj spid="_x0000_s9222" name="Equation" r:id="rId7" imgW="1041120" imgH="241200" progId="Equation.DSMT4">
              <p:embed/>
            </p:oleObj>
          </a:graphicData>
        </a:graphic>
      </p:graphicFrame>
      <p:graphicFrame>
        <p:nvGraphicFramePr>
          <p:cNvPr id="9223" name="Object 21"/>
          <p:cNvGraphicFramePr>
            <a:graphicFrameLocks noChangeAspect="1"/>
          </p:cNvGraphicFramePr>
          <p:nvPr/>
        </p:nvGraphicFramePr>
        <p:xfrm>
          <a:off x="619125" y="4529138"/>
          <a:ext cx="5114925" cy="652462"/>
        </p:xfrm>
        <a:graphic>
          <a:graphicData uri="http://schemas.openxmlformats.org/presentationml/2006/ole">
            <p:oleObj spid="_x0000_s9223" name="Equation" r:id="rId8" imgW="1879560" imgH="241200" progId="Equation.DSMT4">
              <p:embed/>
            </p:oleObj>
          </a:graphicData>
        </a:graphic>
      </p:graphicFrame>
      <p:graphicFrame>
        <p:nvGraphicFramePr>
          <p:cNvPr id="9224" name="Object 22"/>
          <p:cNvGraphicFramePr>
            <a:graphicFrameLocks noChangeAspect="1"/>
          </p:cNvGraphicFramePr>
          <p:nvPr/>
        </p:nvGraphicFramePr>
        <p:xfrm>
          <a:off x="609600" y="2547938"/>
          <a:ext cx="3908425" cy="582612"/>
        </p:xfrm>
        <a:graphic>
          <a:graphicData uri="http://schemas.openxmlformats.org/presentationml/2006/ole">
            <p:oleObj spid="_x0000_s9224" name="Equation" r:id="rId9" imgW="1434960" imgH="215640" progId="Equation.DSMT4">
              <p:embed/>
            </p:oleObj>
          </a:graphicData>
        </a:graphic>
      </p:graphicFrame>
      <p:graphicFrame>
        <p:nvGraphicFramePr>
          <p:cNvPr id="9225" name="Object 23"/>
          <p:cNvGraphicFramePr>
            <a:graphicFrameLocks noChangeAspect="1"/>
          </p:cNvGraphicFramePr>
          <p:nvPr/>
        </p:nvGraphicFramePr>
        <p:xfrm>
          <a:off x="609600" y="3157538"/>
          <a:ext cx="4427538" cy="582612"/>
        </p:xfrm>
        <a:graphic>
          <a:graphicData uri="http://schemas.openxmlformats.org/presentationml/2006/ole">
            <p:oleObj spid="_x0000_s9225" name="Equation" r:id="rId10" imgW="1625400" imgH="215640" progId="Equation.DSMT4">
              <p:embed/>
            </p:oleObj>
          </a:graphicData>
        </a:graphic>
      </p:graphicFrame>
      <p:graphicFrame>
        <p:nvGraphicFramePr>
          <p:cNvPr id="9226" name="Object 24"/>
          <p:cNvGraphicFramePr>
            <a:graphicFrameLocks noChangeAspect="1"/>
          </p:cNvGraphicFramePr>
          <p:nvPr/>
        </p:nvGraphicFramePr>
        <p:xfrm>
          <a:off x="609600" y="5367338"/>
          <a:ext cx="6980238" cy="652462"/>
        </p:xfrm>
        <a:graphic>
          <a:graphicData uri="http://schemas.openxmlformats.org/presentationml/2006/ole">
            <p:oleObj spid="_x0000_s9226" name="Equation" r:id="rId11" imgW="2565360" imgH="241200" progId="Equation.DSMT4">
              <p:embed/>
            </p:oleObj>
          </a:graphicData>
        </a:graphic>
      </p:graphicFrame>
      <p:sp>
        <p:nvSpPr>
          <p:cNvPr id="9231" name="Text Box 25"/>
          <p:cNvSpPr txBox="1">
            <a:spLocks noChangeArrowheads="1"/>
          </p:cNvSpPr>
          <p:nvPr/>
        </p:nvSpPr>
        <p:spPr bwMode="auto">
          <a:xfrm>
            <a:off x="228600" y="1828800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8F964-3E85-42EB-9D0B-3A0F7DE3195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81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要素の無い言語と空列だけの言語</a:t>
            </a:r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669925" y="1316038"/>
            <a:ext cx="598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要素の無い言語と空列だけの言語は異なる。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1447800" y="2209800"/>
          <a:ext cx="3348038" cy="615950"/>
        </p:xfrm>
        <a:graphic>
          <a:graphicData uri="http://schemas.openxmlformats.org/presentationml/2006/ole">
            <p:oleObj spid="_x0000_s10242" name="Equation" r:id="rId3" imgW="1231560" imgH="228600" progId="Equation.DSMT4">
              <p:embed/>
            </p:oleObj>
          </a:graphicData>
        </a:graphic>
      </p:graphicFrame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5105400" y="2209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2286000" y="3505200"/>
          <a:ext cx="1243013" cy="615950"/>
        </p:xfrm>
        <a:graphic>
          <a:graphicData uri="http://schemas.openxmlformats.org/presentationml/2006/ole">
            <p:oleObj spid="_x0000_s10243" name="Equation" r:id="rId4" imgW="457200" imgH="228600" progId="Equation.DSMT4">
              <p:embed/>
            </p:oleObj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22325" y="30686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914400" y="4038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5C50AA-C530-4360-97BD-DC6CA9651B0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1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オートマトンと言語</a:t>
            </a:r>
          </a:p>
        </p:txBody>
      </p:sp>
      <p:sp>
        <p:nvSpPr>
          <p:cNvPr id="11275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621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オートマトンによって受理される入力の集合は、</a:t>
            </a:r>
          </a:p>
          <a:p>
            <a:r>
              <a:rPr lang="ja-JP" altLang="en-US"/>
              <a:t>入力記号        上の言語になっている。</a:t>
            </a:r>
          </a:p>
        </p:txBody>
      </p:sp>
      <p:sp>
        <p:nvSpPr>
          <p:cNvPr id="11276" name="Text Box 4"/>
          <p:cNvSpPr txBox="1">
            <a:spLocks noChangeArrowheads="1"/>
          </p:cNvSpPr>
          <p:nvPr/>
        </p:nvSpPr>
        <p:spPr bwMode="auto">
          <a:xfrm>
            <a:off x="381000" y="16002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オートマトン例</a:t>
            </a:r>
          </a:p>
        </p:txBody>
      </p:sp>
      <p:sp>
        <p:nvSpPr>
          <p:cNvPr id="11277" name="Oval 5"/>
          <p:cNvSpPr>
            <a:spLocks noChangeArrowheads="1"/>
          </p:cNvSpPr>
          <p:nvPr/>
        </p:nvSpPr>
        <p:spPr bwMode="auto">
          <a:xfrm>
            <a:off x="3702050" y="2590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Oval 6"/>
          <p:cNvSpPr>
            <a:spLocks noChangeArrowheads="1"/>
          </p:cNvSpPr>
          <p:nvPr/>
        </p:nvSpPr>
        <p:spPr bwMode="auto">
          <a:xfrm>
            <a:off x="5911850" y="2667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Line 7"/>
          <p:cNvSpPr>
            <a:spLocks noChangeShapeType="1"/>
          </p:cNvSpPr>
          <p:nvPr/>
        </p:nvSpPr>
        <p:spPr bwMode="auto">
          <a:xfrm>
            <a:off x="3244850" y="25908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1280" name="Group 8"/>
          <p:cNvGrpSpPr>
            <a:grpSpLocks/>
          </p:cNvGrpSpPr>
          <p:nvPr/>
        </p:nvGrpSpPr>
        <p:grpSpPr bwMode="auto">
          <a:xfrm>
            <a:off x="4159250" y="2286000"/>
            <a:ext cx="1905000" cy="381000"/>
            <a:chOff x="1824" y="1584"/>
            <a:chExt cx="1200" cy="240"/>
          </a:xfrm>
        </p:grpSpPr>
        <p:sp>
          <p:nvSpPr>
            <p:cNvPr id="11298" name="Freeform 9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36 h 336"/>
                <a:gd name="T2" fmla="*/ 338 w 1392"/>
                <a:gd name="T3" fmla="*/ 0 h 336"/>
                <a:gd name="T4" fmla="*/ 653 w 1392"/>
                <a:gd name="T5" fmla="*/ 36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9" name="Line 10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81" name="Group 11"/>
          <p:cNvGrpSpPr>
            <a:grpSpLocks/>
          </p:cNvGrpSpPr>
          <p:nvPr/>
        </p:nvGrpSpPr>
        <p:grpSpPr bwMode="auto">
          <a:xfrm rot="-10783876">
            <a:off x="4083050" y="3124200"/>
            <a:ext cx="1905000" cy="381000"/>
            <a:chOff x="1824" y="1584"/>
            <a:chExt cx="1200" cy="240"/>
          </a:xfrm>
        </p:grpSpPr>
        <p:sp>
          <p:nvSpPr>
            <p:cNvPr id="11296" name="Freeform 12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36 h 336"/>
                <a:gd name="T2" fmla="*/ 338 w 1392"/>
                <a:gd name="T3" fmla="*/ 0 h 336"/>
                <a:gd name="T4" fmla="*/ 653 w 1392"/>
                <a:gd name="T5" fmla="*/ 36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7" name="Line 13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282" name="Oval 14"/>
          <p:cNvSpPr>
            <a:spLocks noChangeArrowheads="1"/>
          </p:cNvSpPr>
          <p:nvPr/>
        </p:nvSpPr>
        <p:spPr bwMode="auto">
          <a:xfrm>
            <a:off x="5835650" y="2590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3778250" y="2667000"/>
          <a:ext cx="268288" cy="381000"/>
        </p:xfrm>
        <a:graphic>
          <a:graphicData uri="http://schemas.openxmlformats.org/presentationml/2006/ole">
            <p:oleObj spid="_x0000_s11266" name="Equation" r:id="rId3" imgW="152280" imgH="215640" progId="Equation.DSMT4">
              <p:embed/>
            </p:oleObj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6053138" y="2743200"/>
          <a:ext cx="290512" cy="381000"/>
        </p:xfrm>
        <a:graphic>
          <a:graphicData uri="http://schemas.openxmlformats.org/presentationml/2006/ole">
            <p:oleObj spid="_x0000_s11267" name="Equation" r:id="rId4" imgW="164880" imgH="215640" progId="Equation.DSMT4">
              <p:embed/>
            </p:oleObj>
          </a:graphicData>
        </a:graphic>
      </p:graphicFrame>
      <p:sp>
        <p:nvSpPr>
          <p:cNvPr id="11283" name="Text Box 17"/>
          <p:cNvSpPr txBox="1">
            <a:spLocks noChangeArrowheads="1"/>
          </p:cNvSpPr>
          <p:nvPr/>
        </p:nvSpPr>
        <p:spPr bwMode="auto">
          <a:xfrm>
            <a:off x="4997450" y="3124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1284" name="Group 18"/>
          <p:cNvGrpSpPr>
            <a:grpSpLocks/>
          </p:cNvGrpSpPr>
          <p:nvPr/>
        </p:nvGrpSpPr>
        <p:grpSpPr bwMode="auto">
          <a:xfrm>
            <a:off x="3613150" y="1968500"/>
            <a:ext cx="571500" cy="622300"/>
            <a:chOff x="1528" y="1528"/>
            <a:chExt cx="360" cy="392"/>
          </a:xfrm>
        </p:grpSpPr>
        <p:sp>
          <p:nvSpPr>
            <p:cNvPr id="11294" name="Freeform 19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5" name="Line 20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5988050" y="1981200"/>
            <a:ext cx="571500" cy="762000"/>
            <a:chOff x="3024" y="1536"/>
            <a:chExt cx="360" cy="480"/>
          </a:xfrm>
        </p:grpSpPr>
        <p:sp>
          <p:nvSpPr>
            <p:cNvPr id="11292" name="Freeform 22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293" name="Line 23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1286" name="Text Box 24"/>
          <p:cNvSpPr txBox="1">
            <a:spLocks noChangeArrowheads="1"/>
          </p:cNvSpPr>
          <p:nvPr/>
        </p:nvSpPr>
        <p:spPr bwMode="auto">
          <a:xfrm>
            <a:off x="408305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1287" name="Text Box 25"/>
          <p:cNvSpPr txBox="1">
            <a:spLocks noChangeArrowheads="1"/>
          </p:cNvSpPr>
          <p:nvPr/>
        </p:nvSpPr>
        <p:spPr bwMode="auto">
          <a:xfrm>
            <a:off x="492125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288" name="Text Box 26"/>
          <p:cNvSpPr txBox="1">
            <a:spLocks noChangeArrowheads="1"/>
          </p:cNvSpPr>
          <p:nvPr/>
        </p:nvSpPr>
        <p:spPr bwMode="auto">
          <a:xfrm>
            <a:off x="6521450" y="175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1268" name="Object 2"/>
          <p:cNvGraphicFramePr>
            <a:graphicFrameLocks noChangeAspect="1"/>
          </p:cNvGraphicFramePr>
          <p:nvPr/>
        </p:nvGraphicFramePr>
        <p:xfrm>
          <a:off x="1644650" y="2300288"/>
          <a:ext cx="685800" cy="642937"/>
        </p:xfrm>
        <a:graphic>
          <a:graphicData uri="http://schemas.openxmlformats.org/presentationml/2006/ole">
            <p:oleObj spid="_x0000_s11268" name="Equation" r:id="rId5" imgW="228600" imgH="215640" progId="Equation.DSMT4">
              <p:embed/>
            </p:oleObj>
          </a:graphicData>
        </a:graphic>
      </p:graphicFrame>
      <p:sp>
        <p:nvSpPr>
          <p:cNvPr id="11289" name="Text Box 28"/>
          <p:cNvSpPr txBox="1">
            <a:spLocks noChangeArrowheads="1"/>
          </p:cNvSpPr>
          <p:nvPr/>
        </p:nvSpPr>
        <p:spPr bwMode="auto">
          <a:xfrm>
            <a:off x="990600" y="3830638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        で受理される言語を          </a:t>
            </a:r>
          </a:p>
          <a:p>
            <a:r>
              <a:rPr lang="ja-JP" altLang="en-US"/>
              <a:t>                     と書く。</a:t>
            </a:r>
          </a:p>
        </p:txBody>
      </p:sp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3200400" y="3733800"/>
          <a:ext cx="685800" cy="642938"/>
        </p:xfrm>
        <a:graphic>
          <a:graphicData uri="http://schemas.openxmlformats.org/presentationml/2006/ole">
            <p:oleObj spid="_x0000_s11269" name="Equation" r:id="rId6" imgW="228600" imgH="215640" progId="Equation.DSMT4">
              <p:embed/>
            </p:oleObj>
          </a:graphicData>
        </a:graphic>
      </p:graphicFrame>
      <p:graphicFrame>
        <p:nvGraphicFramePr>
          <p:cNvPr id="11270" name="Object 4"/>
          <p:cNvGraphicFramePr>
            <a:graphicFrameLocks noChangeAspect="1"/>
          </p:cNvGraphicFramePr>
          <p:nvPr/>
        </p:nvGraphicFramePr>
        <p:xfrm>
          <a:off x="1066800" y="4191000"/>
          <a:ext cx="1290638" cy="642938"/>
        </p:xfrm>
        <a:graphic>
          <a:graphicData uri="http://schemas.openxmlformats.org/presentationml/2006/ole">
            <p:oleObj spid="_x0000_s11270" name="Equation" r:id="rId7" imgW="431640" imgH="215640" progId="Equation.DSMT4">
              <p:embed/>
            </p:oleObj>
          </a:graphicData>
        </a:graphic>
      </p:graphicFrame>
      <p:graphicFrame>
        <p:nvGraphicFramePr>
          <p:cNvPr id="11271" name="Object 5"/>
          <p:cNvGraphicFramePr>
            <a:graphicFrameLocks noChangeAspect="1"/>
          </p:cNvGraphicFramePr>
          <p:nvPr/>
        </p:nvGraphicFramePr>
        <p:xfrm>
          <a:off x="914400" y="5257800"/>
          <a:ext cx="5943600" cy="566738"/>
        </p:xfrm>
        <a:graphic>
          <a:graphicData uri="http://schemas.openxmlformats.org/presentationml/2006/ole">
            <p:oleObj spid="_x0000_s11271" name="Equation" r:id="rId8" imgW="2247840" imgH="215640" progId="Equation.DSMT4">
              <p:embed/>
            </p:oleObj>
          </a:graphicData>
        </a:graphic>
      </p:graphicFrame>
      <p:graphicFrame>
        <p:nvGraphicFramePr>
          <p:cNvPr id="11272" name="Object 6"/>
          <p:cNvGraphicFramePr>
            <a:graphicFrameLocks noChangeAspect="1"/>
          </p:cNvGraphicFramePr>
          <p:nvPr/>
        </p:nvGraphicFramePr>
        <p:xfrm>
          <a:off x="2355850" y="1152525"/>
          <a:ext cx="382588" cy="412750"/>
        </p:xfrm>
        <a:graphic>
          <a:graphicData uri="http://schemas.openxmlformats.org/presentationml/2006/ole">
            <p:oleObj spid="_x0000_s11272" name="Equation" r:id="rId9" imgW="139680" imgH="152280" progId="Equation.DSMT4">
              <p:embed/>
            </p:oleObj>
          </a:graphicData>
        </a:graphic>
      </p:graphicFrame>
      <p:sp>
        <p:nvSpPr>
          <p:cNvPr id="11290" name="Text Box 34"/>
          <p:cNvSpPr txBox="1">
            <a:spLocks noChangeArrowheads="1"/>
          </p:cNvSpPr>
          <p:nvPr/>
        </p:nvSpPr>
        <p:spPr bwMode="auto">
          <a:xfrm>
            <a:off x="669925" y="4745038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例えば、</a:t>
            </a:r>
          </a:p>
        </p:txBody>
      </p:sp>
      <p:sp>
        <p:nvSpPr>
          <p:cNvPr id="11291" name="Text Box 35"/>
          <p:cNvSpPr txBox="1">
            <a:spLocks noChangeArrowheads="1"/>
          </p:cNvSpPr>
          <p:nvPr/>
        </p:nvSpPr>
        <p:spPr bwMode="auto">
          <a:xfrm>
            <a:off x="838200" y="57912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BC199C-753E-4ECA-A499-AC0798F8F88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990600" y="838200"/>
            <a:ext cx="45751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2008</a:t>
            </a:r>
            <a:r>
              <a:rPr lang="ja-JP" altLang="en-US"/>
              <a:t>年度</a:t>
            </a:r>
          </a:p>
          <a:p>
            <a:r>
              <a:rPr lang="ja-JP" altLang="en-US"/>
              <a:t>大学院奇数セメスター（前期）開講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2895600" y="1752600"/>
            <a:ext cx="4740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K336</a:t>
            </a:r>
            <a:r>
              <a:rPr lang="ja-JP" altLang="en-US"/>
              <a:t>→大学院棟</a:t>
            </a:r>
            <a:r>
              <a:rPr lang="en-US" altLang="ja-JP"/>
              <a:t>D</a:t>
            </a:r>
            <a:r>
              <a:rPr lang="ja-JP" altLang="en-US"/>
              <a:t>４１６（次回から）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981200" y="17526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教室：</a:t>
            </a: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2057400" y="2438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時限：</a:t>
            </a: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2895600" y="2514600"/>
            <a:ext cx="3949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火曜日３時限（</a:t>
            </a:r>
            <a:r>
              <a:rPr lang="en-US" altLang="ja-JP"/>
              <a:t>12:50</a:t>
            </a:r>
            <a:r>
              <a:rPr lang="ja-JP" altLang="en-US"/>
              <a:t>－</a:t>
            </a:r>
            <a:r>
              <a:rPr lang="en-US" altLang="ja-JP"/>
              <a:t>14:20</a:t>
            </a:r>
            <a:r>
              <a:rPr lang="ja-JP" altLang="en-US"/>
              <a:t>）</a:t>
            </a: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447800" y="3657600"/>
            <a:ext cx="23383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担当</a:t>
            </a:r>
          </a:p>
          <a:p>
            <a:r>
              <a:rPr lang="ja-JP" altLang="en-US"/>
              <a:t>	草苅良至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E6E4-4704-446A-8957-2FA500737969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025525" y="1752600"/>
          <a:ext cx="5875338" cy="566738"/>
        </p:xfrm>
        <a:graphic>
          <a:graphicData uri="http://schemas.openxmlformats.org/presentationml/2006/ole">
            <p:oleObj spid="_x0000_s12290" name="Equation" r:id="rId3" imgW="2222280" imgH="215640" progId="Equation.DSMT4">
              <p:embed/>
            </p:oleObj>
          </a:graphicData>
        </a:graphic>
      </p:graphicFrame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457200" y="1011238"/>
            <a:ext cx="6442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次の言語を受理するオートマトン      を作成せよ。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2514600"/>
            <a:ext cx="7491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オートマトンは、状態遷移図および、形式的定義の両方で</a:t>
            </a:r>
          </a:p>
          <a:p>
            <a:r>
              <a:rPr lang="ja-JP" altLang="en-US"/>
              <a:t>示す事。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4724400" y="1066800"/>
          <a:ext cx="457200" cy="371475"/>
        </p:xfrm>
        <a:graphic>
          <a:graphicData uri="http://schemas.openxmlformats.org/presentationml/2006/ole">
            <p:oleObj spid="_x0000_s12291" name="Equation" r:id="rId4" imgW="2030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76A24-0624-4CF5-B5BE-A8430F17B230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3</a:t>
            </a:r>
            <a:r>
              <a:rPr lang="ja-JP" altLang="en-US" smtClean="0"/>
              <a:t>．非決定性</a:t>
            </a:r>
            <a:r>
              <a:rPr lang="en-US" altLang="ja-JP" smtClean="0"/>
              <a:t>(</a:t>
            </a:r>
            <a:r>
              <a:rPr lang="ja-JP" altLang="en-US" smtClean="0"/>
              <a:t>有限）オートマトン</a:t>
            </a: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14400" y="762000"/>
            <a:ext cx="552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オートマトンでは、入力記号にしたがって、</a:t>
            </a:r>
          </a:p>
          <a:p>
            <a:r>
              <a:rPr lang="ja-JP" altLang="en-US"/>
              <a:t>状態遷移は一意に定められていた。</a:t>
            </a:r>
          </a:p>
        </p:txBody>
      </p:sp>
      <p:sp>
        <p:nvSpPr>
          <p:cNvPr id="39941" name="AutoShape 4"/>
          <p:cNvSpPr>
            <a:spLocks noChangeArrowheads="1"/>
          </p:cNvSpPr>
          <p:nvPr/>
        </p:nvSpPr>
        <p:spPr bwMode="auto">
          <a:xfrm>
            <a:off x="3124200" y="21336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641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この制限を緩和した計算機モデルが考えられる。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762000" y="2895600"/>
            <a:ext cx="768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非決定性オートマトン</a:t>
            </a:r>
            <a:r>
              <a:rPr lang="ja-JP" altLang="en-US"/>
              <a:t>とは、同じ入力に対して複数の遷移を</a:t>
            </a:r>
          </a:p>
          <a:p>
            <a:r>
              <a:rPr lang="ja-JP" altLang="en-US"/>
              <a:t>ゆるす”オートマトン”である。</a:t>
            </a:r>
          </a:p>
        </p:txBody>
      </p:sp>
      <p:sp>
        <p:nvSpPr>
          <p:cNvPr id="39944" name="AutoShape 7"/>
          <p:cNvSpPr>
            <a:spLocks noChangeArrowheads="1"/>
          </p:cNvSpPr>
          <p:nvPr/>
        </p:nvSpPr>
        <p:spPr bwMode="auto">
          <a:xfrm>
            <a:off x="685800" y="2895600"/>
            <a:ext cx="7696200" cy="9906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5" name="AutoShape 8"/>
          <p:cNvSpPr>
            <a:spLocks noChangeArrowheads="1"/>
          </p:cNvSpPr>
          <p:nvPr/>
        </p:nvSpPr>
        <p:spPr bwMode="auto">
          <a:xfrm>
            <a:off x="990600" y="4191000"/>
            <a:ext cx="7239000" cy="1295400"/>
          </a:xfrm>
          <a:prstGeom prst="wedgeRoundRectCallout">
            <a:avLst>
              <a:gd name="adj1" fmla="val -9912"/>
              <a:gd name="adj2" fmla="val -82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1355725" y="4287838"/>
            <a:ext cx="6534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これに対して、同じ入力に対して、一つの遷移しか</a:t>
            </a:r>
          </a:p>
          <a:p>
            <a:r>
              <a:rPr lang="ja-JP" altLang="en-US"/>
              <a:t>おこなえない”オートマトン”を</a:t>
            </a:r>
            <a:r>
              <a:rPr lang="ja-JP" altLang="en-US">
                <a:solidFill>
                  <a:srgbClr val="FF0000"/>
                </a:solidFill>
              </a:rPr>
              <a:t>決定性オートマトン</a:t>
            </a:r>
          </a:p>
          <a:p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9934A-CFBA-4D1B-B634-55708A520313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オートマトンの略記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1752600" y="1143000"/>
            <a:ext cx="4511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決定性オートマトンは、英語では、</a:t>
            </a:r>
          </a:p>
          <a:p>
            <a:r>
              <a:rPr lang="en-US" altLang="ja-JP"/>
              <a:t>Deterministic Finite Automaton</a:t>
            </a:r>
          </a:p>
          <a:p>
            <a:r>
              <a:rPr lang="ja-JP" altLang="en-US"/>
              <a:t>であり、</a:t>
            </a:r>
          </a:p>
          <a:p>
            <a:r>
              <a:rPr lang="en-US" altLang="ja-JP">
                <a:solidFill>
                  <a:srgbClr val="FF0000"/>
                </a:solidFill>
              </a:rPr>
              <a:t>DFA</a:t>
            </a:r>
          </a:p>
          <a:p>
            <a:r>
              <a:rPr lang="ja-JP" altLang="en-US"/>
              <a:t>と略記される。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1828800" y="3429000"/>
            <a:ext cx="48164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非決定性オートマトンは、英語では、</a:t>
            </a:r>
          </a:p>
          <a:p>
            <a:r>
              <a:rPr lang="en-US" altLang="ja-JP"/>
              <a:t>Non-determinisc Finite Automaton</a:t>
            </a:r>
          </a:p>
          <a:p>
            <a:r>
              <a:rPr lang="ja-JP" altLang="en-US"/>
              <a:t>であり、</a:t>
            </a:r>
          </a:p>
          <a:p>
            <a:r>
              <a:rPr lang="en-US" altLang="ja-JP">
                <a:solidFill>
                  <a:srgbClr val="FF0000"/>
                </a:solidFill>
              </a:rPr>
              <a:t>NFA</a:t>
            </a:r>
          </a:p>
          <a:p>
            <a:r>
              <a:rPr lang="ja-JP" altLang="en-US"/>
              <a:t>と略記される。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2391A7-C114-45F1-9669-E87CF707A77B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332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77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の形式的定義</a:t>
            </a:r>
          </a:p>
        </p:txBody>
      </p:sp>
      <p:sp>
        <p:nvSpPr>
          <p:cNvPr id="13326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767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非決定性有限オートマトン</a:t>
            </a:r>
            <a:r>
              <a:rPr lang="ja-JP" altLang="en-US"/>
              <a:t>は、                                 の５項組</a:t>
            </a:r>
          </a:p>
          <a:p>
            <a:r>
              <a:rPr lang="ja-JP" altLang="en-US"/>
              <a:t>で与えられる。ここで、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4152900" y="990600"/>
          <a:ext cx="2463800" cy="457200"/>
        </p:xfrm>
        <a:graphic>
          <a:graphicData uri="http://schemas.openxmlformats.org/presentationml/2006/ole">
            <p:oleObj spid="_x0000_s13314" name="Equation" r:id="rId3" imgW="1231560" imgH="228600" progId="Equation.DSMT4">
              <p:embed/>
            </p:oleObj>
          </a:graphicData>
        </a:graphic>
      </p:graphicFrame>
      <p:sp>
        <p:nvSpPr>
          <p:cNvPr id="13327" name="Text Box 5"/>
          <p:cNvSpPr txBox="1">
            <a:spLocks noChangeArrowheads="1"/>
          </p:cNvSpPr>
          <p:nvPr/>
        </p:nvSpPr>
        <p:spPr bwMode="auto">
          <a:xfrm>
            <a:off x="669925" y="2098675"/>
            <a:ext cx="68119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r>
              <a:rPr lang="ja-JP" altLang="en-US"/>
              <a:t>３．        は              から             への写像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       で、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endParaRPr lang="ja-JP" altLang="en-US"/>
          </a:p>
          <a:p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1295400" y="2133600"/>
          <a:ext cx="301625" cy="403225"/>
        </p:xfrm>
        <a:graphic>
          <a:graphicData uri="http://schemas.openxmlformats.org/presentationml/2006/ole">
            <p:oleObj spid="_x0000_s13315" name="Equation" r:id="rId4" imgW="152280" imgH="203040" progId="Equation.DSMT4">
              <p:embed/>
            </p:oleObj>
          </a:graphicData>
        </a:graphic>
      </p:graphicFrame>
      <p:graphicFrame>
        <p:nvGraphicFramePr>
          <p:cNvPr id="13316" name="Object 7"/>
          <p:cNvGraphicFramePr>
            <a:graphicFrameLocks noChangeAspect="1"/>
          </p:cNvGraphicFramePr>
          <p:nvPr/>
        </p:nvGraphicFramePr>
        <p:xfrm>
          <a:off x="1306513" y="2565400"/>
          <a:ext cx="279400" cy="301625"/>
        </p:xfrm>
        <a:graphic>
          <a:graphicData uri="http://schemas.openxmlformats.org/presentationml/2006/ole">
            <p:oleObj spid="_x0000_s13316" name="Equation" r:id="rId5" imgW="139680" imgH="152280" progId="Equation.DSMT4">
              <p:embed/>
            </p:oleObj>
          </a:graphicData>
        </a:graphic>
      </p:graphicFrame>
      <p:graphicFrame>
        <p:nvGraphicFramePr>
          <p:cNvPr id="13317" name="Object 8"/>
          <p:cNvGraphicFramePr>
            <a:graphicFrameLocks noChangeAspect="1"/>
          </p:cNvGraphicFramePr>
          <p:nvPr/>
        </p:nvGraphicFramePr>
        <p:xfrm>
          <a:off x="1258888" y="2895600"/>
          <a:ext cx="352425" cy="352425"/>
        </p:xfrm>
        <a:graphic>
          <a:graphicData uri="http://schemas.openxmlformats.org/presentationml/2006/ole">
            <p:oleObj spid="_x0000_s13317" name="Equation" r:id="rId6" imgW="177480" imgH="177480" progId="Equation.DSMT4">
              <p:embed/>
            </p:oleObj>
          </a:graphicData>
        </a:graphic>
      </p:graphicFrame>
      <p:graphicFrame>
        <p:nvGraphicFramePr>
          <p:cNvPr id="13318" name="Object 9"/>
          <p:cNvGraphicFramePr>
            <a:graphicFrameLocks noChangeAspect="1"/>
          </p:cNvGraphicFramePr>
          <p:nvPr/>
        </p:nvGraphicFramePr>
        <p:xfrm>
          <a:off x="2133600" y="2895600"/>
          <a:ext cx="736600" cy="403225"/>
        </p:xfrm>
        <a:graphic>
          <a:graphicData uri="http://schemas.openxmlformats.org/presentationml/2006/ole">
            <p:oleObj spid="_x0000_s13318" name="Equation" r:id="rId7" imgW="368280" imgH="203040" progId="Equation.DSMT4">
              <p:embed/>
            </p:oleObj>
          </a:graphicData>
        </a:graphic>
      </p:graphicFrame>
      <p:graphicFrame>
        <p:nvGraphicFramePr>
          <p:cNvPr id="13319" name="Object 10"/>
          <p:cNvGraphicFramePr>
            <a:graphicFrameLocks noChangeAspect="1"/>
          </p:cNvGraphicFramePr>
          <p:nvPr/>
        </p:nvGraphicFramePr>
        <p:xfrm>
          <a:off x="4038600" y="3962400"/>
          <a:ext cx="279400" cy="352425"/>
        </p:xfrm>
        <a:graphic>
          <a:graphicData uri="http://schemas.openxmlformats.org/presentationml/2006/ole">
            <p:oleObj spid="_x0000_s13319" name="Equation" r:id="rId8" imgW="139680" imgH="177480" progId="Equation.DSMT4">
              <p:embed/>
            </p:oleObj>
          </a:graphicData>
        </a:graphic>
      </p:graphicFrame>
      <p:graphicFrame>
        <p:nvGraphicFramePr>
          <p:cNvPr id="13320" name="Object 11"/>
          <p:cNvGraphicFramePr>
            <a:graphicFrameLocks noChangeAspect="1"/>
          </p:cNvGraphicFramePr>
          <p:nvPr/>
        </p:nvGraphicFramePr>
        <p:xfrm>
          <a:off x="3810000" y="2819400"/>
          <a:ext cx="784225" cy="403225"/>
        </p:xfrm>
        <a:graphic>
          <a:graphicData uri="http://schemas.openxmlformats.org/presentationml/2006/ole">
            <p:oleObj spid="_x0000_s13320" name="Equation" r:id="rId9" imgW="393480" imgH="203040" progId="Equation.DSMT4">
              <p:embed/>
            </p:oleObj>
          </a:graphicData>
        </a:graphic>
      </p:graphicFrame>
      <p:graphicFrame>
        <p:nvGraphicFramePr>
          <p:cNvPr id="13321" name="Object 12"/>
          <p:cNvGraphicFramePr>
            <a:graphicFrameLocks noChangeAspect="1"/>
          </p:cNvGraphicFramePr>
          <p:nvPr/>
        </p:nvGraphicFramePr>
        <p:xfrm>
          <a:off x="1943100" y="3429000"/>
          <a:ext cx="2311400" cy="403225"/>
        </p:xfrm>
        <a:graphic>
          <a:graphicData uri="http://schemas.openxmlformats.org/presentationml/2006/ole">
            <p:oleObj spid="_x0000_s13321" name="Equation" r:id="rId10" imgW="1155600" imgH="203040" progId="Equation.DSMT4">
              <p:embed/>
            </p:oleObj>
          </a:graphicData>
        </a:graphic>
      </p:graphicFrame>
      <p:graphicFrame>
        <p:nvGraphicFramePr>
          <p:cNvPr id="13322" name="Object 13"/>
          <p:cNvGraphicFramePr>
            <a:graphicFrameLocks noChangeAspect="1"/>
          </p:cNvGraphicFramePr>
          <p:nvPr/>
        </p:nvGraphicFramePr>
        <p:xfrm>
          <a:off x="1219200" y="4648200"/>
          <a:ext cx="860425" cy="457200"/>
        </p:xfrm>
        <a:graphic>
          <a:graphicData uri="http://schemas.openxmlformats.org/presentationml/2006/ole">
            <p:oleObj spid="_x0000_s13322" name="Equation" r:id="rId11" imgW="431640" imgH="228600" progId="Equation.DSMT4">
              <p:embed/>
            </p:oleObj>
          </a:graphicData>
        </a:graphic>
      </p:graphicFrame>
      <p:sp>
        <p:nvSpPr>
          <p:cNvPr id="13328" name="Text Box 14"/>
          <p:cNvSpPr txBox="1">
            <a:spLocks noChangeArrowheads="1"/>
          </p:cNvSpPr>
          <p:nvPr/>
        </p:nvSpPr>
        <p:spPr bwMode="auto">
          <a:xfrm>
            <a:off x="533400" y="5562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3329" name="AutoShape 15"/>
          <p:cNvSpPr>
            <a:spLocks noChangeArrowheads="1"/>
          </p:cNvSpPr>
          <p:nvPr/>
        </p:nvSpPr>
        <p:spPr bwMode="auto">
          <a:xfrm>
            <a:off x="152400" y="785813"/>
            <a:ext cx="8382000" cy="5386387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3323" name="Object 16"/>
          <p:cNvGraphicFramePr>
            <a:graphicFrameLocks noChangeAspect="1"/>
          </p:cNvGraphicFramePr>
          <p:nvPr/>
        </p:nvGraphicFramePr>
        <p:xfrm>
          <a:off x="1143000" y="5105400"/>
          <a:ext cx="885825" cy="403225"/>
        </p:xfrm>
        <a:graphic>
          <a:graphicData uri="http://schemas.openxmlformats.org/presentationml/2006/ole">
            <p:oleObj spid="_x0000_s13323" name="Equation" r:id="rId12" imgW="444240" imgH="203040" progId="Equation.DSMT4">
              <p:embed/>
            </p:oleObj>
          </a:graphicData>
        </a:graphic>
      </p:graphicFrame>
      <p:sp>
        <p:nvSpPr>
          <p:cNvPr id="13330" name="テキスト ボックス 17"/>
          <p:cNvSpPr txBox="1">
            <a:spLocks noChangeArrowheads="1"/>
          </p:cNvSpPr>
          <p:nvPr/>
        </p:nvSpPr>
        <p:spPr bwMode="auto">
          <a:xfrm>
            <a:off x="1000125" y="500063"/>
            <a:ext cx="443071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（非決定性オートマトン）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E5652E-2461-446F-9494-09EE865FFDE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43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NFA</a:t>
            </a:r>
            <a:r>
              <a:rPr lang="ja-JP" altLang="en-US" smtClean="0"/>
              <a:t>の状態遷移図</a:t>
            </a:r>
          </a:p>
        </p:txBody>
      </p:sp>
      <p:sp>
        <p:nvSpPr>
          <p:cNvPr id="14348" name="Oval 4"/>
          <p:cNvSpPr>
            <a:spLocks noChangeArrowheads="1"/>
          </p:cNvSpPr>
          <p:nvPr/>
        </p:nvSpPr>
        <p:spPr bwMode="auto">
          <a:xfrm>
            <a:off x="23622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9" name="Line 6"/>
          <p:cNvSpPr>
            <a:spLocks noChangeShapeType="1"/>
          </p:cNvSpPr>
          <p:nvPr/>
        </p:nvSpPr>
        <p:spPr bwMode="auto">
          <a:xfrm>
            <a:off x="1752600" y="1905000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4350" name="Group 33"/>
          <p:cNvGrpSpPr>
            <a:grpSpLocks/>
          </p:cNvGrpSpPr>
          <p:nvPr/>
        </p:nvGrpSpPr>
        <p:grpSpPr bwMode="auto">
          <a:xfrm>
            <a:off x="6324600" y="1676400"/>
            <a:ext cx="685800" cy="685800"/>
            <a:chOff x="3504" y="1200"/>
            <a:chExt cx="432" cy="432"/>
          </a:xfrm>
        </p:grpSpPr>
        <p:sp>
          <p:nvSpPr>
            <p:cNvPr id="14369" name="Oval 5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70" name="Oval 13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4338" name="Object 14"/>
          <p:cNvGraphicFramePr>
            <a:graphicFrameLocks noChangeAspect="1"/>
          </p:cNvGraphicFramePr>
          <p:nvPr/>
        </p:nvGraphicFramePr>
        <p:xfrm>
          <a:off x="2514600" y="1676400"/>
          <a:ext cx="268288" cy="381000"/>
        </p:xfrm>
        <a:graphic>
          <a:graphicData uri="http://schemas.openxmlformats.org/presentationml/2006/ole">
            <p:oleObj spid="_x0000_s14338" name="Equation" r:id="rId3" imgW="152280" imgH="215640" progId="Equation.DSMT4">
              <p:embed/>
            </p:oleObj>
          </a:graphicData>
        </a:graphic>
      </p:graphicFrame>
      <p:graphicFrame>
        <p:nvGraphicFramePr>
          <p:cNvPr id="14339" name="Object 15"/>
          <p:cNvGraphicFramePr>
            <a:graphicFrameLocks noChangeAspect="1"/>
          </p:cNvGraphicFramePr>
          <p:nvPr/>
        </p:nvGraphicFramePr>
        <p:xfrm>
          <a:off x="3886200" y="1752600"/>
          <a:ext cx="290513" cy="381000"/>
        </p:xfrm>
        <a:graphic>
          <a:graphicData uri="http://schemas.openxmlformats.org/presentationml/2006/ole">
            <p:oleObj spid="_x0000_s14339" name="Equation" r:id="rId4" imgW="164880" imgH="215640" progId="Equation.DSMT4">
              <p:embed/>
            </p:oleObj>
          </a:graphicData>
        </a:graphic>
      </p:graphicFrame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2895600" y="990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grpSp>
        <p:nvGrpSpPr>
          <p:cNvPr id="14352" name="Group 17"/>
          <p:cNvGrpSpPr>
            <a:grpSpLocks/>
          </p:cNvGrpSpPr>
          <p:nvPr/>
        </p:nvGrpSpPr>
        <p:grpSpPr bwMode="auto">
          <a:xfrm>
            <a:off x="2362200" y="990600"/>
            <a:ext cx="571500" cy="622300"/>
            <a:chOff x="1528" y="1528"/>
            <a:chExt cx="360" cy="392"/>
          </a:xfrm>
        </p:grpSpPr>
        <p:sp>
          <p:nvSpPr>
            <p:cNvPr id="14367" name="Freeform 18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68" name="Line 19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4353" name="Text Box 23"/>
          <p:cNvSpPr txBox="1">
            <a:spLocks noChangeArrowheads="1"/>
          </p:cNvSpPr>
          <p:nvPr/>
        </p:nvSpPr>
        <p:spPr bwMode="auto">
          <a:xfrm>
            <a:off x="3048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4354" name="Line 26"/>
          <p:cNvSpPr>
            <a:spLocks noChangeShapeType="1"/>
          </p:cNvSpPr>
          <p:nvPr/>
        </p:nvSpPr>
        <p:spPr bwMode="auto">
          <a:xfrm>
            <a:off x="2895600" y="190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5" name="Line 27"/>
          <p:cNvSpPr>
            <a:spLocks noChangeShapeType="1"/>
          </p:cNvSpPr>
          <p:nvPr/>
        </p:nvSpPr>
        <p:spPr bwMode="auto">
          <a:xfrm>
            <a:off x="4267200" y="19050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6" name="Oval 28"/>
          <p:cNvSpPr>
            <a:spLocks noChangeArrowheads="1"/>
          </p:cNvSpPr>
          <p:nvPr/>
        </p:nvSpPr>
        <p:spPr bwMode="auto">
          <a:xfrm>
            <a:off x="37338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7" name="Oval 29"/>
          <p:cNvSpPr>
            <a:spLocks noChangeArrowheads="1"/>
          </p:cNvSpPr>
          <p:nvPr/>
        </p:nvSpPr>
        <p:spPr bwMode="auto">
          <a:xfrm>
            <a:off x="50292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8" name="Line 32"/>
          <p:cNvSpPr>
            <a:spLocks noChangeShapeType="1"/>
          </p:cNvSpPr>
          <p:nvPr/>
        </p:nvSpPr>
        <p:spPr bwMode="auto">
          <a:xfrm>
            <a:off x="5562600" y="19812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59" name="Text Box 34"/>
          <p:cNvSpPr txBox="1">
            <a:spLocks noChangeArrowheads="1"/>
          </p:cNvSpPr>
          <p:nvPr/>
        </p:nvSpPr>
        <p:spPr bwMode="auto">
          <a:xfrm>
            <a:off x="4343400" y="14478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sp>
        <p:nvSpPr>
          <p:cNvPr id="14360" name="Text Box 35"/>
          <p:cNvSpPr txBox="1">
            <a:spLocks noChangeArrowheads="1"/>
          </p:cNvSpPr>
          <p:nvPr/>
        </p:nvSpPr>
        <p:spPr bwMode="auto">
          <a:xfrm>
            <a:off x="5638800" y="1524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0,1</a:t>
            </a:r>
          </a:p>
        </p:txBody>
      </p:sp>
      <p:graphicFrame>
        <p:nvGraphicFramePr>
          <p:cNvPr id="14340" name="Object 36"/>
          <p:cNvGraphicFramePr>
            <a:graphicFrameLocks noChangeAspect="1"/>
          </p:cNvGraphicFramePr>
          <p:nvPr/>
        </p:nvGraphicFramePr>
        <p:xfrm>
          <a:off x="5181600" y="1739900"/>
          <a:ext cx="290513" cy="406400"/>
        </p:xfrm>
        <a:graphic>
          <a:graphicData uri="http://schemas.openxmlformats.org/presentationml/2006/ole">
            <p:oleObj spid="_x0000_s14340" name="Equation" r:id="rId5" imgW="164880" imgH="228600" progId="Equation.DSMT4">
              <p:embed/>
            </p:oleObj>
          </a:graphicData>
        </a:graphic>
      </p:graphicFrame>
      <p:graphicFrame>
        <p:nvGraphicFramePr>
          <p:cNvPr id="14341" name="Object 37"/>
          <p:cNvGraphicFramePr>
            <a:graphicFrameLocks noChangeAspect="1"/>
          </p:cNvGraphicFramePr>
          <p:nvPr/>
        </p:nvGraphicFramePr>
        <p:xfrm>
          <a:off x="6553200" y="1752600"/>
          <a:ext cx="290513" cy="381000"/>
        </p:xfrm>
        <a:graphic>
          <a:graphicData uri="http://schemas.openxmlformats.org/presentationml/2006/ole">
            <p:oleObj spid="_x0000_s14341" name="Equation" r:id="rId6" imgW="164880" imgH="215640" progId="Equation.DSMT4">
              <p:embed/>
            </p:oleObj>
          </a:graphicData>
        </a:graphic>
      </p:graphicFrame>
      <p:graphicFrame>
        <p:nvGraphicFramePr>
          <p:cNvPr id="14342" name="Object 38"/>
          <p:cNvGraphicFramePr>
            <a:graphicFrameLocks noChangeAspect="1"/>
          </p:cNvGraphicFramePr>
          <p:nvPr/>
        </p:nvGraphicFramePr>
        <p:xfrm>
          <a:off x="838200" y="1600200"/>
          <a:ext cx="571500" cy="642938"/>
        </p:xfrm>
        <a:graphic>
          <a:graphicData uri="http://schemas.openxmlformats.org/presentationml/2006/ole">
            <p:oleObj spid="_x0000_s14342" name="Equation" r:id="rId7" imgW="190440" imgH="215640" progId="Equation.DSMT4">
              <p:embed/>
            </p:oleObj>
          </a:graphicData>
        </a:graphic>
      </p:graphicFrame>
      <p:sp>
        <p:nvSpPr>
          <p:cNvPr id="14361" name="Text Box 39"/>
          <p:cNvSpPr txBox="1">
            <a:spLocks noChangeArrowheads="1"/>
          </p:cNvSpPr>
          <p:nvPr/>
        </p:nvSpPr>
        <p:spPr bwMode="auto">
          <a:xfrm>
            <a:off x="304800" y="2438400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14343" name="Object 40"/>
          <p:cNvGraphicFramePr>
            <a:graphicFrameLocks noChangeAspect="1"/>
          </p:cNvGraphicFramePr>
          <p:nvPr/>
        </p:nvGraphicFramePr>
        <p:xfrm>
          <a:off x="1219200" y="2819400"/>
          <a:ext cx="6550025" cy="658813"/>
        </p:xfrm>
        <a:graphic>
          <a:graphicData uri="http://schemas.openxmlformats.org/presentationml/2006/ole">
            <p:oleObj spid="_x0000_s14343" name="Equation" r:id="rId8" imgW="2273040" imgH="228600" progId="Equation.DSMT4">
              <p:embed/>
            </p:oleObj>
          </a:graphicData>
        </a:graphic>
      </p:graphicFrame>
      <p:sp>
        <p:nvSpPr>
          <p:cNvPr id="14362" name="Text Box 41"/>
          <p:cNvSpPr txBox="1">
            <a:spLocks noChangeArrowheads="1"/>
          </p:cNvSpPr>
          <p:nvPr/>
        </p:nvSpPr>
        <p:spPr bwMode="auto">
          <a:xfrm>
            <a:off x="395288" y="3379788"/>
            <a:ext cx="1176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graphicFrame>
        <p:nvGraphicFramePr>
          <p:cNvPr id="14344" name="Object 42"/>
          <p:cNvGraphicFramePr>
            <a:graphicFrameLocks noChangeAspect="1"/>
          </p:cNvGraphicFramePr>
          <p:nvPr/>
        </p:nvGraphicFramePr>
        <p:xfrm>
          <a:off x="1538288" y="3379788"/>
          <a:ext cx="403225" cy="506412"/>
        </p:xfrm>
        <a:graphic>
          <a:graphicData uri="http://schemas.openxmlformats.org/presentationml/2006/ole">
            <p:oleObj spid="_x0000_s14344" name="Equation" r:id="rId9" imgW="139680" imgH="177480" progId="Equation.DSMT4">
              <p:embed/>
            </p:oleObj>
          </a:graphicData>
        </a:graphic>
      </p:graphicFrame>
      <p:sp>
        <p:nvSpPr>
          <p:cNvPr id="14363" name="Text Box 43"/>
          <p:cNvSpPr txBox="1">
            <a:spLocks noChangeArrowheads="1"/>
          </p:cNvSpPr>
          <p:nvPr/>
        </p:nvSpPr>
        <p:spPr bwMode="auto">
          <a:xfrm>
            <a:off x="1843088" y="3379788"/>
            <a:ext cx="501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pSp>
        <p:nvGrpSpPr>
          <p:cNvPr id="14364" name="Group 48"/>
          <p:cNvGrpSpPr>
            <a:grpSpLocks/>
          </p:cNvGrpSpPr>
          <p:nvPr/>
        </p:nvGrpSpPr>
        <p:grpSpPr bwMode="auto">
          <a:xfrm>
            <a:off x="2089150" y="3886200"/>
            <a:ext cx="2940050" cy="2743200"/>
            <a:chOff x="1248" y="2448"/>
            <a:chExt cx="1852" cy="1728"/>
          </a:xfrm>
        </p:grpSpPr>
        <p:graphicFrame>
          <p:nvGraphicFramePr>
            <p:cNvPr id="14345" name="Object 45"/>
            <p:cNvGraphicFramePr>
              <a:graphicFrameLocks noChangeAspect="1"/>
            </p:cNvGraphicFramePr>
            <p:nvPr/>
          </p:nvGraphicFramePr>
          <p:xfrm>
            <a:off x="1392" y="2448"/>
            <a:ext cx="1708" cy="1634"/>
          </p:xfrm>
          <a:graphic>
            <a:graphicData uri="http://schemas.openxmlformats.org/presentationml/2006/ole">
              <p:oleObj spid="_x0000_s14345" name="Equation" r:id="rId10" imgW="1168200" imgH="1143000" progId="Equation.DSMT4">
                <p:embed/>
              </p:oleObj>
            </a:graphicData>
          </a:graphic>
        </p:graphicFrame>
        <p:sp>
          <p:nvSpPr>
            <p:cNvPr id="14365" name="Line 46"/>
            <p:cNvSpPr>
              <a:spLocks noChangeShapeType="1"/>
            </p:cNvSpPr>
            <p:nvPr/>
          </p:nvSpPr>
          <p:spPr bwMode="auto">
            <a:xfrm>
              <a:off x="1248" y="2736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366" name="Line 47"/>
            <p:cNvSpPr>
              <a:spLocks noChangeShapeType="1"/>
            </p:cNvSpPr>
            <p:nvPr/>
          </p:nvSpPr>
          <p:spPr bwMode="auto">
            <a:xfrm>
              <a:off x="1728" y="2448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D9E28-F2FF-41AE-ACF9-E851ECDDFC5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5366" name="Text Box 1026"/>
          <p:cNvSpPr txBox="1">
            <a:spLocks noChangeArrowheads="1"/>
          </p:cNvSpPr>
          <p:nvPr/>
        </p:nvSpPr>
        <p:spPr bwMode="auto">
          <a:xfrm>
            <a:off x="533400" y="762000"/>
            <a:ext cx="7258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        で受理される言語                 は、    </a:t>
            </a:r>
          </a:p>
          <a:p>
            <a:endParaRPr lang="en-US" altLang="ja-JP"/>
          </a:p>
        </p:txBody>
      </p:sp>
      <p:graphicFrame>
        <p:nvGraphicFramePr>
          <p:cNvPr id="15362" name="Object 1027"/>
          <p:cNvGraphicFramePr>
            <a:graphicFrameLocks noChangeAspect="1"/>
          </p:cNvGraphicFramePr>
          <p:nvPr/>
        </p:nvGraphicFramePr>
        <p:xfrm>
          <a:off x="2800350" y="665163"/>
          <a:ext cx="571500" cy="642937"/>
        </p:xfrm>
        <a:graphic>
          <a:graphicData uri="http://schemas.openxmlformats.org/presentationml/2006/ole">
            <p:oleObj spid="_x0000_s15362" name="Equation" r:id="rId3" imgW="190440" imgH="215640" progId="Equation.DSMT4">
              <p:embed/>
            </p:oleObj>
          </a:graphicData>
        </a:graphic>
      </p:graphicFrame>
      <p:graphicFrame>
        <p:nvGraphicFramePr>
          <p:cNvPr id="15363" name="Object 1028"/>
          <p:cNvGraphicFramePr>
            <a:graphicFrameLocks noChangeAspect="1"/>
          </p:cNvGraphicFramePr>
          <p:nvPr/>
        </p:nvGraphicFramePr>
        <p:xfrm>
          <a:off x="5567363" y="685800"/>
          <a:ext cx="1214437" cy="642938"/>
        </p:xfrm>
        <a:graphic>
          <a:graphicData uri="http://schemas.openxmlformats.org/presentationml/2006/ole">
            <p:oleObj spid="_x0000_s15363" name="Equation" r:id="rId4" imgW="406080" imgH="215640" progId="Equation.DSMT4">
              <p:embed/>
            </p:oleObj>
          </a:graphicData>
        </a:graphic>
      </p:graphicFrame>
      <p:graphicFrame>
        <p:nvGraphicFramePr>
          <p:cNvPr id="15364" name="Object 1029"/>
          <p:cNvGraphicFramePr>
            <a:graphicFrameLocks noChangeAspect="1"/>
          </p:cNvGraphicFramePr>
          <p:nvPr/>
        </p:nvGraphicFramePr>
        <p:xfrm>
          <a:off x="838200" y="1600200"/>
          <a:ext cx="6646863" cy="1344613"/>
        </p:xfrm>
        <a:graphic>
          <a:graphicData uri="http://schemas.openxmlformats.org/presentationml/2006/ole">
            <p:oleObj spid="_x0000_s15364" name="Equation" r:id="rId5" imgW="2514600" imgH="507960" progId="Equation.DSMT4">
              <p:embed/>
            </p:oleObj>
          </a:graphicData>
        </a:graphic>
      </p:graphicFrame>
      <p:sp>
        <p:nvSpPr>
          <p:cNvPr id="15367" name="Text Box 1031"/>
          <p:cNvSpPr txBox="1">
            <a:spLocks noChangeArrowheads="1"/>
          </p:cNvSpPr>
          <p:nvPr/>
        </p:nvSpPr>
        <p:spPr bwMode="auto">
          <a:xfrm>
            <a:off x="685800" y="28194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5368" name="Text Box 1032"/>
          <p:cNvSpPr txBox="1">
            <a:spLocks noChangeArrowheads="1"/>
          </p:cNvSpPr>
          <p:nvPr/>
        </p:nvSpPr>
        <p:spPr bwMode="auto">
          <a:xfrm>
            <a:off x="533400" y="3895725"/>
            <a:ext cx="74517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実は、非決定性オートマトンが受理する言語と同じ言語を</a:t>
            </a:r>
          </a:p>
          <a:p>
            <a:r>
              <a:rPr lang="ja-JP" altLang="en-US"/>
              <a:t>受理する決定性オートマトンが常に存在する。</a:t>
            </a:r>
          </a:p>
        </p:txBody>
      </p:sp>
      <p:sp>
        <p:nvSpPr>
          <p:cNvPr id="15369" name="AutoShape 1033"/>
          <p:cNvSpPr>
            <a:spLocks noChangeArrowheads="1"/>
          </p:cNvSpPr>
          <p:nvPr/>
        </p:nvSpPr>
        <p:spPr bwMode="auto">
          <a:xfrm>
            <a:off x="304800" y="3643313"/>
            <a:ext cx="8153400" cy="1319212"/>
          </a:xfrm>
          <a:prstGeom prst="flowChartAlternateProcess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0" name="AutoShape 1034"/>
          <p:cNvSpPr>
            <a:spLocks noChangeArrowheads="1"/>
          </p:cNvSpPr>
          <p:nvPr/>
        </p:nvSpPr>
        <p:spPr bwMode="auto">
          <a:xfrm>
            <a:off x="1295400" y="5191125"/>
            <a:ext cx="6019800" cy="1524000"/>
          </a:xfrm>
          <a:prstGeom prst="wedgeRoundRectCallout">
            <a:avLst>
              <a:gd name="adj1" fmla="val -11236"/>
              <a:gd name="adj2" fmla="val -61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5371" name="Text Box 1035"/>
          <p:cNvSpPr txBox="1">
            <a:spLocks noChangeArrowheads="1"/>
          </p:cNvSpPr>
          <p:nvPr/>
        </p:nvSpPr>
        <p:spPr bwMode="auto">
          <a:xfrm>
            <a:off x="2057400" y="5495925"/>
            <a:ext cx="4244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モデル自体の能力に差がない。</a:t>
            </a:r>
          </a:p>
          <a:p>
            <a:r>
              <a:rPr lang="ja-JP" altLang="en-US"/>
              <a:t>あとで、証明する。</a:t>
            </a:r>
          </a:p>
        </p:txBody>
      </p:sp>
      <p:sp>
        <p:nvSpPr>
          <p:cNvPr id="15372" name="テキスト ボックス 11"/>
          <p:cNvSpPr txBox="1">
            <a:spLocks noChangeArrowheads="1"/>
          </p:cNvSpPr>
          <p:nvPr/>
        </p:nvSpPr>
        <p:spPr bwMode="auto">
          <a:xfrm>
            <a:off x="642938" y="3357563"/>
            <a:ext cx="71183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  <a:sym typeface="Wingdings" pitchFamily="2" charset="2"/>
              </a:rPr>
              <a:t>性質　：　（決定性オートマトンと非決定性オートマトン）</a:t>
            </a:r>
            <a:endParaRPr lang="en-US" altLang="ja-JP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31F4CB-6E50-435D-B93D-F42A64C8CA47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graphicFrame>
        <p:nvGraphicFramePr>
          <p:cNvPr id="16386" name="Object 1024"/>
          <p:cNvGraphicFramePr>
            <a:graphicFrameLocks noChangeAspect="1"/>
          </p:cNvGraphicFramePr>
          <p:nvPr/>
        </p:nvGraphicFramePr>
        <p:xfrm>
          <a:off x="1143000" y="304800"/>
          <a:ext cx="5270500" cy="1344613"/>
        </p:xfrm>
        <a:graphic>
          <a:graphicData uri="http://schemas.openxmlformats.org/presentationml/2006/ole">
            <p:oleObj spid="_x0000_s16386" name="Equation" r:id="rId3" imgW="1993680" imgH="507960" progId="Equation.DSMT4">
              <p:embed/>
            </p:oleObj>
          </a:graphicData>
        </a:graphic>
      </p:graphicFrame>
      <p:sp>
        <p:nvSpPr>
          <p:cNvPr id="16398" name="Text Box 3"/>
          <p:cNvSpPr txBox="1">
            <a:spLocks noChangeArrowheads="1"/>
          </p:cNvSpPr>
          <p:nvPr/>
        </p:nvSpPr>
        <p:spPr bwMode="auto">
          <a:xfrm>
            <a:off x="288925" y="630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16399" name="Text Box 4"/>
          <p:cNvSpPr txBox="1">
            <a:spLocks noChangeArrowheads="1"/>
          </p:cNvSpPr>
          <p:nvPr/>
        </p:nvSpPr>
        <p:spPr bwMode="auto">
          <a:xfrm>
            <a:off x="6308725" y="782638"/>
            <a:ext cx="161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</a:t>
            </a:r>
          </a:p>
        </p:txBody>
      </p:sp>
      <p:sp>
        <p:nvSpPr>
          <p:cNvPr id="16400" name="Text Box 5"/>
          <p:cNvSpPr txBox="1">
            <a:spLocks noChangeArrowheads="1"/>
          </p:cNvSpPr>
          <p:nvPr/>
        </p:nvSpPr>
        <p:spPr bwMode="auto">
          <a:xfrm>
            <a:off x="228600" y="1773238"/>
            <a:ext cx="284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             </a:t>
            </a:r>
            <a:r>
              <a:rPr lang="ja-JP" altLang="en-US"/>
              <a:t>を示す。</a:t>
            </a:r>
          </a:p>
        </p:txBody>
      </p:sp>
      <p:graphicFrame>
        <p:nvGraphicFramePr>
          <p:cNvPr id="16387" name="Object 1025"/>
          <p:cNvGraphicFramePr>
            <a:graphicFrameLocks noChangeAspect="1"/>
          </p:cNvGraphicFramePr>
          <p:nvPr/>
        </p:nvGraphicFramePr>
        <p:xfrm>
          <a:off x="1066800" y="1676400"/>
          <a:ext cx="719138" cy="642938"/>
        </p:xfrm>
        <a:graphic>
          <a:graphicData uri="http://schemas.openxmlformats.org/presentationml/2006/ole">
            <p:oleObj spid="_x0000_s16387" name="Equation" r:id="rId4" imgW="241200" imgH="215640" progId="Equation.DSMT4">
              <p:embed/>
            </p:oleObj>
          </a:graphicData>
        </a:graphic>
      </p:graphicFrame>
      <p:sp>
        <p:nvSpPr>
          <p:cNvPr id="16401" name="Oval 7"/>
          <p:cNvSpPr>
            <a:spLocks noChangeArrowheads="1"/>
          </p:cNvSpPr>
          <p:nvPr/>
        </p:nvSpPr>
        <p:spPr bwMode="auto">
          <a:xfrm>
            <a:off x="1600200" y="3200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8" name="Object 1026"/>
          <p:cNvGraphicFramePr>
            <a:graphicFrameLocks noChangeAspect="1"/>
          </p:cNvGraphicFramePr>
          <p:nvPr/>
        </p:nvGraphicFramePr>
        <p:xfrm>
          <a:off x="1600200" y="3276600"/>
          <a:ext cx="449263" cy="406400"/>
        </p:xfrm>
        <a:graphic>
          <a:graphicData uri="http://schemas.openxmlformats.org/presentationml/2006/ole">
            <p:oleObj spid="_x0000_s16388" name="Equation" r:id="rId5" imgW="253800" imgH="228600" progId="Equation.DSMT4">
              <p:embed/>
            </p:oleObj>
          </a:graphicData>
        </a:graphic>
      </p:graphicFrame>
      <p:sp>
        <p:nvSpPr>
          <p:cNvPr id="16402" name="Text Box 13"/>
          <p:cNvSpPr txBox="1">
            <a:spLocks noChangeArrowheads="1"/>
          </p:cNvSpPr>
          <p:nvPr/>
        </p:nvSpPr>
        <p:spPr bwMode="auto">
          <a:xfrm>
            <a:off x="1905000" y="228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6403" name="Group 14"/>
          <p:cNvGrpSpPr>
            <a:grpSpLocks/>
          </p:cNvGrpSpPr>
          <p:nvPr/>
        </p:nvGrpSpPr>
        <p:grpSpPr bwMode="auto">
          <a:xfrm>
            <a:off x="1600200" y="2590800"/>
            <a:ext cx="571500" cy="622300"/>
            <a:chOff x="1528" y="1528"/>
            <a:chExt cx="360" cy="392"/>
          </a:xfrm>
        </p:grpSpPr>
        <p:sp>
          <p:nvSpPr>
            <p:cNvPr id="16456" name="Freeform 15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7" name="Line 16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129540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 flipH="1">
            <a:off x="2133600" y="3505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4876800" y="53340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7" name="Oval 21"/>
          <p:cNvSpPr>
            <a:spLocks noChangeArrowheads="1"/>
          </p:cNvSpPr>
          <p:nvPr/>
        </p:nvSpPr>
        <p:spPr bwMode="auto">
          <a:xfrm>
            <a:off x="4267200" y="3276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08" name="Line 27"/>
          <p:cNvSpPr>
            <a:spLocks noChangeShapeType="1"/>
          </p:cNvSpPr>
          <p:nvPr/>
        </p:nvSpPr>
        <p:spPr bwMode="auto">
          <a:xfrm>
            <a:off x="762000" y="3505200"/>
            <a:ext cx="6096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9" name="Object 1027"/>
          <p:cNvGraphicFramePr>
            <a:graphicFrameLocks noChangeAspect="1"/>
          </p:cNvGraphicFramePr>
          <p:nvPr/>
        </p:nvGraphicFramePr>
        <p:xfrm>
          <a:off x="304800" y="2438400"/>
          <a:ext cx="719138" cy="642938"/>
        </p:xfrm>
        <a:graphic>
          <a:graphicData uri="http://schemas.openxmlformats.org/presentationml/2006/ole">
            <p:oleObj spid="_x0000_s16389" name="Equation" r:id="rId6" imgW="241200" imgH="215640" progId="Equation.DSMT4">
              <p:embed/>
            </p:oleObj>
          </a:graphicData>
        </a:graphic>
      </p:graphicFrame>
      <p:grpSp>
        <p:nvGrpSpPr>
          <p:cNvPr id="16409" name="Group 29"/>
          <p:cNvGrpSpPr>
            <a:grpSpLocks/>
          </p:cNvGrpSpPr>
          <p:nvPr/>
        </p:nvGrpSpPr>
        <p:grpSpPr bwMode="auto">
          <a:xfrm>
            <a:off x="5562600" y="3276600"/>
            <a:ext cx="685800" cy="685800"/>
            <a:chOff x="3504" y="1200"/>
            <a:chExt cx="432" cy="432"/>
          </a:xfrm>
        </p:grpSpPr>
        <p:sp>
          <p:nvSpPr>
            <p:cNvPr id="16454" name="Oval 30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5" name="Oval 31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0" name="Group 32"/>
          <p:cNvGrpSpPr>
            <a:grpSpLocks/>
          </p:cNvGrpSpPr>
          <p:nvPr/>
        </p:nvGrpSpPr>
        <p:grpSpPr bwMode="auto">
          <a:xfrm>
            <a:off x="2819400" y="4953000"/>
            <a:ext cx="685800" cy="685800"/>
            <a:chOff x="3504" y="1200"/>
            <a:chExt cx="432" cy="432"/>
          </a:xfrm>
        </p:grpSpPr>
        <p:sp>
          <p:nvSpPr>
            <p:cNvPr id="16452" name="Oval 33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3" name="Oval 34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1" name="Group 35"/>
          <p:cNvGrpSpPr>
            <a:grpSpLocks/>
          </p:cNvGrpSpPr>
          <p:nvPr/>
        </p:nvGrpSpPr>
        <p:grpSpPr bwMode="auto">
          <a:xfrm>
            <a:off x="2743200" y="3124200"/>
            <a:ext cx="685800" cy="685800"/>
            <a:chOff x="3504" y="1200"/>
            <a:chExt cx="432" cy="432"/>
          </a:xfrm>
        </p:grpSpPr>
        <p:sp>
          <p:nvSpPr>
            <p:cNvPr id="16450" name="Oval 3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51" name="Oval 3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12" name="Group 38"/>
          <p:cNvGrpSpPr>
            <a:grpSpLocks/>
          </p:cNvGrpSpPr>
          <p:nvPr/>
        </p:nvGrpSpPr>
        <p:grpSpPr bwMode="auto">
          <a:xfrm>
            <a:off x="5562600" y="5029200"/>
            <a:ext cx="685800" cy="685800"/>
            <a:chOff x="3504" y="1200"/>
            <a:chExt cx="432" cy="432"/>
          </a:xfrm>
        </p:grpSpPr>
        <p:sp>
          <p:nvSpPr>
            <p:cNvPr id="16448" name="Oval 39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9" name="Oval 40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13" name="Line 41"/>
          <p:cNvSpPr>
            <a:spLocks noChangeShapeType="1"/>
          </p:cNvSpPr>
          <p:nvPr/>
        </p:nvSpPr>
        <p:spPr bwMode="auto">
          <a:xfrm>
            <a:off x="1828800" y="3733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4" name="Oval 42"/>
          <p:cNvSpPr>
            <a:spLocks noChangeArrowheads="1"/>
          </p:cNvSpPr>
          <p:nvPr/>
        </p:nvSpPr>
        <p:spPr bwMode="auto">
          <a:xfrm>
            <a:off x="16002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15" name="Oval 43"/>
          <p:cNvSpPr>
            <a:spLocks noChangeArrowheads="1"/>
          </p:cNvSpPr>
          <p:nvPr/>
        </p:nvSpPr>
        <p:spPr bwMode="auto">
          <a:xfrm>
            <a:off x="43434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90" name="Object 1028"/>
          <p:cNvGraphicFramePr>
            <a:graphicFrameLocks noChangeAspect="1"/>
          </p:cNvGraphicFramePr>
          <p:nvPr/>
        </p:nvGraphicFramePr>
        <p:xfrm>
          <a:off x="1600200" y="5029200"/>
          <a:ext cx="449263" cy="406400"/>
        </p:xfrm>
        <a:graphic>
          <a:graphicData uri="http://schemas.openxmlformats.org/presentationml/2006/ole">
            <p:oleObj spid="_x0000_s16390" name="Equation" r:id="rId7" imgW="253800" imgH="228600" progId="Equation.DSMT4">
              <p:embed/>
            </p:oleObj>
          </a:graphicData>
        </a:graphic>
      </p:graphicFrame>
      <p:graphicFrame>
        <p:nvGraphicFramePr>
          <p:cNvPr id="16391" name="Object 1029"/>
          <p:cNvGraphicFramePr>
            <a:graphicFrameLocks noChangeAspect="1"/>
          </p:cNvGraphicFramePr>
          <p:nvPr/>
        </p:nvGraphicFramePr>
        <p:xfrm>
          <a:off x="4419600" y="5080000"/>
          <a:ext cx="449263" cy="406400"/>
        </p:xfrm>
        <a:graphic>
          <a:graphicData uri="http://schemas.openxmlformats.org/presentationml/2006/ole">
            <p:oleObj spid="_x0000_s16391" name="Equation" r:id="rId8" imgW="253800" imgH="228600" progId="Equation.DSMT4">
              <p:embed/>
            </p:oleObj>
          </a:graphicData>
        </a:graphic>
      </p:graphicFrame>
      <p:graphicFrame>
        <p:nvGraphicFramePr>
          <p:cNvPr id="16392" name="Object 1030"/>
          <p:cNvGraphicFramePr>
            <a:graphicFrameLocks noChangeAspect="1"/>
          </p:cNvGraphicFramePr>
          <p:nvPr/>
        </p:nvGraphicFramePr>
        <p:xfrm>
          <a:off x="5726113" y="5168900"/>
          <a:ext cx="427037" cy="381000"/>
        </p:xfrm>
        <a:graphic>
          <a:graphicData uri="http://schemas.openxmlformats.org/presentationml/2006/ole">
            <p:oleObj spid="_x0000_s16392" name="Equation" r:id="rId9" imgW="241200" imgH="215640" progId="Equation.DSMT4">
              <p:embed/>
            </p:oleObj>
          </a:graphicData>
        </a:graphic>
      </p:graphicFrame>
      <p:graphicFrame>
        <p:nvGraphicFramePr>
          <p:cNvPr id="16393" name="Object 1031"/>
          <p:cNvGraphicFramePr>
            <a:graphicFrameLocks noChangeAspect="1"/>
          </p:cNvGraphicFramePr>
          <p:nvPr/>
        </p:nvGraphicFramePr>
        <p:xfrm>
          <a:off x="5722938" y="3416300"/>
          <a:ext cx="449262" cy="406400"/>
        </p:xfrm>
        <a:graphic>
          <a:graphicData uri="http://schemas.openxmlformats.org/presentationml/2006/ole">
            <p:oleObj spid="_x0000_s16393" name="Equation" r:id="rId10" imgW="253800" imgH="228600" progId="Equation.DSMT4">
              <p:embed/>
            </p:oleObj>
          </a:graphicData>
        </a:graphic>
      </p:graphicFrame>
      <p:graphicFrame>
        <p:nvGraphicFramePr>
          <p:cNvPr id="16394" name="Object 1032"/>
          <p:cNvGraphicFramePr>
            <a:graphicFrameLocks noChangeAspect="1"/>
          </p:cNvGraphicFramePr>
          <p:nvPr/>
        </p:nvGraphicFramePr>
        <p:xfrm>
          <a:off x="2971800" y="5105400"/>
          <a:ext cx="427038" cy="406400"/>
        </p:xfrm>
        <a:graphic>
          <a:graphicData uri="http://schemas.openxmlformats.org/presentationml/2006/ole">
            <p:oleObj spid="_x0000_s16394" name="Equation" r:id="rId11" imgW="241200" imgH="228600" progId="Equation.DSMT4">
              <p:embed/>
            </p:oleObj>
          </a:graphicData>
        </a:graphic>
      </p:graphicFrame>
      <p:sp>
        <p:nvSpPr>
          <p:cNvPr id="16416" name="Line 51"/>
          <p:cNvSpPr>
            <a:spLocks noChangeShapeType="1"/>
          </p:cNvSpPr>
          <p:nvPr/>
        </p:nvSpPr>
        <p:spPr bwMode="auto">
          <a:xfrm>
            <a:off x="3581400" y="5334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6417" name="Group 52"/>
          <p:cNvGrpSpPr>
            <a:grpSpLocks/>
          </p:cNvGrpSpPr>
          <p:nvPr/>
        </p:nvGrpSpPr>
        <p:grpSpPr bwMode="auto">
          <a:xfrm rot="8272046">
            <a:off x="6172200" y="5486400"/>
            <a:ext cx="571500" cy="622300"/>
            <a:chOff x="1528" y="1528"/>
            <a:chExt cx="360" cy="392"/>
          </a:xfrm>
        </p:grpSpPr>
        <p:sp>
          <p:nvSpPr>
            <p:cNvPr id="16446" name="Freeform 53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7" name="Line 54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18" name="Text Box 55"/>
          <p:cNvSpPr txBox="1">
            <a:spLocks noChangeArrowheads="1"/>
          </p:cNvSpPr>
          <p:nvPr/>
        </p:nvSpPr>
        <p:spPr bwMode="auto">
          <a:xfrm>
            <a:off x="6705600" y="579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graphicFrame>
        <p:nvGraphicFramePr>
          <p:cNvPr id="16395" name="Object 1033"/>
          <p:cNvGraphicFramePr>
            <a:graphicFrameLocks noChangeAspect="1"/>
          </p:cNvGraphicFramePr>
          <p:nvPr/>
        </p:nvGraphicFramePr>
        <p:xfrm>
          <a:off x="2903538" y="3276600"/>
          <a:ext cx="449262" cy="406400"/>
        </p:xfrm>
        <a:graphic>
          <a:graphicData uri="http://schemas.openxmlformats.org/presentationml/2006/ole">
            <p:oleObj spid="_x0000_s16395" name="Equation" r:id="rId12" imgW="253800" imgH="228600" progId="Equation.DSMT4">
              <p:embed/>
            </p:oleObj>
          </a:graphicData>
        </a:graphic>
      </p:graphicFrame>
      <p:graphicFrame>
        <p:nvGraphicFramePr>
          <p:cNvPr id="16396" name="Object 1034"/>
          <p:cNvGraphicFramePr>
            <a:graphicFrameLocks noChangeAspect="1"/>
          </p:cNvGraphicFramePr>
          <p:nvPr/>
        </p:nvGraphicFramePr>
        <p:xfrm>
          <a:off x="4267200" y="3352800"/>
          <a:ext cx="449263" cy="406400"/>
        </p:xfrm>
        <a:graphic>
          <a:graphicData uri="http://schemas.openxmlformats.org/presentationml/2006/ole">
            <p:oleObj spid="_x0000_s16396" name="Equation" r:id="rId13" imgW="253800" imgH="228600" progId="Equation.DSMT4">
              <p:embed/>
            </p:oleObj>
          </a:graphicData>
        </a:graphic>
      </p:graphicFrame>
      <p:sp>
        <p:nvSpPr>
          <p:cNvPr id="16419" name="Line 59"/>
          <p:cNvSpPr>
            <a:spLocks noChangeShapeType="1"/>
          </p:cNvSpPr>
          <p:nvPr/>
        </p:nvSpPr>
        <p:spPr bwMode="auto">
          <a:xfrm flipH="1">
            <a:off x="3505200" y="3505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0" name="Line 60"/>
          <p:cNvSpPr>
            <a:spLocks noChangeShapeType="1"/>
          </p:cNvSpPr>
          <p:nvPr/>
        </p:nvSpPr>
        <p:spPr bwMode="auto">
          <a:xfrm flipV="1">
            <a:off x="2057400" y="3657600"/>
            <a:ext cx="22098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1" name="Line 61"/>
          <p:cNvSpPr>
            <a:spLocks noChangeShapeType="1"/>
          </p:cNvSpPr>
          <p:nvPr/>
        </p:nvSpPr>
        <p:spPr bwMode="auto">
          <a:xfrm flipH="1">
            <a:off x="1981200" y="3733800"/>
            <a:ext cx="838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2" name="Line 62"/>
          <p:cNvSpPr>
            <a:spLocks noChangeShapeType="1"/>
          </p:cNvSpPr>
          <p:nvPr/>
        </p:nvSpPr>
        <p:spPr bwMode="auto">
          <a:xfrm flipH="1">
            <a:off x="3276600" y="3810000"/>
            <a:ext cx="1066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3" name="Line 63"/>
          <p:cNvSpPr>
            <a:spLocks noChangeShapeType="1"/>
          </p:cNvSpPr>
          <p:nvPr/>
        </p:nvSpPr>
        <p:spPr bwMode="auto">
          <a:xfrm flipV="1">
            <a:off x="3429000" y="3886200"/>
            <a:ext cx="99060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4" name="Line 65"/>
          <p:cNvSpPr>
            <a:spLocks noChangeShapeType="1"/>
          </p:cNvSpPr>
          <p:nvPr/>
        </p:nvSpPr>
        <p:spPr bwMode="auto">
          <a:xfrm flipH="1">
            <a:off x="3429000" y="3810000"/>
            <a:ext cx="22098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5" name="Line 66"/>
          <p:cNvSpPr>
            <a:spLocks noChangeShapeType="1"/>
          </p:cNvSpPr>
          <p:nvPr/>
        </p:nvSpPr>
        <p:spPr bwMode="auto">
          <a:xfrm flipV="1">
            <a:off x="5867400" y="3962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26" name="Text Box 68"/>
          <p:cNvSpPr txBox="1">
            <a:spLocks noChangeArrowheads="1"/>
          </p:cNvSpPr>
          <p:nvPr/>
        </p:nvSpPr>
        <p:spPr bwMode="auto">
          <a:xfrm>
            <a:off x="22860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7" name="Text Box 69"/>
          <p:cNvSpPr txBox="1">
            <a:spLocks noChangeArrowheads="1"/>
          </p:cNvSpPr>
          <p:nvPr/>
        </p:nvSpPr>
        <p:spPr bwMode="auto">
          <a:xfrm>
            <a:off x="3733800" y="3048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8" name="Text Box 70"/>
          <p:cNvSpPr txBox="1">
            <a:spLocks noChangeArrowheads="1"/>
          </p:cNvSpPr>
          <p:nvPr/>
        </p:nvSpPr>
        <p:spPr bwMode="auto">
          <a:xfrm>
            <a:off x="4800600" y="2362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29" name="Text Box 71"/>
          <p:cNvSpPr txBox="1">
            <a:spLocks noChangeArrowheads="1"/>
          </p:cNvSpPr>
          <p:nvPr/>
        </p:nvSpPr>
        <p:spPr bwMode="auto">
          <a:xfrm>
            <a:off x="3505200" y="6096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0" name="Text Box 72"/>
          <p:cNvSpPr txBox="1">
            <a:spLocks noChangeArrowheads="1"/>
          </p:cNvSpPr>
          <p:nvPr/>
        </p:nvSpPr>
        <p:spPr bwMode="auto">
          <a:xfrm>
            <a:off x="3733800" y="5257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1" name="Text Box 73"/>
          <p:cNvSpPr txBox="1">
            <a:spLocks noChangeArrowheads="1"/>
          </p:cNvSpPr>
          <p:nvPr/>
        </p:nvSpPr>
        <p:spPr bwMode="auto">
          <a:xfrm>
            <a:off x="4953000" y="533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2" name="Text Box 74"/>
          <p:cNvSpPr txBox="1">
            <a:spLocks noChangeArrowheads="1"/>
          </p:cNvSpPr>
          <p:nvPr/>
        </p:nvSpPr>
        <p:spPr bwMode="auto">
          <a:xfrm>
            <a:off x="5943600" y="4267200"/>
            <a:ext cx="338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33" name="Text Box 75"/>
          <p:cNvSpPr txBox="1">
            <a:spLocks noChangeArrowheads="1"/>
          </p:cNvSpPr>
          <p:nvPr/>
        </p:nvSpPr>
        <p:spPr bwMode="auto">
          <a:xfrm>
            <a:off x="4724400" y="4267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4" name="Text Box 76"/>
          <p:cNvSpPr txBox="1">
            <a:spLocks noChangeArrowheads="1"/>
          </p:cNvSpPr>
          <p:nvPr/>
        </p:nvSpPr>
        <p:spPr bwMode="auto">
          <a:xfrm>
            <a:off x="2133600" y="3962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5" name="Text Box 77"/>
          <p:cNvSpPr txBox="1">
            <a:spLocks noChangeArrowheads="1"/>
          </p:cNvSpPr>
          <p:nvPr/>
        </p:nvSpPr>
        <p:spPr bwMode="auto">
          <a:xfrm>
            <a:off x="324485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6436" name="Text Box 78"/>
          <p:cNvSpPr txBox="1">
            <a:spLocks noChangeArrowheads="1"/>
          </p:cNvSpPr>
          <p:nvPr/>
        </p:nvSpPr>
        <p:spPr bwMode="auto">
          <a:xfrm>
            <a:off x="2819400" y="4114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16437" name="Text Box 79"/>
          <p:cNvSpPr txBox="1">
            <a:spLocks noChangeArrowheads="1"/>
          </p:cNvSpPr>
          <p:nvPr/>
        </p:nvSpPr>
        <p:spPr bwMode="auto">
          <a:xfrm>
            <a:off x="4159250" y="4038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16438" name="Group 81"/>
          <p:cNvGrpSpPr>
            <a:grpSpLocks/>
          </p:cNvGrpSpPr>
          <p:nvPr/>
        </p:nvGrpSpPr>
        <p:grpSpPr bwMode="auto">
          <a:xfrm>
            <a:off x="1828800" y="5562600"/>
            <a:ext cx="2667000" cy="685800"/>
            <a:chOff x="1152" y="3504"/>
            <a:chExt cx="1680" cy="432"/>
          </a:xfrm>
        </p:grpSpPr>
        <p:sp>
          <p:nvSpPr>
            <p:cNvPr id="16444" name="Freeform 44"/>
            <p:cNvSpPr>
              <a:spLocks/>
            </p:cNvSpPr>
            <p:nvPr/>
          </p:nvSpPr>
          <p:spPr bwMode="auto">
            <a:xfrm>
              <a:off x="1152" y="3504"/>
              <a:ext cx="1680" cy="432"/>
            </a:xfrm>
            <a:custGeom>
              <a:avLst/>
              <a:gdLst>
                <a:gd name="T0" fmla="*/ 0 w 1680"/>
                <a:gd name="T1" fmla="*/ 0 h 432"/>
                <a:gd name="T2" fmla="*/ 864 w 1680"/>
                <a:gd name="T3" fmla="*/ 432 h 432"/>
                <a:gd name="T4" fmla="*/ 1680 w 1680"/>
                <a:gd name="T5" fmla="*/ 0 h 432"/>
                <a:gd name="T6" fmla="*/ 0 60000 65536"/>
                <a:gd name="T7" fmla="*/ 0 60000 65536"/>
                <a:gd name="T8" fmla="*/ 0 60000 65536"/>
                <a:gd name="T9" fmla="*/ 0 w 1680"/>
                <a:gd name="T10" fmla="*/ 0 h 432"/>
                <a:gd name="T11" fmla="*/ 1680 w 1680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80" h="432">
                  <a:moveTo>
                    <a:pt x="0" y="0"/>
                  </a:moveTo>
                  <a:cubicBezTo>
                    <a:pt x="292" y="216"/>
                    <a:pt x="584" y="432"/>
                    <a:pt x="864" y="432"/>
                  </a:cubicBezTo>
                  <a:cubicBezTo>
                    <a:pt x="1144" y="432"/>
                    <a:pt x="1412" y="216"/>
                    <a:pt x="168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5" name="Line 80"/>
            <p:cNvSpPr>
              <a:spLocks noChangeShapeType="1"/>
            </p:cNvSpPr>
            <p:nvPr/>
          </p:nvSpPr>
          <p:spPr bwMode="auto">
            <a:xfrm flipV="1">
              <a:off x="2640" y="3504"/>
              <a:ext cx="192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6439" name="Group 85"/>
          <p:cNvGrpSpPr>
            <a:grpSpLocks/>
          </p:cNvGrpSpPr>
          <p:nvPr/>
        </p:nvGrpSpPr>
        <p:grpSpPr bwMode="auto">
          <a:xfrm>
            <a:off x="3200400" y="2717800"/>
            <a:ext cx="2667000" cy="558800"/>
            <a:chOff x="2016" y="1712"/>
            <a:chExt cx="1680" cy="352"/>
          </a:xfrm>
        </p:grpSpPr>
        <p:sp>
          <p:nvSpPr>
            <p:cNvPr id="16442" name="Freeform 67"/>
            <p:cNvSpPr>
              <a:spLocks/>
            </p:cNvSpPr>
            <p:nvPr/>
          </p:nvSpPr>
          <p:spPr bwMode="auto">
            <a:xfrm>
              <a:off x="2064" y="1712"/>
              <a:ext cx="1632" cy="352"/>
            </a:xfrm>
            <a:custGeom>
              <a:avLst/>
              <a:gdLst>
                <a:gd name="T0" fmla="*/ 1632 w 1632"/>
                <a:gd name="T1" fmla="*/ 352 h 352"/>
                <a:gd name="T2" fmla="*/ 816 w 1632"/>
                <a:gd name="T3" fmla="*/ 16 h 352"/>
                <a:gd name="T4" fmla="*/ 0 w 1632"/>
                <a:gd name="T5" fmla="*/ 256 h 352"/>
                <a:gd name="T6" fmla="*/ 0 60000 65536"/>
                <a:gd name="T7" fmla="*/ 0 60000 65536"/>
                <a:gd name="T8" fmla="*/ 0 60000 65536"/>
                <a:gd name="T9" fmla="*/ 0 w 1632"/>
                <a:gd name="T10" fmla="*/ 0 h 352"/>
                <a:gd name="T11" fmla="*/ 1632 w 1632"/>
                <a:gd name="T12" fmla="*/ 352 h 3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2" h="352">
                  <a:moveTo>
                    <a:pt x="1632" y="352"/>
                  </a:moveTo>
                  <a:cubicBezTo>
                    <a:pt x="1360" y="192"/>
                    <a:pt x="1088" y="32"/>
                    <a:pt x="816" y="16"/>
                  </a:cubicBezTo>
                  <a:cubicBezTo>
                    <a:pt x="544" y="0"/>
                    <a:pt x="272" y="128"/>
                    <a:pt x="0" y="25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443" name="Line 84"/>
            <p:cNvSpPr>
              <a:spLocks noChangeShapeType="1"/>
            </p:cNvSpPr>
            <p:nvPr/>
          </p:nvSpPr>
          <p:spPr bwMode="auto">
            <a:xfrm flipH="1">
              <a:off x="2016" y="1872"/>
              <a:ext cx="24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440" name="Line 86"/>
          <p:cNvSpPr>
            <a:spLocks noChangeShapeType="1"/>
          </p:cNvSpPr>
          <p:nvPr/>
        </p:nvSpPr>
        <p:spPr bwMode="auto">
          <a:xfrm flipV="1">
            <a:off x="4800600" y="3962400"/>
            <a:ext cx="914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441" name="Text Box 87"/>
          <p:cNvSpPr txBox="1">
            <a:spLocks noChangeArrowheads="1"/>
          </p:cNvSpPr>
          <p:nvPr/>
        </p:nvSpPr>
        <p:spPr bwMode="auto">
          <a:xfrm>
            <a:off x="5105400" y="4572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A127C-B388-4AAF-ADFB-76E16587B91C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793875" y="1828800"/>
          <a:ext cx="5068888" cy="1344613"/>
        </p:xfrm>
        <a:graphic>
          <a:graphicData uri="http://schemas.openxmlformats.org/presentationml/2006/ole">
            <p:oleObj spid="_x0000_s17410" name="Equation" r:id="rId3" imgW="1917360" imgH="507960" progId="Equation.DSMT4">
              <p:embed/>
            </p:oleObj>
          </a:graphicData>
        </a:graphic>
      </p:graphicFrame>
      <p:sp>
        <p:nvSpPr>
          <p:cNvPr id="1741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990600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457200" y="3216275"/>
            <a:ext cx="726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を受理する非決定性オートマトンと決定性オートマトンを</a:t>
            </a:r>
          </a:p>
          <a:p>
            <a:r>
              <a:rPr lang="ja-JP" altLang="en-US"/>
              <a:t>示せ。</a:t>
            </a:r>
          </a:p>
        </p:txBody>
      </p:sp>
      <p:graphicFrame>
        <p:nvGraphicFramePr>
          <p:cNvPr id="17411" name="Object 7"/>
          <p:cNvGraphicFramePr>
            <a:graphicFrameLocks noChangeAspect="1"/>
          </p:cNvGraphicFramePr>
          <p:nvPr/>
        </p:nvGraphicFramePr>
        <p:xfrm>
          <a:off x="533400" y="1219200"/>
          <a:ext cx="1447800" cy="511175"/>
        </p:xfrm>
        <a:graphic>
          <a:graphicData uri="http://schemas.openxmlformats.org/presentationml/2006/ole">
            <p:oleObj spid="_x0000_s17411" name="Equation" r:id="rId4" imgW="571320" imgH="203040" progId="Equation.DSMT4">
              <p:embed/>
            </p:oleObj>
          </a:graphicData>
        </a:graphic>
      </p:graphicFrame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9812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AA701-E2C6-49FC-91B2-2F86030D3060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18461" name="Text Box 7"/>
          <p:cNvSpPr txBox="1">
            <a:spLocks noChangeArrowheads="1"/>
          </p:cNvSpPr>
          <p:nvPr/>
        </p:nvSpPr>
        <p:spPr bwMode="auto">
          <a:xfrm>
            <a:off x="762000" y="609600"/>
            <a:ext cx="6821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   </a:t>
            </a:r>
            <a:r>
              <a:rPr lang="ja-JP" altLang="en-US"/>
              <a:t>と           を例にして、</a:t>
            </a:r>
            <a:r>
              <a:rPr lang="en-US" altLang="ja-JP"/>
              <a:t>DFA</a:t>
            </a:r>
            <a:r>
              <a:rPr lang="ja-JP" altLang="en-US"/>
              <a:t>と</a:t>
            </a:r>
            <a:r>
              <a:rPr lang="en-US" altLang="ja-JP"/>
              <a:t>NFA</a:t>
            </a:r>
            <a:r>
              <a:rPr lang="ja-JP" altLang="en-US"/>
              <a:t>の状態遷移を</a:t>
            </a:r>
          </a:p>
          <a:p>
            <a:r>
              <a:rPr lang="ja-JP" altLang="en-US"/>
              <a:t>調べる。</a:t>
            </a:r>
          </a:p>
        </p:txBody>
      </p:sp>
      <p:sp>
        <p:nvSpPr>
          <p:cNvPr id="18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DFA</a:t>
            </a:r>
            <a:r>
              <a:rPr lang="ja-JP" altLang="en-US" smtClean="0"/>
              <a:t>と</a:t>
            </a:r>
            <a:r>
              <a:rPr lang="en-US" altLang="ja-JP" smtClean="0"/>
              <a:t>NFA</a:t>
            </a:r>
            <a:r>
              <a:rPr lang="ja-JP" altLang="en-US" smtClean="0"/>
              <a:t>の状態遷移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762000" y="457200"/>
          <a:ext cx="762000" cy="679450"/>
        </p:xfrm>
        <a:graphic>
          <a:graphicData uri="http://schemas.openxmlformats.org/presentationml/2006/ole">
            <p:oleObj spid="_x0000_s18434" name="Equation" r:id="rId3" imgW="241200" imgH="215640" progId="Equation.DSMT4">
              <p:embed/>
            </p:oleObj>
          </a:graphicData>
        </a:graphic>
      </p:graphicFrame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2017713" y="457200"/>
          <a:ext cx="606425" cy="679450"/>
        </p:xfrm>
        <a:graphic>
          <a:graphicData uri="http://schemas.openxmlformats.org/presentationml/2006/ole">
            <p:oleObj spid="_x0000_s18435" name="Equation" r:id="rId4" imgW="190440" imgH="215640" progId="Equation.DSMT4">
              <p:embed/>
            </p:oleObj>
          </a:graphicData>
        </a:graphic>
      </p:graphicFrame>
      <p:sp>
        <p:nvSpPr>
          <p:cNvPr id="18463" name="Text Box 8"/>
          <p:cNvSpPr txBox="1">
            <a:spLocks noChangeArrowheads="1"/>
          </p:cNvSpPr>
          <p:nvPr/>
        </p:nvSpPr>
        <p:spPr bwMode="auto">
          <a:xfrm>
            <a:off x="685800" y="1295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入力：</a:t>
            </a:r>
          </a:p>
        </p:txBody>
      </p:sp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1600200" y="1371600"/>
          <a:ext cx="609600" cy="325438"/>
        </p:xfrm>
        <a:graphic>
          <a:graphicData uri="http://schemas.openxmlformats.org/presentationml/2006/ole">
            <p:oleObj spid="_x0000_s18436" name="Equation" r:id="rId5" imgW="330120" imgH="177480" progId="Equation.DSMT4">
              <p:embed/>
            </p:oleObj>
          </a:graphicData>
        </a:graphic>
      </p:graphicFrame>
      <p:sp>
        <p:nvSpPr>
          <p:cNvPr id="18464" name="Text Box 10"/>
          <p:cNvSpPr txBox="1">
            <a:spLocks noChangeArrowheads="1"/>
          </p:cNvSpPr>
          <p:nvPr/>
        </p:nvSpPr>
        <p:spPr bwMode="auto">
          <a:xfrm>
            <a:off x="23622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8465" name="Line 11"/>
          <p:cNvSpPr>
            <a:spLocks noChangeShapeType="1"/>
          </p:cNvSpPr>
          <p:nvPr/>
        </p:nvSpPr>
        <p:spPr bwMode="auto">
          <a:xfrm>
            <a:off x="3581400" y="1905000"/>
            <a:ext cx="0" cy="495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7" name="Object 12"/>
          <p:cNvGraphicFramePr>
            <a:graphicFrameLocks noChangeAspect="1"/>
          </p:cNvGraphicFramePr>
          <p:nvPr/>
        </p:nvGraphicFramePr>
        <p:xfrm>
          <a:off x="2438400" y="1600200"/>
          <a:ext cx="762000" cy="679450"/>
        </p:xfrm>
        <a:graphic>
          <a:graphicData uri="http://schemas.openxmlformats.org/presentationml/2006/ole">
            <p:oleObj spid="_x0000_s18437" name="Equation" r:id="rId6" imgW="241200" imgH="215640" progId="Equation.DSMT4">
              <p:embed/>
            </p:oleObj>
          </a:graphicData>
        </a:graphic>
      </p:graphicFrame>
      <p:graphicFrame>
        <p:nvGraphicFramePr>
          <p:cNvPr id="18438" name="Object 13"/>
          <p:cNvGraphicFramePr>
            <a:graphicFrameLocks noChangeAspect="1"/>
          </p:cNvGraphicFramePr>
          <p:nvPr/>
        </p:nvGraphicFramePr>
        <p:xfrm>
          <a:off x="5562600" y="1524000"/>
          <a:ext cx="604838" cy="679450"/>
        </p:xfrm>
        <a:graphic>
          <a:graphicData uri="http://schemas.openxmlformats.org/presentationml/2006/ole">
            <p:oleObj spid="_x0000_s18438" name="Equation" r:id="rId7" imgW="190440" imgH="215640" progId="Equation.DSMT4">
              <p:embed/>
            </p:oleObj>
          </a:graphicData>
        </a:graphic>
      </p:graphicFrame>
      <p:sp>
        <p:nvSpPr>
          <p:cNvPr id="18466" name="Line 14"/>
          <p:cNvSpPr>
            <a:spLocks noChangeShapeType="1"/>
          </p:cNvSpPr>
          <p:nvPr/>
        </p:nvSpPr>
        <p:spPr bwMode="auto">
          <a:xfrm>
            <a:off x="13716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7" name="Line 15"/>
          <p:cNvSpPr>
            <a:spLocks noChangeShapeType="1"/>
          </p:cNvSpPr>
          <p:nvPr/>
        </p:nvSpPr>
        <p:spPr bwMode="auto">
          <a:xfrm>
            <a:off x="1371600" y="38862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8" name="Line 16"/>
          <p:cNvSpPr>
            <a:spLocks noChangeShapeType="1"/>
          </p:cNvSpPr>
          <p:nvPr/>
        </p:nvSpPr>
        <p:spPr bwMode="auto">
          <a:xfrm>
            <a:off x="1295400" y="48006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69" name="Line 17"/>
          <p:cNvSpPr>
            <a:spLocks noChangeShapeType="1"/>
          </p:cNvSpPr>
          <p:nvPr/>
        </p:nvSpPr>
        <p:spPr bwMode="auto">
          <a:xfrm>
            <a:off x="1371600" y="5867400"/>
            <a:ext cx="7239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0" name="Line 18"/>
          <p:cNvSpPr>
            <a:spLocks noChangeShapeType="1"/>
          </p:cNvSpPr>
          <p:nvPr/>
        </p:nvSpPr>
        <p:spPr bwMode="auto">
          <a:xfrm>
            <a:off x="1828800" y="1752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1" name="Line 19"/>
          <p:cNvSpPr>
            <a:spLocks noChangeShapeType="1"/>
          </p:cNvSpPr>
          <p:nvPr/>
        </p:nvSpPr>
        <p:spPr bwMode="auto">
          <a:xfrm>
            <a:off x="228600" y="2514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72" name="Text Box 20"/>
          <p:cNvSpPr txBox="1">
            <a:spLocks noChangeArrowheads="1"/>
          </p:cNvSpPr>
          <p:nvPr/>
        </p:nvSpPr>
        <p:spPr bwMode="auto">
          <a:xfrm>
            <a:off x="609600" y="1752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</a:t>
            </a:r>
          </a:p>
        </p:txBody>
      </p:sp>
      <p:graphicFrame>
        <p:nvGraphicFramePr>
          <p:cNvPr id="18439" name="Object 22"/>
          <p:cNvGraphicFramePr>
            <a:graphicFrameLocks noChangeAspect="1"/>
          </p:cNvGraphicFramePr>
          <p:nvPr/>
        </p:nvGraphicFramePr>
        <p:xfrm>
          <a:off x="990600" y="2743200"/>
          <a:ext cx="234950" cy="439738"/>
        </p:xfrm>
        <a:graphic>
          <a:graphicData uri="http://schemas.openxmlformats.org/presentationml/2006/ole">
            <p:oleObj spid="_x0000_s18439" name="Equation" r:id="rId8" imgW="88560" imgH="164880" progId="Equation.DSMT4">
              <p:embed/>
            </p:oleObj>
          </a:graphicData>
        </a:graphic>
      </p:graphicFrame>
      <p:graphicFrame>
        <p:nvGraphicFramePr>
          <p:cNvPr id="18440" name="Object 23"/>
          <p:cNvGraphicFramePr>
            <a:graphicFrameLocks noChangeAspect="1"/>
          </p:cNvGraphicFramePr>
          <p:nvPr/>
        </p:nvGraphicFramePr>
        <p:xfrm>
          <a:off x="914400" y="4572000"/>
          <a:ext cx="338138" cy="473075"/>
        </p:xfrm>
        <a:graphic>
          <a:graphicData uri="http://schemas.openxmlformats.org/presentationml/2006/ole">
            <p:oleObj spid="_x0000_s18440" name="Equation" r:id="rId9" imgW="126720" imgH="177480" progId="Equation.DSMT4">
              <p:embed/>
            </p:oleObj>
          </a:graphicData>
        </a:graphic>
      </p:graphicFrame>
      <p:graphicFrame>
        <p:nvGraphicFramePr>
          <p:cNvPr id="18441" name="Object 24"/>
          <p:cNvGraphicFramePr>
            <a:graphicFrameLocks noChangeAspect="1"/>
          </p:cNvGraphicFramePr>
          <p:nvPr/>
        </p:nvGraphicFramePr>
        <p:xfrm>
          <a:off x="990600" y="3657600"/>
          <a:ext cx="234950" cy="439738"/>
        </p:xfrm>
        <a:graphic>
          <a:graphicData uri="http://schemas.openxmlformats.org/presentationml/2006/ole">
            <p:oleObj spid="_x0000_s18441" name="Equation" r:id="rId10" imgW="88560" imgH="164880" progId="Equation.DSMT4">
              <p:embed/>
            </p:oleObj>
          </a:graphicData>
        </a:graphic>
      </p:graphicFrame>
      <p:graphicFrame>
        <p:nvGraphicFramePr>
          <p:cNvPr id="18442" name="Object 25"/>
          <p:cNvGraphicFramePr>
            <a:graphicFrameLocks noChangeAspect="1"/>
          </p:cNvGraphicFramePr>
          <p:nvPr/>
        </p:nvGraphicFramePr>
        <p:xfrm>
          <a:off x="990600" y="5638800"/>
          <a:ext cx="338138" cy="473075"/>
        </p:xfrm>
        <a:graphic>
          <a:graphicData uri="http://schemas.openxmlformats.org/presentationml/2006/ole">
            <p:oleObj spid="_x0000_s18442" name="Equation" r:id="rId11" imgW="126720" imgH="177480" progId="Equation.DSMT4">
              <p:embed/>
            </p:oleObj>
          </a:graphicData>
        </a:graphic>
      </p:graphicFrame>
      <p:sp>
        <p:nvSpPr>
          <p:cNvPr id="18473" name="Oval 26"/>
          <p:cNvSpPr>
            <a:spLocks noChangeArrowheads="1"/>
          </p:cNvSpPr>
          <p:nvPr/>
        </p:nvSpPr>
        <p:spPr bwMode="auto">
          <a:xfrm>
            <a:off x="2438400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3" name="Object 27"/>
          <p:cNvGraphicFramePr>
            <a:graphicFrameLocks noChangeAspect="1"/>
          </p:cNvGraphicFramePr>
          <p:nvPr/>
        </p:nvGraphicFramePr>
        <p:xfrm>
          <a:off x="2438400" y="2362200"/>
          <a:ext cx="449263" cy="406400"/>
        </p:xfrm>
        <a:graphic>
          <a:graphicData uri="http://schemas.openxmlformats.org/presentationml/2006/ole">
            <p:oleObj spid="_x0000_s18443" name="Equation" r:id="rId12" imgW="253800" imgH="228600" progId="Equation.DSMT4">
              <p:embed/>
            </p:oleObj>
          </a:graphicData>
        </a:graphic>
      </p:graphicFrame>
      <p:sp>
        <p:nvSpPr>
          <p:cNvPr id="18474" name="Oval 28"/>
          <p:cNvSpPr>
            <a:spLocks noChangeArrowheads="1"/>
          </p:cNvSpPr>
          <p:nvPr/>
        </p:nvSpPr>
        <p:spPr bwMode="auto">
          <a:xfrm>
            <a:off x="24384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4" name="Object 29"/>
          <p:cNvGraphicFramePr>
            <a:graphicFrameLocks noChangeAspect="1"/>
          </p:cNvGraphicFramePr>
          <p:nvPr/>
        </p:nvGraphicFramePr>
        <p:xfrm>
          <a:off x="2438400" y="3124200"/>
          <a:ext cx="449263" cy="406400"/>
        </p:xfrm>
        <a:graphic>
          <a:graphicData uri="http://schemas.openxmlformats.org/presentationml/2006/ole">
            <p:oleObj spid="_x0000_s18444" name="Equation" r:id="rId13" imgW="253800" imgH="228600" progId="Equation.DSMT4">
              <p:embed/>
            </p:oleObj>
          </a:graphicData>
        </a:graphic>
      </p:graphicFrame>
      <p:grpSp>
        <p:nvGrpSpPr>
          <p:cNvPr id="18475" name="Group 30"/>
          <p:cNvGrpSpPr>
            <a:grpSpLocks/>
          </p:cNvGrpSpPr>
          <p:nvPr/>
        </p:nvGrpSpPr>
        <p:grpSpPr bwMode="auto">
          <a:xfrm>
            <a:off x="2362200" y="5029200"/>
            <a:ext cx="685800" cy="685800"/>
            <a:chOff x="3504" y="1200"/>
            <a:chExt cx="432" cy="432"/>
          </a:xfrm>
        </p:grpSpPr>
        <p:sp>
          <p:nvSpPr>
            <p:cNvPr id="18510" name="Oval 31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11" name="Oval 32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5" name="Object 33"/>
          <p:cNvGraphicFramePr>
            <a:graphicFrameLocks noChangeAspect="1"/>
          </p:cNvGraphicFramePr>
          <p:nvPr/>
        </p:nvGraphicFramePr>
        <p:xfrm>
          <a:off x="2522538" y="5168900"/>
          <a:ext cx="449262" cy="406400"/>
        </p:xfrm>
        <a:graphic>
          <a:graphicData uri="http://schemas.openxmlformats.org/presentationml/2006/ole">
            <p:oleObj spid="_x0000_s18445" name="Equation" r:id="rId14" imgW="253800" imgH="228600" progId="Equation.DSMT4">
              <p:embed/>
            </p:oleObj>
          </a:graphicData>
        </a:graphic>
      </p:graphicFrame>
      <p:sp>
        <p:nvSpPr>
          <p:cNvPr id="18476" name="Oval 34"/>
          <p:cNvSpPr>
            <a:spLocks noChangeArrowheads="1"/>
          </p:cNvSpPr>
          <p:nvPr/>
        </p:nvSpPr>
        <p:spPr bwMode="auto">
          <a:xfrm>
            <a:off x="24384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6" name="Object 35"/>
          <p:cNvGraphicFramePr>
            <a:graphicFrameLocks noChangeAspect="1"/>
          </p:cNvGraphicFramePr>
          <p:nvPr/>
        </p:nvGraphicFramePr>
        <p:xfrm>
          <a:off x="2514600" y="4089400"/>
          <a:ext cx="449263" cy="406400"/>
        </p:xfrm>
        <a:graphic>
          <a:graphicData uri="http://schemas.openxmlformats.org/presentationml/2006/ole">
            <p:oleObj spid="_x0000_s18446" name="Equation" r:id="rId15" imgW="253800" imgH="228600" progId="Equation.DSMT4">
              <p:embed/>
            </p:oleObj>
          </a:graphicData>
        </a:graphic>
      </p:graphicFrame>
      <p:grpSp>
        <p:nvGrpSpPr>
          <p:cNvPr id="18477" name="Group 37"/>
          <p:cNvGrpSpPr>
            <a:grpSpLocks/>
          </p:cNvGrpSpPr>
          <p:nvPr/>
        </p:nvGrpSpPr>
        <p:grpSpPr bwMode="auto">
          <a:xfrm>
            <a:off x="2354263" y="5943600"/>
            <a:ext cx="685800" cy="685800"/>
            <a:chOff x="3504" y="1200"/>
            <a:chExt cx="432" cy="432"/>
          </a:xfrm>
        </p:grpSpPr>
        <p:sp>
          <p:nvSpPr>
            <p:cNvPr id="18508" name="Oval 38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9" name="Oval 39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7" name="Object 40"/>
          <p:cNvGraphicFramePr>
            <a:graphicFrameLocks noChangeAspect="1"/>
          </p:cNvGraphicFramePr>
          <p:nvPr/>
        </p:nvGraphicFramePr>
        <p:xfrm>
          <a:off x="2514600" y="6096000"/>
          <a:ext cx="449263" cy="406400"/>
        </p:xfrm>
        <a:graphic>
          <a:graphicData uri="http://schemas.openxmlformats.org/presentationml/2006/ole">
            <p:oleObj spid="_x0000_s18447" name="Equation" r:id="rId16" imgW="253800" imgH="228600" progId="Equation.DSMT4">
              <p:embed/>
            </p:oleObj>
          </a:graphicData>
        </a:graphic>
      </p:graphicFrame>
      <p:sp>
        <p:nvSpPr>
          <p:cNvPr id="18478" name="Oval 41"/>
          <p:cNvSpPr>
            <a:spLocks noChangeArrowheads="1"/>
          </p:cNvSpPr>
          <p:nvPr/>
        </p:nvSpPr>
        <p:spPr bwMode="auto">
          <a:xfrm>
            <a:off x="5562600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479" name="Group 42"/>
          <p:cNvGrpSpPr>
            <a:grpSpLocks/>
          </p:cNvGrpSpPr>
          <p:nvPr/>
        </p:nvGrpSpPr>
        <p:grpSpPr bwMode="auto">
          <a:xfrm>
            <a:off x="6858000" y="4953000"/>
            <a:ext cx="685800" cy="685800"/>
            <a:chOff x="3504" y="1200"/>
            <a:chExt cx="432" cy="432"/>
          </a:xfrm>
        </p:grpSpPr>
        <p:sp>
          <p:nvSpPr>
            <p:cNvPr id="18506" name="Oval 43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7" name="Oval 44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48" name="Object 45"/>
          <p:cNvGraphicFramePr>
            <a:graphicFrameLocks noChangeAspect="1"/>
          </p:cNvGraphicFramePr>
          <p:nvPr/>
        </p:nvGraphicFramePr>
        <p:xfrm>
          <a:off x="5715000" y="2362200"/>
          <a:ext cx="268288" cy="381000"/>
        </p:xfrm>
        <a:graphic>
          <a:graphicData uri="http://schemas.openxmlformats.org/presentationml/2006/ole">
            <p:oleObj spid="_x0000_s18448" name="Equation" r:id="rId17" imgW="152280" imgH="215640" progId="Equation.DSMT4">
              <p:embed/>
            </p:oleObj>
          </a:graphicData>
        </a:graphic>
      </p:graphicFrame>
      <p:sp>
        <p:nvSpPr>
          <p:cNvPr id="18480" name="Oval 51"/>
          <p:cNvSpPr>
            <a:spLocks noChangeArrowheads="1"/>
          </p:cNvSpPr>
          <p:nvPr/>
        </p:nvSpPr>
        <p:spPr bwMode="auto">
          <a:xfrm>
            <a:off x="5410200" y="5105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49" name="Object 55"/>
          <p:cNvGraphicFramePr>
            <a:graphicFrameLocks noChangeAspect="1"/>
          </p:cNvGraphicFramePr>
          <p:nvPr/>
        </p:nvGraphicFramePr>
        <p:xfrm>
          <a:off x="5562600" y="5156200"/>
          <a:ext cx="290513" cy="406400"/>
        </p:xfrm>
        <a:graphic>
          <a:graphicData uri="http://schemas.openxmlformats.org/presentationml/2006/ole">
            <p:oleObj spid="_x0000_s18449" name="Equation" r:id="rId18" imgW="164880" imgH="228600" progId="Equation.DSMT4">
              <p:embed/>
            </p:oleObj>
          </a:graphicData>
        </a:graphic>
      </p:graphicFrame>
      <p:graphicFrame>
        <p:nvGraphicFramePr>
          <p:cNvPr id="18450" name="Object 56"/>
          <p:cNvGraphicFramePr>
            <a:graphicFrameLocks noChangeAspect="1"/>
          </p:cNvGraphicFramePr>
          <p:nvPr/>
        </p:nvGraphicFramePr>
        <p:xfrm>
          <a:off x="7086600" y="5029200"/>
          <a:ext cx="290513" cy="381000"/>
        </p:xfrm>
        <a:graphic>
          <a:graphicData uri="http://schemas.openxmlformats.org/presentationml/2006/ole">
            <p:oleObj spid="_x0000_s18450" name="Equation" r:id="rId19" imgW="164880" imgH="215640" progId="Equation.DSMT4">
              <p:embed/>
            </p:oleObj>
          </a:graphicData>
        </a:graphic>
      </p:graphicFrame>
      <p:graphicFrame>
        <p:nvGraphicFramePr>
          <p:cNvPr id="18451" name="Object 57"/>
          <p:cNvGraphicFramePr>
            <a:graphicFrameLocks noChangeAspect="1"/>
          </p:cNvGraphicFramePr>
          <p:nvPr/>
        </p:nvGraphicFramePr>
        <p:xfrm>
          <a:off x="7010400" y="3200400"/>
          <a:ext cx="290513" cy="381000"/>
        </p:xfrm>
        <a:graphic>
          <a:graphicData uri="http://schemas.openxmlformats.org/presentationml/2006/ole">
            <p:oleObj spid="_x0000_s18451" name="Equation" r:id="rId20" imgW="164880" imgH="215640" progId="Equation.DSMT4">
              <p:embed/>
            </p:oleObj>
          </a:graphicData>
        </a:graphic>
      </p:graphicFrame>
      <p:sp>
        <p:nvSpPr>
          <p:cNvPr id="18481" name="Oval 58"/>
          <p:cNvSpPr>
            <a:spLocks noChangeArrowheads="1"/>
          </p:cNvSpPr>
          <p:nvPr/>
        </p:nvSpPr>
        <p:spPr bwMode="auto">
          <a:xfrm>
            <a:off x="68580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2" name="Object 59"/>
          <p:cNvGraphicFramePr>
            <a:graphicFrameLocks noChangeAspect="1"/>
          </p:cNvGraphicFramePr>
          <p:nvPr/>
        </p:nvGraphicFramePr>
        <p:xfrm>
          <a:off x="4659313" y="3200400"/>
          <a:ext cx="268287" cy="381000"/>
        </p:xfrm>
        <a:graphic>
          <a:graphicData uri="http://schemas.openxmlformats.org/presentationml/2006/ole">
            <p:oleObj spid="_x0000_s18452" name="Equation" r:id="rId21" imgW="152280" imgH="215640" progId="Equation.DSMT4">
              <p:embed/>
            </p:oleObj>
          </a:graphicData>
        </a:graphic>
      </p:graphicFrame>
      <p:sp>
        <p:nvSpPr>
          <p:cNvPr id="18482" name="Oval 60"/>
          <p:cNvSpPr>
            <a:spLocks noChangeArrowheads="1"/>
          </p:cNvSpPr>
          <p:nvPr/>
        </p:nvSpPr>
        <p:spPr bwMode="auto">
          <a:xfrm>
            <a:off x="4495800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3" name="Object 61"/>
          <p:cNvGraphicFramePr>
            <a:graphicFrameLocks noChangeAspect="1"/>
          </p:cNvGraphicFramePr>
          <p:nvPr/>
        </p:nvGraphicFramePr>
        <p:xfrm>
          <a:off x="5562600" y="4114800"/>
          <a:ext cx="290513" cy="381000"/>
        </p:xfrm>
        <a:graphic>
          <a:graphicData uri="http://schemas.openxmlformats.org/presentationml/2006/ole">
            <p:oleObj spid="_x0000_s18453" name="Equation" r:id="rId22" imgW="164880" imgH="215640" progId="Equation.DSMT4">
              <p:embed/>
            </p:oleObj>
          </a:graphicData>
        </a:graphic>
      </p:graphicFrame>
      <p:sp>
        <p:nvSpPr>
          <p:cNvPr id="18483" name="Oval 62"/>
          <p:cNvSpPr>
            <a:spLocks noChangeArrowheads="1"/>
          </p:cNvSpPr>
          <p:nvPr/>
        </p:nvSpPr>
        <p:spPr bwMode="auto">
          <a:xfrm>
            <a:off x="54102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4" name="Object 63"/>
          <p:cNvGraphicFramePr>
            <a:graphicFrameLocks noChangeAspect="1"/>
          </p:cNvGraphicFramePr>
          <p:nvPr/>
        </p:nvGraphicFramePr>
        <p:xfrm>
          <a:off x="4191000" y="4114800"/>
          <a:ext cx="268288" cy="381000"/>
        </p:xfrm>
        <a:graphic>
          <a:graphicData uri="http://schemas.openxmlformats.org/presentationml/2006/ole">
            <p:oleObj spid="_x0000_s18454" name="Equation" r:id="rId23" imgW="152280" imgH="215640" progId="Equation.DSMT4">
              <p:embed/>
            </p:oleObj>
          </a:graphicData>
        </a:graphic>
      </p:graphicFrame>
      <p:sp>
        <p:nvSpPr>
          <p:cNvPr id="18484" name="Oval 64"/>
          <p:cNvSpPr>
            <a:spLocks noChangeArrowheads="1"/>
          </p:cNvSpPr>
          <p:nvPr/>
        </p:nvSpPr>
        <p:spPr bwMode="auto">
          <a:xfrm>
            <a:off x="4027488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5" name="Object 65"/>
          <p:cNvGraphicFramePr>
            <a:graphicFrameLocks noChangeAspect="1"/>
          </p:cNvGraphicFramePr>
          <p:nvPr/>
        </p:nvGraphicFramePr>
        <p:xfrm>
          <a:off x="4267200" y="5105400"/>
          <a:ext cx="268288" cy="381000"/>
        </p:xfrm>
        <a:graphic>
          <a:graphicData uri="http://schemas.openxmlformats.org/presentationml/2006/ole">
            <p:oleObj spid="_x0000_s18455" name="Equation" r:id="rId24" imgW="152280" imgH="215640" progId="Equation.DSMT4">
              <p:embed/>
            </p:oleObj>
          </a:graphicData>
        </a:graphic>
      </p:graphicFrame>
      <p:sp>
        <p:nvSpPr>
          <p:cNvPr id="18485" name="Oval 66"/>
          <p:cNvSpPr>
            <a:spLocks noChangeArrowheads="1"/>
          </p:cNvSpPr>
          <p:nvPr/>
        </p:nvSpPr>
        <p:spPr bwMode="auto">
          <a:xfrm>
            <a:off x="4103688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6" name="Object 67"/>
          <p:cNvGraphicFramePr>
            <a:graphicFrameLocks noChangeAspect="1"/>
          </p:cNvGraphicFramePr>
          <p:nvPr/>
        </p:nvGraphicFramePr>
        <p:xfrm>
          <a:off x="4267200" y="6096000"/>
          <a:ext cx="268288" cy="381000"/>
        </p:xfrm>
        <a:graphic>
          <a:graphicData uri="http://schemas.openxmlformats.org/presentationml/2006/ole">
            <p:oleObj spid="_x0000_s18456" name="Equation" r:id="rId25" imgW="152280" imgH="215640" progId="Equation.DSMT4">
              <p:embed/>
            </p:oleObj>
          </a:graphicData>
        </a:graphic>
      </p:graphicFrame>
      <p:sp>
        <p:nvSpPr>
          <p:cNvPr id="18486" name="Oval 68"/>
          <p:cNvSpPr>
            <a:spLocks noChangeArrowheads="1"/>
          </p:cNvSpPr>
          <p:nvPr/>
        </p:nvSpPr>
        <p:spPr bwMode="auto">
          <a:xfrm>
            <a:off x="4103688" y="601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487" name="Group 69"/>
          <p:cNvGrpSpPr>
            <a:grpSpLocks/>
          </p:cNvGrpSpPr>
          <p:nvPr/>
        </p:nvGrpSpPr>
        <p:grpSpPr bwMode="auto">
          <a:xfrm>
            <a:off x="5334000" y="5943600"/>
            <a:ext cx="685800" cy="685800"/>
            <a:chOff x="3504" y="1200"/>
            <a:chExt cx="432" cy="432"/>
          </a:xfrm>
        </p:grpSpPr>
        <p:sp>
          <p:nvSpPr>
            <p:cNvPr id="18504" name="Oval 70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05" name="Oval 71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8457" name="Object 72"/>
          <p:cNvGraphicFramePr>
            <a:graphicFrameLocks noChangeAspect="1"/>
          </p:cNvGraphicFramePr>
          <p:nvPr/>
        </p:nvGraphicFramePr>
        <p:xfrm>
          <a:off x="5562600" y="6019800"/>
          <a:ext cx="290513" cy="381000"/>
        </p:xfrm>
        <a:graphic>
          <a:graphicData uri="http://schemas.openxmlformats.org/presentationml/2006/ole">
            <p:oleObj spid="_x0000_s18457" name="Equation" r:id="rId26" imgW="164880" imgH="215640" progId="Equation.DSMT4">
              <p:embed/>
            </p:oleObj>
          </a:graphicData>
        </a:graphic>
      </p:graphicFrame>
      <p:sp>
        <p:nvSpPr>
          <p:cNvPr id="18488" name="Oval 73"/>
          <p:cNvSpPr>
            <a:spLocks noChangeArrowheads="1"/>
          </p:cNvSpPr>
          <p:nvPr/>
        </p:nvSpPr>
        <p:spPr bwMode="auto">
          <a:xfrm>
            <a:off x="6858000" y="4064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8" name="Object 74"/>
          <p:cNvGraphicFramePr>
            <a:graphicFrameLocks noChangeAspect="1"/>
          </p:cNvGraphicFramePr>
          <p:nvPr/>
        </p:nvGraphicFramePr>
        <p:xfrm>
          <a:off x="7010400" y="4114800"/>
          <a:ext cx="290513" cy="406400"/>
        </p:xfrm>
        <a:graphic>
          <a:graphicData uri="http://schemas.openxmlformats.org/presentationml/2006/ole">
            <p:oleObj spid="_x0000_s18458" name="Equation" r:id="rId27" imgW="164880" imgH="228600" progId="Equation.DSMT4">
              <p:embed/>
            </p:oleObj>
          </a:graphicData>
        </a:graphic>
      </p:graphicFrame>
      <p:sp>
        <p:nvSpPr>
          <p:cNvPr id="18489" name="Line 75"/>
          <p:cNvSpPr>
            <a:spLocks noChangeShapeType="1"/>
          </p:cNvSpPr>
          <p:nvPr/>
        </p:nvSpPr>
        <p:spPr bwMode="auto">
          <a:xfrm>
            <a:off x="2743200" y="28194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0" name="Line 76"/>
          <p:cNvSpPr>
            <a:spLocks noChangeShapeType="1"/>
          </p:cNvSpPr>
          <p:nvPr/>
        </p:nvSpPr>
        <p:spPr bwMode="auto">
          <a:xfrm>
            <a:off x="2743200" y="36576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1" name="Line 77"/>
          <p:cNvSpPr>
            <a:spLocks noChangeShapeType="1"/>
          </p:cNvSpPr>
          <p:nvPr/>
        </p:nvSpPr>
        <p:spPr bwMode="auto">
          <a:xfrm>
            <a:off x="27432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2" name="Line 78"/>
          <p:cNvSpPr>
            <a:spLocks noChangeShapeType="1"/>
          </p:cNvSpPr>
          <p:nvPr/>
        </p:nvSpPr>
        <p:spPr bwMode="auto">
          <a:xfrm>
            <a:off x="2743200" y="5638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3" name="Line 79"/>
          <p:cNvSpPr>
            <a:spLocks noChangeShapeType="1"/>
          </p:cNvSpPr>
          <p:nvPr/>
        </p:nvSpPr>
        <p:spPr bwMode="auto">
          <a:xfrm flipH="1">
            <a:off x="4953000" y="28194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4" name="Line 80"/>
          <p:cNvSpPr>
            <a:spLocks noChangeShapeType="1"/>
          </p:cNvSpPr>
          <p:nvPr/>
        </p:nvSpPr>
        <p:spPr bwMode="auto">
          <a:xfrm>
            <a:off x="6019800" y="27432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5" name="Line 81"/>
          <p:cNvSpPr>
            <a:spLocks noChangeShapeType="1"/>
          </p:cNvSpPr>
          <p:nvPr/>
        </p:nvSpPr>
        <p:spPr bwMode="auto">
          <a:xfrm flipH="1">
            <a:off x="4419600" y="3581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6" name="Line 82"/>
          <p:cNvSpPr>
            <a:spLocks noChangeShapeType="1"/>
          </p:cNvSpPr>
          <p:nvPr/>
        </p:nvSpPr>
        <p:spPr bwMode="auto">
          <a:xfrm>
            <a:off x="4876800" y="3581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7" name="Line 83"/>
          <p:cNvSpPr>
            <a:spLocks noChangeShapeType="1"/>
          </p:cNvSpPr>
          <p:nvPr/>
        </p:nvSpPr>
        <p:spPr bwMode="auto">
          <a:xfrm>
            <a:off x="43434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8" name="Line 84"/>
          <p:cNvSpPr>
            <a:spLocks noChangeShapeType="1"/>
          </p:cNvSpPr>
          <p:nvPr/>
        </p:nvSpPr>
        <p:spPr bwMode="auto">
          <a:xfrm>
            <a:off x="5715000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99" name="Line 85"/>
          <p:cNvSpPr>
            <a:spLocks noChangeShapeType="1"/>
          </p:cNvSpPr>
          <p:nvPr/>
        </p:nvSpPr>
        <p:spPr bwMode="auto">
          <a:xfrm>
            <a:off x="4419600" y="5486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0" name="Line 86"/>
          <p:cNvSpPr>
            <a:spLocks noChangeShapeType="1"/>
          </p:cNvSpPr>
          <p:nvPr/>
        </p:nvSpPr>
        <p:spPr bwMode="auto">
          <a:xfrm>
            <a:off x="5715000" y="563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1" name="Line 87"/>
          <p:cNvSpPr>
            <a:spLocks noChangeShapeType="1"/>
          </p:cNvSpPr>
          <p:nvPr/>
        </p:nvSpPr>
        <p:spPr bwMode="auto">
          <a:xfrm>
            <a:off x="7162800" y="3657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2" name="Line 88"/>
          <p:cNvSpPr>
            <a:spLocks noChangeShapeType="1"/>
          </p:cNvSpPr>
          <p:nvPr/>
        </p:nvSpPr>
        <p:spPr bwMode="auto">
          <a:xfrm>
            <a:off x="7162800" y="4648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503" name="Line 89"/>
          <p:cNvSpPr>
            <a:spLocks noChangeShapeType="1"/>
          </p:cNvSpPr>
          <p:nvPr/>
        </p:nvSpPr>
        <p:spPr bwMode="auto">
          <a:xfrm>
            <a:off x="7239000" y="5638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59" name="Object 93"/>
          <p:cNvGraphicFramePr>
            <a:graphicFrameLocks noChangeAspect="1"/>
          </p:cNvGraphicFramePr>
          <p:nvPr/>
        </p:nvGraphicFramePr>
        <p:xfrm>
          <a:off x="6934200" y="5943600"/>
          <a:ext cx="615950" cy="685800"/>
        </p:xfrm>
        <a:graphic>
          <a:graphicData uri="http://schemas.openxmlformats.org/presentationml/2006/ole">
            <p:oleObj spid="_x0000_s18459" name="Equation" r:id="rId28" imgW="11412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9461E-6433-4B77-9DE8-94C911CED698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19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ＮＦＡの受理</a:t>
            </a:r>
          </a:p>
        </p:txBody>
      </p:sp>
      <p:sp>
        <p:nvSpPr>
          <p:cNvPr id="19474" name="Text Box 3"/>
          <p:cNvSpPr txBox="1">
            <a:spLocks noChangeArrowheads="1"/>
          </p:cNvSpPr>
          <p:nvPr/>
        </p:nvSpPr>
        <p:spPr bwMode="auto">
          <a:xfrm>
            <a:off x="762000" y="838200"/>
            <a:ext cx="5826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NFA</a:t>
            </a:r>
            <a:r>
              <a:rPr lang="ja-JP" altLang="en-US"/>
              <a:t>の受理とは、</a:t>
            </a:r>
          </a:p>
          <a:p>
            <a:r>
              <a:rPr lang="ja-JP" altLang="en-US"/>
              <a:t>入力系列を受理する遷移の系列が</a:t>
            </a:r>
            <a:r>
              <a:rPr lang="ja-JP" altLang="en-US">
                <a:solidFill>
                  <a:srgbClr val="FF0000"/>
                </a:solidFill>
              </a:rPr>
              <a:t>存在</a:t>
            </a:r>
            <a:r>
              <a:rPr lang="ja-JP" altLang="en-US"/>
              <a:t>する</a:t>
            </a:r>
          </a:p>
          <a:p>
            <a:r>
              <a:rPr lang="ja-JP" altLang="en-US"/>
              <a:t>ことである。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609600" y="3962400"/>
          <a:ext cx="604838" cy="679450"/>
        </p:xfrm>
        <a:graphic>
          <a:graphicData uri="http://schemas.openxmlformats.org/presentationml/2006/ole">
            <p:oleObj spid="_x0000_s19458" name="Equation" r:id="rId3" imgW="190440" imgH="215640" progId="Equation.DSMT4">
              <p:embed/>
            </p:oleObj>
          </a:graphicData>
        </a:graphic>
      </p:graphicFrame>
      <p:sp>
        <p:nvSpPr>
          <p:cNvPr id="19475" name="Oval 5"/>
          <p:cNvSpPr>
            <a:spLocks noChangeArrowheads="1"/>
          </p:cNvSpPr>
          <p:nvPr/>
        </p:nvSpPr>
        <p:spPr bwMode="auto">
          <a:xfrm>
            <a:off x="3135313" y="2286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9476" name="Group 6"/>
          <p:cNvGrpSpPr>
            <a:grpSpLocks/>
          </p:cNvGrpSpPr>
          <p:nvPr/>
        </p:nvGrpSpPr>
        <p:grpSpPr bwMode="auto">
          <a:xfrm>
            <a:off x="4430713" y="4953000"/>
            <a:ext cx="685800" cy="685800"/>
            <a:chOff x="3504" y="1200"/>
            <a:chExt cx="432" cy="432"/>
          </a:xfrm>
        </p:grpSpPr>
        <p:sp>
          <p:nvSpPr>
            <p:cNvPr id="19502" name="Oval 7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3" name="Oval 8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9459" name="Object 9"/>
          <p:cNvGraphicFramePr>
            <a:graphicFrameLocks noChangeAspect="1"/>
          </p:cNvGraphicFramePr>
          <p:nvPr/>
        </p:nvGraphicFramePr>
        <p:xfrm>
          <a:off x="3287713" y="2362200"/>
          <a:ext cx="268287" cy="381000"/>
        </p:xfrm>
        <a:graphic>
          <a:graphicData uri="http://schemas.openxmlformats.org/presentationml/2006/ole">
            <p:oleObj spid="_x0000_s19459" name="Equation" r:id="rId4" imgW="152280" imgH="215640" progId="Equation.DSMT4">
              <p:embed/>
            </p:oleObj>
          </a:graphicData>
        </a:graphic>
      </p:graphicFrame>
      <p:sp>
        <p:nvSpPr>
          <p:cNvPr id="19477" name="Oval 10"/>
          <p:cNvSpPr>
            <a:spLocks noChangeArrowheads="1"/>
          </p:cNvSpPr>
          <p:nvPr/>
        </p:nvSpPr>
        <p:spPr bwMode="auto">
          <a:xfrm>
            <a:off x="2982913" y="5105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0" name="Object 11"/>
          <p:cNvGraphicFramePr>
            <a:graphicFrameLocks noChangeAspect="1"/>
          </p:cNvGraphicFramePr>
          <p:nvPr/>
        </p:nvGraphicFramePr>
        <p:xfrm>
          <a:off x="3135313" y="5156200"/>
          <a:ext cx="290512" cy="406400"/>
        </p:xfrm>
        <a:graphic>
          <a:graphicData uri="http://schemas.openxmlformats.org/presentationml/2006/ole">
            <p:oleObj spid="_x0000_s19460" name="Equation" r:id="rId5" imgW="164880" imgH="228600" progId="Equation.DSMT4">
              <p:embed/>
            </p:oleObj>
          </a:graphicData>
        </a:graphic>
      </p:graphicFrame>
      <p:graphicFrame>
        <p:nvGraphicFramePr>
          <p:cNvPr id="19461" name="Object 12"/>
          <p:cNvGraphicFramePr>
            <a:graphicFrameLocks noChangeAspect="1"/>
          </p:cNvGraphicFramePr>
          <p:nvPr/>
        </p:nvGraphicFramePr>
        <p:xfrm>
          <a:off x="4659313" y="5029200"/>
          <a:ext cx="290512" cy="381000"/>
        </p:xfrm>
        <a:graphic>
          <a:graphicData uri="http://schemas.openxmlformats.org/presentationml/2006/ole">
            <p:oleObj spid="_x0000_s19461" name="Equation" r:id="rId6" imgW="164880" imgH="215640" progId="Equation.DSMT4">
              <p:embed/>
            </p:oleObj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/>
        </p:nvGraphicFramePr>
        <p:xfrm>
          <a:off x="4583113" y="3200400"/>
          <a:ext cx="290512" cy="381000"/>
        </p:xfrm>
        <a:graphic>
          <a:graphicData uri="http://schemas.openxmlformats.org/presentationml/2006/ole">
            <p:oleObj spid="_x0000_s19462" name="Equation" r:id="rId7" imgW="164880" imgH="215640" progId="Equation.DSMT4">
              <p:embed/>
            </p:oleObj>
          </a:graphicData>
        </a:graphic>
      </p:graphicFrame>
      <p:sp>
        <p:nvSpPr>
          <p:cNvPr id="19478" name="Oval 14"/>
          <p:cNvSpPr>
            <a:spLocks noChangeArrowheads="1"/>
          </p:cNvSpPr>
          <p:nvPr/>
        </p:nvSpPr>
        <p:spPr bwMode="auto">
          <a:xfrm>
            <a:off x="4430713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3" name="Object 15"/>
          <p:cNvGraphicFramePr>
            <a:graphicFrameLocks noChangeAspect="1"/>
          </p:cNvGraphicFramePr>
          <p:nvPr/>
        </p:nvGraphicFramePr>
        <p:xfrm>
          <a:off x="2232025" y="3200400"/>
          <a:ext cx="268288" cy="381000"/>
        </p:xfrm>
        <a:graphic>
          <a:graphicData uri="http://schemas.openxmlformats.org/presentationml/2006/ole">
            <p:oleObj spid="_x0000_s19463" name="Equation" r:id="rId8" imgW="152280" imgH="215640" progId="Equation.DSMT4">
              <p:embed/>
            </p:oleObj>
          </a:graphicData>
        </a:graphic>
      </p:graphicFrame>
      <p:sp>
        <p:nvSpPr>
          <p:cNvPr id="19479" name="Oval 16"/>
          <p:cNvSpPr>
            <a:spLocks noChangeArrowheads="1"/>
          </p:cNvSpPr>
          <p:nvPr/>
        </p:nvSpPr>
        <p:spPr bwMode="auto">
          <a:xfrm>
            <a:off x="2068513" y="3124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4" name="Object 17"/>
          <p:cNvGraphicFramePr>
            <a:graphicFrameLocks noChangeAspect="1"/>
          </p:cNvGraphicFramePr>
          <p:nvPr/>
        </p:nvGraphicFramePr>
        <p:xfrm>
          <a:off x="3135313" y="4114800"/>
          <a:ext cx="290512" cy="381000"/>
        </p:xfrm>
        <a:graphic>
          <a:graphicData uri="http://schemas.openxmlformats.org/presentationml/2006/ole">
            <p:oleObj spid="_x0000_s19464" name="Equation" r:id="rId9" imgW="164880" imgH="215640" progId="Equation.DSMT4">
              <p:embed/>
            </p:oleObj>
          </a:graphicData>
        </a:graphic>
      </p:graphicFrame>
      <p:sp>
        <p:nvSpPr>
          <p:cNvPr id="19480" name="Oval 18"/>
          <p:cNvSpPr>
            <a:spLocks noChangeArrowheads="1"/>
          </p:cNvSpPr>
          <p:nvPr/>
        </p:nvSpPr>
        <p:spPr bwMode="auto">
          <a:xfrm>
            <a:off x="2982913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5" name="Object 19"/>
          <p:cNvGraphicFramePr>
            <a:graphicFrameLocks noChangeAspect="1"/>
          </p:cNvGraphicFramePr>
          <p:nvPr/>
        </p:nvGraphicFramePr>
        <p:xfrm>
          <a:off x="1763713" y="4114800"/>
          <a:ext cx="268287" cy="381000"/>
        </p:xfrm>
        <a:graphic>
          <a:graphicData uri="http://schemas.openxmlformats.org/presentationml/2006/ole">
            <p:oleObj spid="_x0000_s19465" name="Equation" r:id="rId10" imgW="152280" imgH="215640" progId="Equation.DSMT4">
              <p:embed/>
            </p:oleObj>
          </a:graphicData>
        </a:graphic>
      </p:graphicFrame>
      <p:sp>
        <p:nvSpPr>
          <p:cNvPr id="19481" name="Oval 20"/>
          <p:cNvSpPr>
            <a:spLocks noChangeArrowheads="1"/>
          </p:cNvSpPr>
          <p:nvPr/>
        </p:nvSpPr>
        <p:spPr bwMode="auto">
          <a:xfrm>
            <a:off x="1600200" y="4038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6" name="Object 21"/>
          <p:cNvGraphicFramePr>
            <a:graphicFrameLocks noChangeAspect="1"/>
          </p:cNvGraphicFramePr>
          <p:nvPr/>
        </p:nvGraphicFramePr>
        <p:xfrm>
          <a:off x="1839913" y="5105400"/>
          <a:ext cx="268287" cy="381000"/>
        </p:xfrm>
        <a:graphic>
          <a:graphicData uri="http://schemas.openxmlformats.org/presentationml/2006/ole">
            <p:oleObj spid="_x0000_s19466" name="Equation" r:id="rId11" imgW="152280" imgH="215640" progId="Equation.DSMT4">
              <p:embed/>
            </p:oleObj>
          </a:graphicData>
        </a:graphic>
      </p:graphicFrame>
      <p:sp>
        <p:nvSpPr>
          <p:cNvPr id="19482" name="Oval 22"/>
          <p:cNvSpPr>
            <a:spLocks noChangeArrowheads="1"/>
          </p:cNvSpPr>
          <p:nvPr/>
        </p:nvSpPr>
        <p:spPr bwMode="auto">
          <a:xfrm>
            <a:off x="1676400" y="5029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7" name="Object 23"/>
          <p:cNvGraphicFramePr>
            <a:graphicFrameLocks noChangeAspect="1"/>
          </p:cNvGraphicFramePr>
          <p:nvPr/>
        </p:nvGraphicFramePr>
        <p:xfrm>
          <a:off x="1839913" y="6096000"/>
          <a:ext cx="268287" cy="381000"/>
        </p:xfrm>
        <a:graphic>
          <a:graphicData uri="http://schemas.openxmlformats.org/presentationml/2006/ole">
            <p:oleObj spid="_x0000_s19467" name="Equation" r:id="rId12" imgW="152280" imgH="215640" progId="Equation.DSMT4">
              <p:embed/>
            </p:oleObj>
          </a:graphicData>
        </a:graphic>
      </p:graphicFrame>
      <p:sp>
        <p:nvSpPr>
          <p:cNvPr id="19483" name="Oval 24"/>
          <p:cNvSpPr>
            <a:spLocks noChangeArrowheads="1"/>
          </p:cNvSpPr>
          <p:nvPr/>
        </p:nvSpPr>
        <p:spPr bwMode="auto">
          <a:xfrm>
            <a:off x="1676400" y="60198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9484" name="Group 25"/>
          <p:cNvGrpSpPr>
            <a:grpSpLocks/>
          </p:cNvGrpSpPr>
          <p:nvPr/>
        </p:nvGrpSpPr>
        <p:grpSpPr bwMode="auto">
          <a:xfrm>
            <a:off x="2906713" y="5943600"/>
            <a:ext cx="685800" cy="685800"/>
            <a:chOff x="3504" y="1200"/>
            <a:chExt cx="432" cy="432"/>
          </a:xfrm>
        </p:grpSpPr>
        <p:sp>
          <p:nvSpPr>
            <p:cNvPr id="19500" name="Oval 2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501" name="Oval 2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19468" name="Object 28"/>
          <p:cNvGraphicFramePr>
            <a:graphicFrameLocks noChangeAspect="1"/>
          </p:cNvGraphicFramePr>
          <p:nvPr/>
        </p:nvGraphicFramePr>
        <p:xfrm>
          <a:off x="3135313" y="6019800"/>
          <a:ext cx="290512" cy="381000"/>
        </p:xfrm>
        <a:graphic>
          <a:graphicData uri="http://schemas.openxmlformats.org/presentationml/2006/ole">
            <p:oleObj spid="_x0000_s19468" name="Equation" r:id="rId13" imgW="164880" imgH="215640" progId="Equation.DSMT4">
              <p:embed/>
            </p:oleObj>
          </a:graphicData>
        </a:graphic>
      </p:graphicFrame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4430713" y="40640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9" name="Object 30"/>
          <p:cNvGraphicFramePr>
            <a:graphicFrameLocks noChangeAspect="1"/>
          </p:cNvGraphicFramePr>
          <p:nvPr/>
        </p:nvGraphicFramePr>
        <p:xfrm>
          <a:off x="4583113" y="4114800"/>
          <a:ext cx="290512" cy="406400"/>
        </p:xfrm>
        <a:graphic>
          <a:graphicData uri="http://schemas.openxmlformats.org/presentationml/2006/ole">
            <p:oleObj spid="_x0000_s19469" name="Equation" r:id="rId14" imgW="164880" imgH="228600" progId="Equation.DSMT4">
              <p:embed/>
            </p:oleObj>
          </a:graphicData>
        </a:graphic>
      </p:graphicFrame>
      <p:sp>
        <p:nvSpPr>
          <p:cNvPr id="19486" name="Line 31"/>
          <p:cNvSpPr>
            <a:spLocks noChangeShapeType="1"/>
          </p:cNvSpPr>
          <p:nvPr/>
        </p:nvSpPr>
        <p:spPr bwMode="auto">
          <a:xfrm flipH="1">
            <a:off x="2525713" y="2819400"/>
            <a:ext cx="762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7" name="Line 32"/>
          <p:cNvSpPr>
            <a:spLocks noChangeShapeType="1"/>
          </p:cNvSpPr>
          <p:nvPr/>
        </p:nvSpPr>
        <p:spPr bwMode="auto">
          <a:xfrm>
            <a:off x="3592513" y="27432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8" name="Line 33"/>
          <p:cNvSpPr>
            <a:spLocks noChangeShapeType="1"/>
          </p:cNvSpPr>
          <p:nvPr/>
        </p:nvSpPr>
        <p:spPr bwMode="auto">
          <a:xfrm flipH="1">
            <a:off x="1992313" y="3581400"/>
            <a:ext cx="228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89" name="Line 34"/>
          <p:cNvSpPr>
            <a:spLocks noChangeShapeType="1"/>
          </p:cNvSpPr>
          <p:nvPr/>
        </p:nvSpPr>
        <p:spPr bwMode="auto">
          <a:xfrm>
            <a:off x="2449513" y="3581400"/>
            <a:ext cx="685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0" name="Line 35"/>
          <p:cNvSpPr>
            <a:spLocks noChangeShapeType="1"/>
          </p:cNvSpPr>
          <p:nvPr/>
        </p:nvSpPr>
        <p:spPr bwMode="auto">
          <a:xfrm>
            <a:off x="1916113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1" name="Line 36"/>
          <p:cNvSpPr>
            <a:spLocks noChangeShapeType="1"/>
          </p:cNvSpPr>
          <p:nvPr/>
        </p:nvSpPr>
        <p:spPr bwMode="auto">
          <a:xfrm>
            <a:off x="3287713" y="4572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2" name="Line 37"/>
          <p:cNvSpPr>
            <a:spLocks noChangeShapeType="1"/>
          </p:cNvSpPr>
          <p:nvPr/>
        </p:nvSpPr>
        <p:spPr bwMode="auto">
          <a:xfrm>
            <a:off x="1992313" y="54864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3" name="Line 38"/>
          <p:cNvSpPr>
            <a:spLocks noChangeShapeType="1"/>
          </p:cNvSpPr>
          <p:nvPr/>
        </p:nvSpPr>
        <p:spPr bwMode="auto">
          <a:xfrm>
            <a:off x="3287713" y="56388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4" name="Line 39"/>
          <p:cNvSpPr>
            <a:spLocks noChangeShapeType="1"/>
          </p:cNvSpPr>
          <p:nvPr/>
        </p:nvSpPr>
        <p:spPr bwMode="auto">
          <a:xfrm>
            <a:off x="4735513" y="36576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5" name="Line 40"/>
          <p:cNvSpPr>
            <a:spLocks noChangeShapeType="1"/>
          </p:cNvSpPr>
          <p:nvPr/>
        </p:nvSpPr>
        <p:spPr bwMode="auto">
          <a:xfrm>
            <a:off x="4735513" y="46482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6" name="Line 41"/>
          <p:cNvSpPr>
            <a:spLocks noChangeShapeType="1"/>
          </p:cNvSpPr>
          <p:nvPr/>
        </p:nvSpPr>
        <p:spPr bwMode="auto">
          <a:xfrm>
            <a:off x="4811713" y="56388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70" name="Object 42"/>
          <p:cNvGraphicFramePr>
            <a:graphicFrameLocks noChangeAspect="1"/>
          </p:cNvGraphicFramePr>
          <p:nvPr/>
        </p:nvGraphicFramePr>
        <p:xfrm>
          <a:off x="4506913" y="5943600"/>
          <a:ext cx="615950" cy="685800"/>
        </p:xfrm>
        <a:graphic>
          <a:graphicData uri="http://schemas.openxmlformats.org/presentationml/2006/ole">
            <p:oleObj spid="_x0000_s19470" name="Equation" r:id="rId15" imgW="114120" imgH="126720" progId="Equation.DSMT4">
              <p:embed/>
            </p:oleObj>
          </a:graphicData>
        </a:graphic>
      </p:graphicFrame>
      <p:sp>
        <p:nvSpPr>
          <p:cNvPr id="19497" name="Freeform 44"/>
          <p:cNvSpPr>
            <a:spLocks/>
          </p:cNvSpPr>
          <p:nvPr/>
        </p:nvSpPr>
        <p:spPr bwMode="auto">
          <a:xfrm>
            <a:off x="1803400" y="2590800"/>
            <a:ext cx="1181100" cy="3733800"/>
          </a:xfrm>
          <a:custGeom>
            <a:avLst/>
            <a:gdLst>
              <a:gd name="T0" fmla="*/ 2147483647 w 744"/>
              <a:gd name="T1" fmla="*/ 0 h 2352"/>
              <a:gd name="T2" fmla="*/ 2147483647 w 744"/>
              <a:gd name="T3" fmla="*/ 2147483647 h 2352"/>
              <a:gd name="T4" fmla="*/ 2147483647 w 744"/>
              <a:gd name="T5" fmla="*/ 2147483647 h 2352"/>
              <a:gd name="T6" fmla="*/ 2147483647 w 744"/>
              <a:gd name="T7" fmla="*/ 2147483647 h 2352"/>
              <a:gd name="T8" fmla="*/ 0 60000 65536"/>
              <a:gd name="T9" fmla="*/ 0 60000 65536"/>
              <a:gd name="T10" fmla="*/ 0 60000 65536"/>
              <a:gd name="T11" fmla="*/ 0 60000 65536"/>
              <a:gd name="T12" fmla="*/ 0 w 744"/>
              <a:gd name="T13" fmla="*/ 0 h 2352"/>
              <a:gd name="T14" fmla="*/ 744 w 744"/>
              <a:gd name="T15" fmla="*/ 2352 h 23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44" h="2352">
                <a:moveTo>
                  <a:pt x="736" y="0"/>
                </a:moveTo>
                <a:cubicBezTo>
                  <a:pt x="384" y="104"/>
                  <a:pt x="32" y="208"/>
                  <a:pt x="16" y="384"/>
                </a:cubicBezTo>
                <a:cubicBezTo>
                  <a:pt x="0" y="560"/>
                  <a:pt x="536" y="728"/>
                  <a:pt x="640" y="1056"/>
                </a:cubicBezTo>
                <a:cubicBezTo>
                  <a:pt x="744" y="1384"/>
                  <a:pt x="692" y="1868"/>
                  <a:pt x="640" y="235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8" name="Line 45"/>
          <p:cNvSpPr>
            <a:spLocks noChangeShapeType="1"/>
          </p:cNvSpPr>
          <p:nvPr/>
        </p:nvSpPr>
        <p:spPr bwMode="auto">
          <a:xfrm flipH="1">
            <a:off x="2819400" y="5867400"/>
            <a:ext cx="762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99" name="Text Box 46"/>
          <p:cNvSpPr txBox="1">
            <a:spLocks noChangeArrowheads="1"/>
          </p:cNvSpPr>
          <p:nvPr/>
        </p:nvSpPr>
        <p:spPr bwMode="auto">
          <a:xfrm>
            <a:off x="5334000" y="2362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受理系列</a:t>
            </a:r>
          </a:p>
        </p:txBody>
      </p:sp>
      <p:graphicFrame>
        <p:nvGraphicFramePr>
          <p:cNvPr id="19471" name="Object 47"/>
          <p:cNvGraphicFramePr>
            <a:graphicFrameLocks noChangeAspect="1"/>
          </p:cNvGraphicFramePr>
          <p:nvPr/>
        </p:nvGraphicFramePr>
        <p:xfrm>
          <a:off x="6858000" y="2286000"/>
          <a:ext cx="1447800" cy="511175"/>
        </p:xfrm>
        <a:graphic>
          <a:graphicData uri="http://schemas.openxmlformats.org/presentationml/2006/ole">
            <p:oleObj spid="_x0000_s19471" name="Equation" r:id="rId16" imgW="6476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A7A842-4749-47FE-9396-E3A4299DC490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講義予定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4557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計算機のいろいろな理論モデル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計算の限界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914400" y="2971800"/>
            <a:ext cx="217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問題の難しさ</a:t>
            </a: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914400" y="3886200"/>
            <a:ext cx="255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現実問題と計算</a:t>
            </a:r>
          </a:p>
        </p:txBody>
      </p:sp>
      <p:sp>
        <p:nvSpPr>
          <p:cNvPr id="33800" name="AutoShape 7"/>
          <p:cNvSpPr>
            <a:spLocks noChangeArrowheads="1"/>
          </p:cNvSpPr>
          <p:nvPr/>
        </p:nvSpPr>
        <p:spPr bwMode="auto">
          <a:xfrm>
            <a:off x="5638800" y="14478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6384925" y="1316038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言語理論</a:t>
            </a:r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581400" y="2286000"/>
            <a:ext cx="6858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724400" y="25146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計算量理論</a:t>
            </a: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581400" y="3810000"/>
            <a:ext cx="762000" cy="6096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800600" y="3810000"/>
            <a:ext cx="215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75477A-C7C6-49C1-8DD2-E8910AE714C4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304800" y="1828800"/>
            <a:ext cx="844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   </a:t>
            </a:r>
            <a:r>
              <a:rPr lang="ja-JP" altLang="en-US"/>
              <a:t>と           に対して、入力</a:t>
            </a:r>
            <a:r>
              <a:rPr lang="en-US" altLang="ja-JP"/>
              <a:t>1011</a:t>
            </a:r>
            <a:r>
              <a:rPr lang="ja-JP" altLang="en-US"/>
              <a:t>の状態遷移を木によって示し、</a:t>
            </a:r>
          </a:p>
          <a:p>
            <a:r>
              <a:rPr lang="ja-JP" altLang="en-US"/>
              <a:t>受理か不受理かを確認せよ。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/>
        </p:nvGraphicFramePr>
        <p:xfrm>
          <a:off x="304800" y="1676400"/>
          <a:ext cx="762000" cy="679450"/>
        </p:xfrm>
        <a:graphic>
          <a:graphicData uri="http://schemas.openxmlformats.org/presentationml/2006/ole">
            <p:oleObj spid="_x0000_s20482" name="Equation" r:id="rId3" imgW="241200" imgH="215640" progId="Equation.DSMT4">
              <p:embed/>
            </p:oleObj>
          </a:graphicData>
        </a:graphic>
      </p:graphicFrame>
      <p:graphicFrame>
        <p:nvGraphicFramePr>
          <p:cNvPr id="20483" name="Object 5"/>
          <p:cNvGraphicFramePr>
            <a:graphicFrameLocks noChangeAspect="1"/>
          </p:cNvGraphicFramePr>
          <p:nvPr/>
        </p:nvGraphicFramePr>
        <p:xfrm>
          <a:off x="1560513" y="1676400"/>
          <a:ext cx="606425" cy="679450"/>
        </p:xfrm>
        <a:graphic>
          <a:graphicData uri="http://schemas.openxmlformats.org/presentationml/2006/ole">
            <p:oleObj spid="_x0000_s20483" name="Equation" r:id="rId4" imgW="19044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C577D6-6CA1-4FD1-8A37-1115AB816525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－４．正規表現</a:t>
            </a:r>
            <a:r>
              <a:rPr lang="en-US" altLang="ja-JP" smtClean="0"/>
              <a:t>(</a:t>
            </a:r>
            <a:r>
              <a:rPr lang="ja-JP" altLang="en-US" smtClean="0"/>
              <a:t>正則表現）</a:t>
            </a:r>
          </a:p>
        </p:txBody>
      </p:sp>
      <p:sp>
        <p:nvSpPr>
          <p:cNvPr id="2152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70183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</a:t>
            </a:r>
            <a:r>
              <a:rPr lang="ja-JP" altLang="en-US"/>
              <a:t>で受理できる言語に対して、</a:t>
            </a:r>
            <a:r>
              <a:rPr lang="ja-JP" altLang="en-US">
                <a:solidFill>
                  <a:srgbClr val="FF0000"/>
                </a:solidFill>
              </a:rPr>
              <a:t>正規表現</a:t>
            </a:r>
            <a:r>
              <a:rPr lang="ja-JP" altLang="en-US"/>
              <a:t>と呼ばれる</a:t>
            </a:r>
          </a:p>
          <a:p>
            <a:r>
              <a:rPr lang="ja-JP" altLang="en-US"/>
              <a:t>別の表現法が知られている。</a:t>
            </a:r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679450" y="1905000"/>
          <a:ext cx="493713" cy="533400"/>
        </p:xfrm>
        <a:graphic>
          <a:graphicData uri="http://schemas.openxmlformats.org/presentationml/2006/ole">
            <p:oleObj spid="_x0000_s21506" name="Equation" r:id="rId3" imgW="139680" imgH="152280" progId="Equation.DSMT4">
              <p:embed/>
            </p:oleObj>
          </a:graphicData>
        </a:graphic>
      </p:graphicFrame>
      <p:sp>
        <p:nvSpPr>
          <p:cNvPr id="21524" name="Text Box 7"/>
          <p:cNvSpPr txBox="1">
            <a:spLocks noChangeArrowheads="1"/>
          </p:cNvSpPr>
          <p:nvPr/>
        </p:nvSpPr>
        <p:spPr bwMode="auto">
          <a:xfrm>
            <a:off x="1136650" y="1905000"/>
            <a:ext cx="320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をアルファベットとする。</a:t>
            </a:r>
          </a:p>
        </p:txBody>
      </p:sp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685800" y="2362200"/>
          <a:ext cx="493713" cy="533400"/>
        </p:xfrm>
        <a:graphic>
          <a:graphicData uri="http://schemas.openxmlformats.org/presentationml/2006/ole">
            <p:oleObj spid="_x0000_s21507" name="Equation" r:id="rId4" imgW="139680" imgH="152280" progId="Equation.DSMT4">
              <p:embed/>
            </p:oleObj>
          </a:graphicData>
        </a:graphic>
      </p:graphicFrame>
      <p:sp>
        <p:nvSpPr>
          <p:cNvPr id="21525" name="Text Box 9"/>
          <p:cNvSpPr txBox="1">
            <a:spLocks noChangeArrowheads="1"/>
          </p:cNvSpPr>
          <p:nvPr/>
        </p:nvSpPr>
        <p:spPr bwMode="auto">
          <a:xfrm>
            <a:off x="533400" y="2362200"/>
            <a:ext cx="829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  </a:t>
            </a:r>
            <a:r>
              <a:rPr lang="ja-JP" altLang="en-US"/>
              <a:t>上の正規表現とは、下記の４つにより帰納的に定義される。</a:t>
            </a:r>
          </a:p>
        </p:txBody>
      </p:sp>
      <p:sp>
        <p:nvSpPr>
          <p:cNvPr id="21526" name="Text Box 10"/>
          <p:cNvSpPr txBox="1">
            <a:spLocks noChangeArrowheads="1"/>
          </p:cNvSpPr>
          <p:nvPr/>
        </p:nvSpPr>
        <p:spPr bwMode="auto">
          <a:xfrm>
            <a:off x="776288" y="2936875"/>
            <a:ext cx="577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で、その表す集合は、空集合である。</a:t>
            </a: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1385888" y="2895600"/>
          <a:ext cx="284162" cy="457200"/>
        </p:xfrm>
        <a:graphic>
          <a:graphicData uri="http://schemas.openxmlformats.org/presentationml/2006/ole">
            <p:oleObj spid="_x0000_s21508" name="Equation" r:id="rId5" imgW="126720" imgH="203040" progId="Equation.DSMT4">
              <p:embed/>
            </p:oleObj>
          </a:graphicData>
        </a:graphic>
      </p:graphicFrame>
      <p:sp>
        <p:nvSpPr>
          <p:cNvPr id="21527" name="Text Box 12"/>
          <p:cNvSpPr txBox="1">
            <a:spLocks noChangeArrowheads="1"/>
          </p:cNvSpPr>
          <p:nvPr/>
        </p:nvSpPr>
        <p:spPr bwMode="auto">
          <a:xfrm>
            <a:off x="776288" y="3470275"/>
            <a:ext cx="547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      で、その表す集合は、        である。</a:t>
            </a:r>
          </a:p>
        </p:txBody>
      </p:sp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1385888" y="3568700"/>
          <a:ext cx="284162" cy="317500"/>
        </p:xfrm>
        <a:graphic>
          <a:graphicData uri="http://schemas.openxmlformats.org/presentationml/2006/ole">
            <p:oleObj spid="_x0000_s21509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1510" name="Object 4"/>
          <p:cNvGraphicFramePr>
            <a:graphicFrameLocks noChangeAspect="1"/>
          </p:cNvGraphicFramePr>
          <p:nvPr/>
        </p:nvGraphicFramePr>
        <p:xfrm>
          <a:off x="4510088" y="3505200"/>
          <a:ext cx="533400" cy="449263"/>
        </p:xfrm>
        <a:graphic>
          <a:graphicData uri="http://schemas.openxmlformats.org/presentationml/2006/ole">
            <p:oleObj spid="_x0000_s21510" name="Equation" r:id="rId7" imgW="241200" imgH="203040" progId="Equation.DSMT4">
              <p:embed/>
            </p:oleObj>
          </a:graphicData>
        </a:graphic>
      </p:graphicFrame>
      <p:sp>
        <p:nvSpPr>
          <p:cNvPr id="21528" name="Text Box 18"/>
          <p:cNvSpPr txBox="1">
            <a:spLocks noChangeArrowheads="1"/>
          </p:cNvSpPr>
          <p:nvPr/>
        </p:nvSpPr>
        <p:spPr bwMode="auto">
          <a:xfrm>
            <a:off x="762000" y="3962400"/>
            <a:ext cx="67960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３．        の各元           に対して、       は正規表現で、</a:t>
            </a:r>
          </a:p>
          <a:p>
            <a:r>
              <a:rPr lang="ja-JP" altLang="en-US"/>
              <a:t>     その表す集合は、        である。</a:t>
            </a:r>
          </a:p>
        </p:txBody>
      </p:sp>
      <p:graphicFrame>
        <p:nvGraphicFramePr>
          <p:cNvPr id="21511" name="Object 5"/>
          <p:cNvGraphicFramePr>
            <a:graphicFrameLocks noChangeAspect="1"/>
          </p:cNvGraphicFramePr>
          <p:nvPr/>
        </p:nvGraphicFramePr>
        <p:xfrm>
          <a:off x="2895600" y="4038600"/>
          <a:ext cx="284163" cy="317500"/>
        </p:xfrm>
        <a:graphic>
          <a:graphicData uri="http://schemas.openxmlformats.org/presentationml/2006/ole">
            <p:oleObj spid="_x0000_s2151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21512" name="Object 6"/>
          <p:cNvGraphicFramePr>
            <a:graphicFrameLocks noChangeAspect="1"/>
          </p:cNvGraphicFramePr>
          <p:nvPr/>
        </p:nvGraphicFramePr>
        <p:xfrm>
          <a:off x="3657600" y="4343400"/>
          <a:ext cx="533400" cy="449263"/>
        </p:xfrm>
        <a:graphic>
          <a:graphicData uri="http://schemas.openxmlformats.org/presentationml/2006/ole">
            <p:oleObj spid="_x0000_s21512" name="Equation" r:id="rId9" imgW="241200" imgH="203040" progId="Equation.DSMT4">
              <p:embed/>
            </p:oleObj>
          </a:graphicData>
        </a:graphic>
      </p:graphicFrame>
      <p:graphicFrame>
        <p:nvGraphicFramePr>
          <p:cNvPr id="21513" name="Object 7"/>
          <p:cNvGraphicFramePr>
            <a:graphicFrameLocks noChangeAspect="1"/>
          </p:cNvGraphicFramePr>
          <p:nvPr/>
        </p:nvGraphicFramePr>
        <p:xfrm>
          <a:off x="1371600" y="3886200"/>
          <a:ext cx="493713" cy="533400"/>
        </p:xfrm>
        <a:graphic>
          <a:graphicData uri="http://schemas.openxmlformats.org/presentationml/2006/ole">
            <p:oleObj spid="_x0000_s21513" name="Equation" r:id="rId10" imgW="139680" imgH="152280" progId="Equation.DSMT4">
              <p:embed/>
            </p:oleObj>
          </a:graphicData>
        </a:graphic>
      </p:graphicFrame>
      <p:graphicFrame>
        <p:nvGraphicFramePr>
          <p:cNvPr id="21514" name="Object 8"/>
          <p:cNvGraphicFramePr>
            <a:graphicFrameLocks noChangeAspect="1"/>
          </p:cNvGraphicFramePr>
          <p:nvPr/>
        </p:nvGraphicFramePr>
        <p:xfrm>
          <a:off x="5105400" y="4038600"/>
          <a:ext cx="284163" cy="317500"/>
        </p:xfrm>
        <a:graphic>
          <a:graphicData uri="http://schemas.openxmlformats.org/presentationml/2006/ole">
            <p:oleObj spid="_x0000_s21514" name="Equation" r:id="rId11" imgW="126720" imgH="139680" progId="Equation.DSMT4">
              <p:embed/>
            </p:oleObj>
          </a:graphicData>
        </a:graphic>
      </p:graphicFrame>
      <p:sp>
        <p:nvSpPr>
          <p:cNvPr id="21529" name="Text Box 23"/>
          <p:cNvSpPr txBox="1">
            <a:spLocks noChangeArrowheads="1"/>
          </p:cNvSpPr>
          <p:nvPr/>
        </p:nvSpPr>
        <p:spPr bwMode="auto">
          <a:xfrm>
            <a:off x="747713" y="4800600"/>
            <a:ext cx="80581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４．      と     がそれぞれ言語         と言語         を表す正規表現</a:t>
            </a:r>
          </a:p>
          <a:p>
            <a:r>
              <a:rPr lang="ja-JP" altLang="en-US"/>
              <a:t>   のとき、                                    は正規表現で、それぞれ</a:t>
            </a:r>
          </a:p>
          <a:p>
            <a:r>
              <a:rPr lang="ja-JP" altLang="en-US"/>
              <a:t>                                      を表す。</a:t>
            </a:r>
          </a:p>
        </p:txBody>
      </p:sp>
      <p:graphicFrame>
        <p:nvGraphicFramePr>
          <p:cNvPr id="21515" name="Object 9"/>
          <p:cNvGraphicFramePr>
            <a:graphicFrameLocks noChangeAspect="1"/>
          </p:cNvGraphicFramePr>
          <p:nvPr/>
        </p:nvGraphicFramePr>
        <p:xfrm>
          <a:off x="1295400" y="4800600"/>
          <a:ext cx="342900" cy="381000"/>
        </p:xfrm>
        <a:graphic>
          <a:graphicData uri="http://schemas.openxmlformats.org/presentationml/2006/ole">
            <p:oleObj spid="_x0000_s21515" name="Equation" r:id="rId12" imgW="114120" imgH="126720" progId="Equation.DSMT4">
              <p:embed/>
            </p:oleObj>
          </a:graphicData>
        </a:graphic>
      </p:graphicFrame>
      <p:graphicFrame>
        <p:nvGraphicFramePr>
          <p:cNvPr id="21516" name="Object 10"/>
          <p:cNvGraphicFramePr>
            <a:graphicFrameLocks noChangeAspect="1"/>
          </p:cNvGraphicFramePr>
          <p:nvPr/>
        </p:nvGraphicFramePr>
        <p:xfrm>
          <a:off x="1981200" y="4856163"/>
          <a:ext cx="342900" cy="423862"/>
        </p:xfrm>
        <a:graphic>
          <a:graphicData uri="http://schemas.openxmlformats.org/presentationml/2006/ole">
            <p:oleObj spid="_x0000_s21516" name="Equation" r:id="rId13" imgW="114120" imgH="139680" progId="Equation.DSMT4">
              <p:embed/>
            </p:oleObj>
          </a:graphicData>
        </a:graphic>
      </p:graphicFrame>
      <p:graphicFrame>
        <p:nvGraphicFramePr>
          <p:cNvPr id="21517" name="Object 11"/>
          <p:cNvGraphicFramePr>
            <a:graphicFrameLocks noChangeAspect="1"/>
          </p:cNvGraphicFramePr>
          <p:nvPr/>
        </p:nvGraphicFramePr>
        <p:xfrm>
          <a:off x="4514850" y="4743450"/>
          <a:ext cx="458788" cy="496888"/>
        </p:xfrm>
        <a:graphic>
          <a:graphicData uri="http://schemas.openxmlformats.org/presentationml/2006/ole">
            <p:oleObj spid="_x0000_s21517" name="Equation" r:id="rId14" imgW="152280" imgH="164880" progId="Equation.DSMT4">
              <p:embed/>
            </p:oleObj>
          </a:graphicData>
        </a:graphic>
      </p:graphicFrame>
      <p:graphicFrame>
        <p:nvGraphicFramePr>
          <p:cNvPr id="21518" name="Object 12"/>
          <p:cNvGraphicFramePr>
            <a:graphicFrameLocks noChangeAspect="1"/>
          </p:cNvGraphicFramePr>
          <p:nvPr/>
        </p:nvGraphicFramePr>
        <p:xfrm>
          <a:off x="6019800" y="4800600"/>
          <a:ext cx="425450" cy="533400"/>
        </p:xfrm>
        <a:graphic>
          <a:graphicData uri="http://schemas.openxmlformats.org/presentationml/2006/ole">
            <p:oleObj spid="_x0000_s21518" name="Equation" r:id="rId15" imgW="139680" imgH="177480" progId="Equation.DSMT4">
              <p:embed/>
            </p:oleObj>
          </a:graphicData>
        </a:graphic>
      </p:graphicFrame>
      <p:graphicFrame>
        <p:nvGraphicFramePr>
          <p:cNvPr id="21519" name="Object 13"/>
          <p:cNvGraphicFramePr>
            <a:graphicFrameLocks noChangeAspect="1"/>
          </p:cNvGraphicFramePr>
          <p:nvPr/>
        </p:nvGraphicFramePr>
        <p:xfrm>
          <a:off x="2057400" y="5178425"/>
          <a:ext cx="2667000" cy="536575"/>
        </p:xfrm>
        <a:graphic>
          <a:graphicData uri="http://schemas.openxmlformats.org/presentationml/2006/ole">
            <p:oleObj spid="_x0000_s21519" name="Equation" r:id="rId16" imgW="1002960" imgH="203040" progId="Equation.DSMT4">
              <p:embed/>
            </p:oleObj>
          </a:graphicData>
        </a:graphic>
      </p:graphicFrame>
      <p:graphicFrame>
        <p:nvGraphicFramePr>
          <p:cNvPr id="21520" name="Object 14"/>
          <p:cNvGraphicFramePr>
            <a:graphicFrameLocks noChangeAspect="1"/>
          </p:cNvGraphicFramePr>
          <p:nvPr/>
        </p:nvGraphicFramePr>
        <p:xfrm>
          <a:off x="1219200" y="5486400"/>
          <a:ext cx="2265363" cy="608013"/>
        </p:xfrm>
        <a:graphic>
          <a:graphicData uri="http://schemas.openxmlformats.org/presentationml/2006/ole">
            <p:oleObj spid="_x0000_s21520" name="Equation" r:id="rId17" imgW="850680" imgH="228600" progId="Equation.DSMT4">
              <p:embed/>
            </p:oleObj>
          </a:graphicData>
        </a:graphic>
      </p:graphicFrame>
      <p:sp>
        <p:nvSpPr>
          <p:cNvPr id="21530" name="AutoShape 31"/>
          <p:cNvSpPr>
            <a:spLocks noChangeArrowheads="1"/>
          </p:cNvSpPr>
          <p:nvPr/>
        </p:nvSpPr>
        <p:spPr bwMode="auto">
          <a:xfrm>
            <a:off x="152400" y="1828800"/>
            <a:ext cx="8686800" cy="44196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1" name="Text Box 4"/>
          <p:cNvSpPr txBox="1">
            <a:spLocks noChangeArrowheads="1"/>
          </p:cNvSpPr>
          <p:nvPr/>
        </p:nvSpPr>
        <p:spPr bwMode="auto">
          <a:xfrm>
            <a:off x="857250" y="1500188"/>
            <a:ext cx="2492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定義：（正規表現）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45FF44-C558-4309-BA47-A33C350A71B0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正規演算の優先順位</a:t>
            </a: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746125" y="1087438"/>
            <a:ext cx="7288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正規表現の演算記号に優先順位をつけることによって、</a:t>
            </a:r>
          </a:p>
          <a:p>
            <a:r>
              <a:rPr lang="ja-JP" altLang="en-US"/>
              <a:t>括弧を省略できる。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1371600" y="2133600"/>
          <a:ext cx="4495800" cy="1395413"/>
        </p:xfrm>
        <a:graphic>
          <a:graphicData uri="http://schemas.openxmlformats.org/presentationml/2006/ole">
            <p:oleObj spid="_x0000_s22530" name="Equation" r:id="rId3" imgW="736560" imgH="228600" progId="Equation.DSMT4">
              <p:embed/>
            </p:oleObj>
          </a:graphicData>
        </a:graphic>
      </p:graphicFrame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838200" y="3886200"/>
            <a:ext cx="6043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通常は、上のように優先順位があると考えて、</a:t>
            </a:r>
          </a:p>
          <a:p>
            <a:r>
              <a:rPr lang="ja-JP" altLang="en-US"/>
              <a:t>不必要な括弧は省略する。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CB108-6DD4-4FB0-BA6D-5B85A2422202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35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23569" name="Text Box 3"/>
          <p:cNvSpPr txBox="1">
            <a:spLocks noChangeArrowheads="1"/>
          </p:cNvSpPr>
          <p:nvPr/>
        </p:nvSpPr>
        <p:spPr bwMode="auto">
          <a:xfrm>
            <a:off x="593725" y="650875"/>
            <a:ext cx="684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                       上の正規表現を考える。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2590800" y="658813"/>
          <a:ext cx="1371600" cy="484187"/>
        </p:xfrm>
        <a:graphic>
          <a:graphicData uri="http://schemas.openxmlformats.org/presentationml/2006/ole">
            <p:oleObj spid="_x0000_s23554" name="Equation" r:id="rId3" imgW="571320" imgH="20304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2286000" y="1295400"/>
          <a:ext cx="1219200" cy="484188"/>
        </p:xfrm>
        <a:graphic>
          <a:graphicData uri="http://schemas.openxmlformats.org/presentationml/2006/ole">
            <p:oleObj spid="_x0000_s23555" name="Equation" r:id="rId4" imgW="507960" imgH="203040" progId="Equation.DSMT4">
              <p:embed/>
            </p:oleObj>
          </a:graphicData>
        </a:graphic>
      </p:graphicFrame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3581400" y="1268413"/>
          <a:ext cx="1095375" cy="484187"/>
        </p:xfrm>
        <a:graphic>
          <a:graphicData uri="http://schemas.openxmlformats.org/presentationml/2006/ole">
            <p:oleObj spid="_x0000_s23556" name="Equation" r:id="rId5" imgW="457200" imgH="203040" progId="Equation.DSMT4">
              <p:embed/>
            </p:oleObj>
          </a:graphicData>
        </a:graphic>
      </p:graphicFrame>
      <p:graphicFrame>
        <p:nvGraphicFramePr>
          <p:cNvPr id="23557" name="Object 3"/>
          <p:cNvGraphicFramePr>
            <a:graphicFrameLocks noChangeAspect="1"/>
          </p:cNvGraphicFramePr>
          <p:nvPr/>
        </p:nvGraphicFramePr>
        <p:xfrm>
          <a:off x="1020763" y="1295400"/>
          <a:ext cx="1219200" cy="484188"/>
        </p:xfrm>
        <a:graphic>
          <a:graphicData uri="http://schemas.openxmlformats.org/presentationml/2006/ole">
            <p:oleObj spid="_x0000_s23557" name="Equation" r:id="rId6" imgW="507960" imgH="203040" progId="Equation.DSMT4">
              <p:embed/>
            </p:oleObj>
          </a:graphicData>
        </a:graphic>
      </p:graphicFrame>
      <p:graphicFrame>
        <p:nvGraphicFramePr>
          <p:cNvPr id="23558" name="Object 4"/>
          <p:cNvGraphicFramePr>
            <a:graphicFrameLocks noChangeAspect="1"/>
          </p:cNvGraphicFramePr>
          <p:nvPr/>
        </p:nvGraphicFramePr>
        <p:xfrm>
          <a:off x="4724400" y="1219200"/>
          <a:ext cx="1519238" cy="484188"/>
        </p:xfrm>
        <a:graphic>
          <a:graphicData uri="http://schemas.openxmlformats.org/presentationml/2006/ole">
            <p:oleObj spid="_x0000_s23558" name="Equation" r:id="rId7" imgW="634680" imgH="203040" progId="Equation.DSMT4">
              <p:embed/>
            </p:oleObj>
          </a:graphicData>
        </a:graphic>
      </p:graphicFrame>
      <p:graphicFrame>
        <p:nvGraphicFramePr>
          <p:cNvPr id="23559" name="Object 5"/>
          <p:cNvGraphicFramePr>
            <a:graphicFrameLocks noChangeAspect="1"/>
          </p:cNvGraphicFramePr>
          <p:nvPr/>
        </p:nvGraphicFramePr>
        <p:xfrm>
          <a:off x="6400800" y="1219200"/>
          <a:ext cx="1397000" cy="484188"/>
        </p:xfrm>
        <a:graphic>
          <a:graphicData uri="http://schemas.openxmlformats.org/presentationml/2006/ole">
            <p:oleObj spid="_x0000_s23559" name="Equation" r:id="rId8" imgW="583920" imgH="203040" progId="Equation.DSMT4">
              <p:embed/>
            </p:oleObj>
          </a:graphicData>
        </a:graphic>
      </p:graphicFrame>
      <p:graphicFrame>
        <p:nvGraphicFramePr>
          <p:cNvPr id="23560" name="Object 6"/>
          <p:cNvGraphicFramePr>
            <a:graphicFrameLocks noChangeAspect="1"/>
          </p:cNvGraphicFramePr>
          <p:nvPr/>
        </p:nvGraphicFramePr>
        <p:xfrm>
          <a:off x="1082675" y="1905000"/>
          <a:ext cx="1276350" cy="484188"/>
        </p:xfrm>
        <a:graphic>
          <a:graphicData uri="http://schemas.openxmlformats.org/presentationml/2006/ole">
            <p:oleObj spid="_x0000_s23560" name="Equation" r:id="rId9" imgW="533160" imgH="203040" progId="Equation.DSMT4">
              <p:embed/>
            </p:oleObj>
          </a:graphicData>
        </a:graphic>
      </p:graphicFrame>
      <p:graphicFrame>
        <p:nvGraphicFramePr>
          <p:cNvPr id="23561" name="Object 7"/>
          <p:cNvGraphicFramePr>
            <a:graphicFrameLocks noChangeAspect="1"/>
          </p:cNvGraphicFramePr>
          <p:nvPr/>
        </p:nvGraphicFramePr>
        <p:xfrm>
          <a:off x="4359275" y="1905000"/>
          <a:ext cx="2619375" cy="484188"/>
        </p:xfrm>
        <a:graphic>
          <a:graphicData uri="http://schemas.openxmlformats.org/presentationml/2006/ole">
            <p:oleObj spid="_x0000_s23561" name="Equation" r:id="rId10" imgW="1091880" imgH="203040" progId="Equation.DSMT4">
              <p:embed/>
            </p:oleObj>
          </a:graphicData>
        </a:graphic>
      </p:graphicFrame>
      <p:graphicFrame>
        <p:nvGraphicFramePr>
          <p:cNvPr id="23562" name="Object 8"/>
          <p:cNvGraphicFramePr>
            <a:graphicFrameLocks noChangeAspect="1"/>
          </p:cNvGraphicFramePr>
          <p:nvPr/>
        </p:nvGraphicFramePr>
        <p:xfrm>
          <a:off x="2378075" y="1905000"/>
          <a:ext cx="1889125" cy="484188"/>
        </p:xfrm>
        <a:graphic>
          <a:graphicData uri="http://schemas.openxmlformats.org/presentationml/2006/ole">
            <p:oleObj spid="_x0000_s23562" name="Equation" r:id="rId11" imgW="787320" imgH="203040" progId="Equation.DSMT4">
              <p:embed/>
            </p:oleObj>
          </a:graphicData>
        </a:graphic>
      </p:graphicFrame>
      <p:graphicFrame>
        <p:nvGraphicFramePr>
          <p:cNvPr id="23563" name="Object 9"/>
          <p:cNvGraphicFramePr>
            <a:graphicFrameLocks noChangeAspect="1"/>
          </p:cNvGraphicFramePr>
          <p:nvPr/>
        </p:nvGraphicFramePr>
        <p:xfrm>
          <a:off x="990600" y="2590800"/>
          <a:ext cx="5268913" cy="484188"/>
        </p:xfrm>
        <a:graphic>
          <a:graphicData uri="http://schemas.openxmlformats.org/presentationml/2006/ole">
            <p:oleObj spid="_x0000_s23563" name="Equation" r:id="rId12" imgW="2197080" imgH="203040" progId="Equation.DSMT4">
              <p:embed/>
            </p:oleObj>
          </a:graphicData>
        </a:graphic>
      </p:graphicFrame>
      <p:graphicFrame>
        <p:nvGraphicFramePr>
          <p:cNvPr id="23564" name="Object 10"/>
          <p:cNvGraphicFramePr>
            <a:graphicFrameLocks noChangeAspect="1"/>
          </p:cNvGraphicFramePr>
          <p:nvPr/>
        </p:nvGraphicFramePr>
        <p:xfrm>
          <a:off x="1066800" y="3200400"/>
          <a:ext cx="4659313" cy="549275"/>
        </p:xfrm>
        <a:graphic>
          <a:graphicData uri="http://schemas.openxmlformats.org/presentationml/2006/ole">
            <p:oleObj spid="_x0000_s23564" name="Equation" r:id="rId13" imgW="1942920" imgH="228600" progId="Equation.DSMT4">
              <p:embed/>
            </p:oleObj>
          </a:graphicData>
        </a:graphic>
      </p:graphicFrame>
      <p:graphicFrame>
        <p:nvGraphicFramePr>
          <p:cNvPr id="23565" name="Object 11"/>
          <p:cNvGraphicFramePr>
            <a:graphicFrameLocks noChangeAspect="1"/>
          </p:cNvGraphicFramePr>
          <p:nvPr/>
        </p:nvGraphicFramePr>
        <p:xfrm>
          <a:off x="914400" y="3657600"/>
          <a:ext cx="5969000" cy="549275"/>
        </p:xfrm>
        <a:graphic>
          <a:graphicData uri="http://schemas.openxmlformats.org/presentationml/2006/ole">
            <p:oleObj spid="_x0000_s23565" name="Equation" r:id="rId14" imgW="2489040" imgH="228600" progId="Equation.DSMT4">
              <p:embed/>
            </p:oleObj>
          </a:graphicData>
        </a:graphic>
      </p:graphicFrame>
      <p:graphicFrame>
        <p:nvGraphicFramePr>
          <p:cNvPr id="23566" name="Object 12"/>
          <p:cNvGraphicFramePr>
            <a:graphicFrameLocks noChangeAspect="1"/>
          </p:cNvGraphicFramePr>
          <p:nvPr/>
        </p:nvGraphicFramePr>
        <p:xfrm>
          <a:off x="914400" y="4191000"/>
          <a:ext cx="5694363" cy="2197100"/>
        </p:xfrm>
        <a:graphic>
          <a:graphicData uri="http://schemas.openxmlformats.org/presentationml/2006/ole">
            <p:oleObj spid="_x0000_s23566" name="Equation" r:id="rId15" imgW="237456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6DD21-57B6-45A4-A8DC-7557A4A53C94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4586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6610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  <a:p>
            <a:r>
              <a:rPr lang="ja-JP" altLang="en-US"/>
              <a:t>次の正規表現で表される言語に含まれる文字列を</a:t>
            </a:r>
          </a:p>
          <a:p>
            <a:r>
              <a:rPr lang="ja-JP" altLang="en-US"/>
              <a:t>いくつか示し、その直感的な意味を述べよ。</a:t>
            </a:r>
          </a:p>
        </p:txBody>
      </p:sp>
      <p:sp>
        <p:nvSpPr>
          <p:cNvPr id="24587" name="Text Box 5"/>
          <p:cNvSpPr txBox="1">
            <a:spLocks noChangeArrowheads="1"/>
          </p:cNvSpPr>
          <p:nvPr/>
        </p:nvSpPr>
        <p:spPr bwMode="auto">
          <a:xfrm>
            <a:off x="593725" y="727075"/>
            <a:ext cx="648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アルファベットを                                           とする。</a:t>
            </a:r>
          </a:p>
        </p:txBody>
      </p:sp>
      <p:graphicFrame>
        <p:nvGraphicFramePr>
          <p:cNvPr id="24578" name="Object 0"/>
          <p:cNvGraphicFramePr>
            <a:graphicFrameLocks noChangeAspect="1"/>
          </p:cNvGraphicFramePr>
          <p:nvPr/>
        </p:nvGraphicFramePr>
        <p:xfrm>
          <a:off x="2667000" y="762000"/>
          <a:ext cx="2943225" cy="530225"/>
        </p:xfrm>
        <a:graphic>
          <a:graphicData uri="http://schemas.openxmlformats.org/presentationml/2006/ole">
            <p:oleObj spid="_x0000_s24578" name="Equation" r:id="rId3" imgW="1117440" imgH="203040" progId="Equation.DSMT4">
              <p:embed/>
            </p:oleObj>
          </a:graphicData>
        </a:graphic>
      </p:graphicFrame>
      <p:sp>
        <p:nvSpPr>
          <p:cNvPr id="24588" name="Text Box 8"/>
          <p:cNvSpPr txBox="1">
            <a:spLocks noChangeArrowheads="1"/>
          </p:cNvSpPr>
          <p:nvPr/>
        </p:nvSpPr>
        <p:spPr bwMode="auto">
          <a:xfrm>
            <a:off x="6858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1371600" y="2590800"/>
          <a:ext cx="1504950" cy="530225"/>
        </p:xfrm>
        <a:graphic>
          <a:graphicData uri="http://schemas.openxmlformats.org/presentationml/2006/ole">
            <p:oleObj spid="_x0000_s24579" name="Equation" r:id="rId4" imgW="571320" imgH="203040" progId="Equation.DSMT4">
              <p:embed/>
            </p:oleObj>
          </a:graphicData>
        </a:graphic>
      </p:graphicFrame>
      <p:sp>
        <p:nvSpPr>
          <p:cNvPr id="24589" name="Text Box 10"/>
          <p:cNvSpPr txBox="1">
            <a:spLocks noChangeArrowheads="1"/>
          </p:cNvSpPr>
          <p:nvPr/>
        </p:nvSpPr>
        <p:spPr bwMode="auto">
          <a:xfrm>
            <a:off x="6858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24580" name="Object 2"/>
          <p:cNvGraphicFramePr>
            <a:graphicFrameLocks noChangeAspect="1"/>
          </p:cNvGraphicFramePr>
          <p:nvPr/>
        </p:nvGraphicFramePr>
        <p:xfrm>
          <a:off x="1447800" y="3352800"/>
          <a:ext cx="631825" cy="530225"/>
        </p:xfrm>
        <a:graphic>
          <a:graphicData uri="http://schemas.openxmlformats.org/presentationml/2006/ole">
            <p:oleObj spid="_x0000_s24580" name="Equation" r:id="rId5" imgW="241200" imgH="203040" progId="Equation.DSMT4">
              <p:embed/>
            </p:oleObj>
          </a:graphicData>
        </a:graphic>
      </p:graphicFrame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609600" y="4114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24581" name="Object 3"/>
          <p:cNvGraphicFramePr>
            <a:graphicFrameLocks noChangeAspect="1"/>
          </p:cNvGraphicFramePr>
          <p:nvPr/>
        </p:nvGraphicFramePr>
        <p:xfrm>
          <a:off x="1447800" y="4038600"/>
          <a:ext cx="631825" cy="530225"/>
        </p:xfrm>
        <a:graphic>
          <a:graphicData uri="http://schemas.openxmlformats.org/presentationml/2006/ole">
            <p:oleObj spid="_x0000_s24581" name="Equation" r:id="rId6" imgW="241200" imgH="203040" progId="Equation.DSMT4">
              <p:embed/>
            </p:oleObj>
          </a:graphicData>
        </a:graphic>
      </p:graphicFrame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58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24582" name="Object 4"/>
          <p:cNvGraphicFramePr>
            <a:graphicFrameLocks noChangeAspect="1"/>
          </p:cNvGraphicFramePr>
          <p:nvPr/>
        </p:nvGraphicFramePr>
        <p:xfrm>
          <a:off x="1447800" y="4648200"/>
          <a:ext cx="1003300" cy="530225"/>
        </p:xfrm>
        <a:graphic>
          <a:graphicData uri="http://schemas.openxmlformats.org/presentationml/2006/ole">
            <p:oleObj spid="_x0000_s24582" name="Equation" r:id="rId7" imgW="380880" imgH="203040" progId="Equation.DSMT4">
              <p:embed/>
            </p:oleObj>
          </a:graphicData>
        </a:graphic>
      </p:graphicFrame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685800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1447800" y="5257800"/>
          <a:ext cx="1804988" cy="600075"/>
        </p:xfrm>
        <a:graphic>
          <a:graphicData uri="http://schemas.openxmlformats.org/presentationml/2006/ole">
            <p:oleObj spid="_x0000_s24583" name="Equation" r:id="rId8" imgW="685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BC2E7-72CA-4A28-92FC-2D2F29B90366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25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正規表現の応用</a:t>
            </a:r>
          </a:p>
        </p:txBody>
      </p:sp>
      <p:sp>
        <p:nvSpPr>
          <p:cNvPr id="25614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8431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UNIX</a:t>
            </a:r>
            <a:r>
              <a:rPr lang="ja-JP" altLang="en-US"/>
              <a:t>シェルでは、正規表現で引数を指定できる。</a:t>
            </a:r>
          </a:p>
          <a:p>
            <a:r>
              <a:rPr lang="ja-JP" altLang="en-US"/>
              <a:t>ただし、</a:t>
            </a:r>
            <a:r>
              <a:rPr lang="en-US" altLang="ja-JP"/>
              <a:t>UNIX</a:t>
            </a:r>
            <a:r>
              <a:rPr lang="ja-JP" altLang="en-US"/>
              <a:t>の正規表現は、</a:t>
            </a:r>
            <a:r>
              <a:rPr lang="en-US" altLang="ja-JP"/>
              <a:t>UNIX</a:t>
            </a:r>
            <a:r>
              <a:rPr lang="ja-JP" altLang="en-US"/>
              <a:t>独特のものなので注意する。</a:t>
            </a:r>
          </a:p>
        </p:txBody>
      </p:sp>
      <p:sp>
        <p:nvSpPr>
          <p:cNvPr id="25615" name="Text Box 7"/>
          <p:cNvSpPr txBox="1">
            <a:spLocks noChangeArrowheads="1"/>
          </p:cNvSpPr>
          <p:nvPr/>
        </p:nvSpPr>
        <p:spPr bwMode="auto">
          <a:xfrm>
            <a:off x="746125" y="2306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25616" name="Text Box 8"/>
          <p:cNvSpPr txBox="1">
            <a:spLocks noChangeArrowheads="1"/>
          </p:cNvSpPr>
          <p:nvPr/>
        </p:nvSpPr>
        <p:spPr bwMode="auto">
          <a:xfrm>
            <a:off x="533400" y="1925638"/>
            <a:ext cx="353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＊：任意の文字列を表す。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3902075" y="1828800"/>
          <a:ext cx="493713" cy="533400"/>
        </p:xfrm>
        <a:graphic>
          <a:graphicData uri="http://schemas.openxmlformats.org/presentationml/2006/ole">
            <p:oleObj spid="_x0000_s25602" name="Equation" r:id="rId3" imgW="177480" imgH="190440" progId="Equation.DSMT4">
              <p:embed/>
            </p:oleObj>
          </a:graphicData>
        </a:graphic>
      </p:graphicFrame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3886200" y="2438400"/>
          <a:ext cx="1458913" cy="639763"/>
        </p:xfrm>
        <a:graphic>
          <a:graphicData uri="http://schemas.openxmlformats.org/presentationml/2006/ole">
            <p:oleObj spid="_x0000_s25603" name="Equation" r:id="rId4" imgW="520560" imgH="228600" progId="Equation.DSMT4">
              <p:embed/>
            </p:oleObj>
          </a:graphicData>
        </a:graphic>
      </p:graphicFrame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533400" y="2895600"/>
          <a:ext cx="1570038" cy="601663"/>
        </p:xfrm>
        <a:graphic>
          <a:graphicData uri="http://schemas.openxmlformats.org/presentationml/2006/ole">
            <p:oleObj spid="_x0000_s25604" name="Equation" r:id="rId5" imgW="660240" imgH="253800" progId="Equation.DSMT4">
              <p:embed/>
            </p:oleObj>
          </a:graphicData>
        </a:graphic>
      </p:graphicFrame>
      <p:sp>
        <p:nvSpPr>
          <p:cNvPr id="25617" name="Text Box 14"/>
          <p:cNvSpPr txBox="1">
            <a:spLocks noChangeArrowheads="1"/>
          </p:cNvSpPr>
          <p:nvPr/>
        </p:nvSpPr>
        <p:spPr bwMode="auto">
          <a:xfrm>
            <a:off x="457200" y="2438400"/>
            <a:ext cx="358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＋：一文字以上の文字列。</a:t>
            </a:r>
          </a:p>
        </p:txBody>
      </p:sp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2514600" y="2971800"/>
          <a:ext cx="331788" cy="511175"/>
        </p:xfrm>
        <a:graphic>
          <a:graphicData uri="http://schemas.openxmlformats.org/presentationml/2006/ole">
            <p:oleObj spid="_x0000_s25605" name="Equation" r:id="rId6" imgW="139680" imgH="215640" progId="Equation.DSMT4">
              <p:embed/>
            </p:oleObj>
          </a:graphicData>
        </a:graphic>
      </p:graphicFrame>
      <p:sp>
        <p:nvSpPr>
          <p:cNvPr id="25618" name="Text Box 16"/>
          <p:cNvSpPr txBox="1">
            <a:spLocks noChangeArrowheads="1"/>
          </p:cNvSpPr>
          <p:nvPr/>
        </p:nvSpPr>
        <p:spPr bwMode="auto">
          <a:xfrm>
            <a:off x="2057400" y="2971800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          から        までのいずれかの１文字</a:t>
            </a:r>
          </a:p>
        </p:txBody>
      </p:sp>
      <p:graphicFrame>
        <p:nvGraphicFramePr>
          <p:cNvPr id="25606" name="Object 4"/>
          <p:cNvGraphicFramePr>
            <a:graphicFrameLocks noChangeAspect="1"/>
          </p:cNvGraphicFramePr>
          <p:nvPr/>
        </p:nvGraphicFramePr>
        <p:xfrm>
          <a:off x="3810000" y="2895600"/>
          <a:ext cx="388938" cy="544513"/>
        </p:xfrm>
        <a:graphic>
          <a:graphicData uri="http://schemas.openxmlformats.org/presentationml/2006/ole">
            <p:oleObj spid="_x0000_s25606" name="Equation" r:id="rId7" imgW="164880" imgH="228600" progId="Equation.DSMT4">
              <p:embed/>
            </p:oleObj>
          </a:graphicData>
        </a:graphic>
      </p:graphicFrame>
      <p:graphicFrame>
        <p:nvGraphicFramePr>
          <p:cNvPr id="25607" name="Object 5"/>
          <p:cNvGraphicFramePr>
            <a:graphicFrameLocks noChangeAspect="1"/>
          </p:cNvGraphicFramePr>
          <p:nvPr/>
        </p:nvGraphicFramePr>
        <p:xfrm>
          <a:off x="838200" y="4038600"/>
          <a:ext cx="1209675" cy="601663"/>
        </p:xfrm>
        <a:graphic>
          <a:graphicData uri="http://schemas.openxmlformats.org/presentationml/2006/ole">
            <p:oleObj spid="_x0000_s25607" name="Equation" r:id="rId8" imgW="507960" imgH="253800" progId="Equation.DSMT4">
              <p:embed/>
            </p:oleObj>
          </a:graphicData>
        </a:graphic>
      </p:graphicFrame>
      <p:graphicFrame>
        <p:nvGraphicFramePr>
          <p:cNvPr id="25608" name="Object 6"/>
          <p:cNvGraphicFramePr>
            <a:graphicFrameLocks noChangeAspect="1"/>
          </p:cNvGraphicFramePr>
          <p:nvPr/>
        </p:nvGraphicFramePr>
        <p:xfrm>
          <a:off x="2590800" y="3429000"/>
          <a:ext cx="2506663" cy="544513"/>
        </p:xfrm>
        <a:graphic>
          <a:graphicData uri="http://schemas.openxmlformats.org/presentationml/2006/ole">
            <p:oleObj spid="_x0000_s25608" name="Equation" r:id="rId9" imgW="1054080" imgH="228600" progId="Equation.DSMT4">
              <p:embed/>
            </p:oleObj>
          </a:graphicData>
        </a:graphic>
      </p:graphicFrame>
      <p:graphicFrame>
        <p:nvGraphicFramePr>
          <p:cNvPr id="25609" name="Object 7"/>
          <p:cNvGraphicFramePr>
            <a:graphicFrameLocks noChangeAspect="1"/>
          </p:cNvGraphicFramePr>
          <p:nvPr/>
        </p:nvGraphicFramePr>
        <p:xfrm>
          <a:off x="2571750" y="4114800"/>
          <a:ext cx="331788" cy="511175"/>
        </p:xfrm>
        <a:graphic>
          <a:graphicData uri="http://schemas.openxmlformats.org/presentationml/2006/ole">
            <p:oleObj spid="_x0000_s25609" name="Equation" r:id="rId10" imgW="139680" imgH="215640" progId="Equation.DSMT4">
              <p:embed/>
            </p:oleObj>
          </a:graphicData>
        </a:graphic>
      </p:graphicFrame>
      <p:sp>
        <p:nvSpPr>
          <p:cNvPr id="25619" name="Text Box 23"/>
          <p:cNvSpPr txBox="1">
            <a:spLocks noChangeArrowheads="1"/>
          </p:cNvSpPr>
          <p:nvPr/>
        </p:nvSpPr>
        <p:spPr bwMode="auto">
          <a:xfrm>
            <a:off x="2114550" y="4114800"/>
            <a:ext cx="542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          から        までのいずれかの１文字</a:t>
            </a:r>
          </a:p>
        </p:txBody>
      </p:sp>
      <p:graphicFrame>
        <p:nvGraphicFramePr>
          <p:cNvPr id="25610" name="Object 8"/>
          <p:cNvGraphicFramePr>
            <a:graphicFrameLocks noChangeAspect="1"/>
          </p:cNvGraphicFramePr>
          <p:nvPr/>
        </p:nvGraphicFramePr>
        <p:xfrm>
          <a:off x="3867150" y="4038600"/>
          <a:ext cx="388938" cy="544513"/>
        </p:xfrm>
        <a:graphic>
          <a:graphicData uri="http://schemas.openxmlformats.org/presentationml/2006/ole">
            <p:oleObj spid="_x0000_s25610" name="Equation" r:id="rId11" imgW="164880" imgH="228600" progId="Equation.DSMT4">
              <p:embed/>
            </p:oleObj>
          </a:graphicData>
        </a:graphic>
      </p:graphicFrame>
      <p:graphicFrame>
        <p:nvGraphicFramePr>
          <p:cNvPr id="25611" name="Object 9"/>
          <p:cNvGraphicFramePr>
            <a:graphicFrameLocks noChangeAspect="1"/>
          </p:cNvGraphicFramePr>
          <p:nvPr/>
        </p:nvGraphicFramePr>
        <p:xfrm>
          <a:off x="2647950" y="4572000"/>
          <a:ext cx="2506663" cy="544513"/>
        </p:xfrm>
        <a:graphic>
          <a:graphicData uri="http://schemas.openxmlformats.org/presentationml/2006/ole">
            <p:oleObj spid="_x0000_s25611" name="Equation" r:id="rId12" imgW="105408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DA21A-5129-4C11-8BE5-E55F54153335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609600" y="762000"/>
            <a:ext cx="7315200" cy="2819400"/>
          </a:xfrm>
          <a:prstGeom prst="roundRect">
            <a:avLst>
              <a:gd name="adj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>
                <a:latin typeface="Verdana" pitchFamily="34" charset="0"/>
              </a:rPr>
              <a:t>~$ls *.c</a:t>
            </a:r>
          </a:p>
          <a:p>
            <a:r>
              <a:rPr lang="en-US" altLang="ja-JP">
                <a:latin typeface="Verdana" pitchFamily="34" charset="0"/>
              </a:rPr>
              <a:t>average.c	hello.c	sort.c		sum.c</a:t>
            </a:r>
          </a:p>
          <a:p>
            <a:r>
              <a:rPr lang="en-US" altLang="ja-JP">
                <a:latin typeface="Verdana" pitchFamily="34" charset="0"/>
              </a:rPr>
              <a:t>~$ls [ab]*</a:t>
            </a:r>
          </a:p>
          <a:p>
            <a:r>
              <a:rPr lang="en-US" altLang="ja-JP">
                <a:latin typeface="Verdana" pitchFamily="34" charset="0"/>
              </a:rPr>
              <a:t>average	average.c</a:t>
            </a:r>
          </a:p>
          <a:p>
            <a:r>
              <a:rPr lang="en-US" altLang="ja-JP">
                <a:latin typeface="Verdana" pitchFamily="34" charset="0"/>
              </a:rPr>
              <a:t>~$ls [h-s]*.c</a:t>
            </a:r>
          </a:p>
          <a:p>
            <a:r>
              <a:rPr lang="en-US" altLang="ja-JP">
                <a:latin typeface="Verdana" pitchFamily="34" charset="0"/>
              </a:rPr>
              <a:t>hello.c	sort.c		sum.c</a:t>
            </a:r>
          </a:p>
          <a:p>
            <a:r>
              <a:rPr lang="en-US" altLang="ja-JP">
                <a:latin typeface="Verdana" pitchFamily="34" charset="0"/>
              </a:rPr>
              <a:t>~$</a:t>
            </a:r>
            <a:endParaRPr lang="en-US" altLang="ja-JP"/>
          </a:p>
        </p:txBody>
      </p:sp>
      <p:sp>
        <p:nvSpPr>
          <p:cNvPr id="41989" name="Text Box 8"/>
          <p:cNvSpPr txBox="1">
            <a:spLocks noChangeArrowheads="1"/>
          </p:cNvSpPr>
          <p:nvPr/>
        </p:nvSpPr>
        <p:spPr bwMode="auto">
          <a:xfrm>
            <a:off x="457200" y="3657600"/>
            <a:ext cx="8277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*.c</a:t>
            </a:r>
            <a:r>
              <a:rPr lang="ja-JP" altLang="en-US"/>
              <a:t>は</a:t>
            </a:r>
            <a:r>
              <a:rPr lang="en-US" altLang="ja-JP"/>
              <a:t>.c</a:t>
            </a:r>
            <a:r>
              <a:rPr lang="ja-JP" altLang="en-US"/>
              <a:t>で終わる文字列。</a:t>
            </a:r>
          </a:p>
          <a:p>
            <a:r>
              <a:rPr lang="ja-JP" altLang="en-US"/>
              <a:t>（拡張子で区別すると、特定種類のファイルだけを指定できる。）</a:t>
            </a:r>
          </a:p>
        </p:txBody>
      </p:sp>
      <p:sp>
        <p:nvSpPr>
          <p:cNvPr id="41990" name="Text Box 9"/>
          <p:cNvSpPr txBox="1">
            <a:spLocks noChangeArrowheads="1"/>
          </p:cNvSpPr>
          <p:nvPr/>
        </p:nvSpPr>
        <p:spPr bwMode="auto">
          <a:xfrm>
            <a:off x="533400" y="4572000"/>
            <a:ext cx="4845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[ab]*</a:t>
            </a:r>
            <a:r>
              <a:rPr lang="ja-JP" altLang="en-US"/>
              <a:t>は</a:t>
            </a:r>
            <a:r>
              <a:rPr lang="en-US" altLang="ja-JP"/>
              <a:t>a</a:t>
            </a:r>
            <a:r>
              <a:rPr lang="ja-JP" altLang="en-US"/>
              <a:t>か</a:t>
            </a:r>
            <a:r>
              <a:rPr lang="en-US" altLang="ja-JP"/>
              <a:t>b</a:t>
            </a:r>
            <a:r>
              <a:rPr lang="ja-JP" altLang="en-US"/>
              <a:t>で始まる文字列。</a:t>
            </a:r>
          </a:p>
          <a:p>
            <a:r>
              <a:rPr lang="ja-JP" altLang="en-US"/>
              <a:t>（長いファイル名を一括して扱える。）</a:t>
            </a:r>
          </a:p>
        </p:txBody>
      </p:sp>
      <p:sp>
        <p:nvSpPr>
          <p:cNvPr id="41991" name="Text Box 10"/>
          <p:cNvSpPr txBox="1">
            <a:spLocks noChangeArrowheads="1"/>
          </p:cNvSpPr>
          <p:nvPr/>
        </p:nvSpPr>
        <p:spPr bwMode="auto">
          <a:xfrm>
            <a:off x="533400" y="5410200"/>
            <a:ext cx="8107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[h-s]*.c</a:t>
            </a:r>
            <a:r>
              <a:rPr lang="ja-JP" altLang="en-US"/>
              <a:t>は</a:t>
            </a:r>
            <a:r>
              <a:rPr lang="en-US" altLang="ja-JP"/>
              <a:t>h</a:t>
            </a:r>
            <a:r>
              <a:rPr lang="ja-JP" altLang="en-US"/>
              <a:t>から</a:t>
            </a:r>
            <a:r>
              <a:rPr lang="en-US" altLang="ja-JP"/>
              <a:t>s</a:t>
            </a:r>
            <a:r>
              <a:rPr lang="ja-JP" altLang="en-US"/>
              <a:t>のどれかの文字で始まり、</a:t>
            </a:r>
            <a:r>
              <a:rPr lang="en-US" altLang="ja-JP"/>
              <a:t>.c</a:t>
            </a:r>
            <a:r>
              <a:rPr lang="ja-JP" altLang="en-US"/>
              <a:t>で終わる文字列。</a:t>
            </a:r>
          </a:p>
          <a:p>
            <a:r>
              <a:rPr lang="ja-JP" altLang="en-US"/>
              <a:t>（組み合わせてファイルを絞り込める。）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CE2172-21D2-4B82-81FF-FB52FA3E1560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－５．　拡張</a:t>
            </a:r>
            <a:r>
              <a:rPr lang="en-US" altLang="ja-JP" smtClean="0"/>
              <a:t>NFA</a:t>
            </a:r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914400" y="782638"/>
            <a:ext cx="5745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DFA</a:t>
            </a:r>
            <a:r>
              <a:rPr lang="ja-JP" altLang="en-US"/>
              <a:t>、</a:t>
            </a:r>
            <a:r>
              <a:rPr lang="en-US" altLang="ja-JP"/>
              <a:t>NFA</a:t>
            </a:r>
            <a:r>
              <a:rPr lang="ja-JP" altLang="en-US"/>
              <a:t>共に、入力記号１文字に対して、</a:t>
            </a:r>
          </a:p>
          <a:p>
            <a:r>
              <a:rPr lang="ja-JP" altLang="en-US"/>
              <a:t>１つの遷移を行っていた。</a:t>
            </a: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3124200" y="21336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914400" y="1600200"/>
            <a:ext cx="641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この制限を緩和した計算機モデルが考えられる。</a:t>
            </a:r>
          </a:p>
        </p:txBody>
      </p:sp>
      <p:sp>
        <p:nvSpPr>
          <p:cNvPr id="43015" name="Text Box 6"/>
          <p:cNvSpPr txBox="1">
            <a:spLocks noChangeArrowheads="1"/>
          </p:cNvSpPr>
          <p:nvPr/>
        </p:nvSpPr>
        <p:spPr bwMode="auto">
          <a:xfrm>
            <a:off x="504825" y="3306763"/>
            <a:ext cx="6719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拡張</a:t>
            </a:r>
            <a:r>
              <a:rPr lang="en-US" altLang="ja-JP">
                <a:solidFill>
                  <a:srgbClr val="FF0000"/>
                </a:solidFill>
              </a:rPr>
              <a:t>NFA</a:t>
            </a:r>
            <a:r>
              <a:rPr lang="ja-JP" altLang="en-US"/>
              <a:t>とは、遷移のラベルとして正規表現を許す</a:t>
            </a:r>
          </a:p>
          <a:p>
            <a:r>
              <a:rPr lang="en-US" altLang="ja-JP"/>
              <a:t>NFA</a:t>
            </a:r>
            <a:r>
              <a:rPr lang="ja-JP" altLang="en-US"/>
              <a:t>である。</a:t>
            </a:r>
          </a:p>
        </p:txBody>
      </p:sp>
      <p:sp>
        <p:nvSpPr>
          <p:cNvPr id="43016" name="AutoShape 7"/>
          <p:cNvSpPr>
            <a:spLocks noChangeArrowheads="1"/>
          </p:cNvSpPr>
          <p:nvPr/>
        </p:nvSpPr>
        <p:spPr bwMode="auto">
          <a:xfrm>
            <a:off x="428625" y="3286125"/>
            <a:ext cx="8001000" cy="1828800"/>
          </a:xfrm>
          <a:prstGeom prst="roundRect">
            <a:avLst>
              <a:gd name="adj" fmla="val 9852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657225" y="4124325"/>
            <a:ext cx="74818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拡張</a:t>
            </a:r>
            <a:r>
              <a:rPr lang="en-US" altLang="ja-JP"/>
              <a:t>NFA</a:t>
            </a:r>
            <a:r>
              <a:rPr lang="ja-JP" altLang="en-US"/>
              <a:t>：</a:t>
            </a:r>
            <a:r>
              <a:rPr lang="en-US" altLang="ja-JP"/>
              <a:t>Generalized Non-deterministic finite Automaton</a:t>
            </a:r>
          </a:p>
          <a:p>
            <a:r>
              <a:rPr lang="en-US" altLang="ja-JP"/>
              <a:t>	      </a:t>
            </a:r>
            <a:r>
              <a:rPr lang="ja-JP" altLang="en-US"/>
              <a:t>なので</a:t>
            </a:r>
            <a:r>
              <a:rPr lang="en-US" altLang="ja-JP"/>
              <a:t>GNFA</a:t>
            </a:r>
            <a:r>
              <a:rPr lang="ja-JP" altLang="en-US"/>
              <a:t>と略する。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0186EF-7267-4914-9774-E7EDA06C4D67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664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77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の形式的定義</a:t>
            </a:r>
          </a:p>
        </p:txBody>
      </p:sp>
      <p:sp>
        <p:nvSpPr>
          <p:cNvPr id="26641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5160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FF0000"/>
                </a:solidFill>
              </a:rPr>
              <a:t>GNFA</a:t>
            </a:r>
            <a:r>
              <a:rPr lang="ja-JP" altLang="en-US"/>
              <a:t>は、                                 の５項組</a:t>
            </a:r>
          </a:p>
          <a:p>
            <a:r>
              <a:rPr lang="ja-JP" altLang="en-US"/>
              <a:t>で与えられる。ここで、</a:t>
            </a:r>
          </a:p>
        </p:txBody>
      </p:sp>
      <p:graphicFrame>
        <p:nvGraphicFramePr>
          <p:cNvPr id="26626" name="Object 0"/>
          <p:cNvGraphicFramePr>
            <a:graphicFrameLocks noChangeAspect="1"/>
          </p:cNvGraphicFramePr>
          <p:nvPr/>
        </p:nvGraphicFramePr>
        <p:xfrm>
          <a:off x="1600200" y="990600"/>
          <a:ext cx="2387600" cy="457200"/>
        </p:xfrm>
        <a:graphic>
          <a:graphicData uri="http://schemas.openxmlformats.org/presentationml/2006/ole">
            <p:oleObj spid="_x0000_s26626" name="Equation" r:id="rId3" imgW="1193760" imgH="228600" progId="Equation.DSMT4">
              <p:embed/>
            </p:oleObj>
          </a:graphicData>
        </a:graphic>
      </p:graphicFrame>
      <p:sp>
        <p:nvSpPr>
          <p:cNvPr id="26642" name="Text Box 5"/>
          <p:cNvSpPr txBox="1">
            <a:spLocks noChangeArrowheads="1"/>
          </p:cNvSpPr>
          <p:nvPr/>
        </p:nvSpPr>
        <p:spPr bwMode="auto">
          <a:xfrm>
            <a:off x="669925" y="2098675"/>
            <a:ext cx="771683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pPr marL="609600" indent="-609600">
              <a:buFontTx/>
              <a:buAutoNum type="arabicDbPeriod" startAt="3"/>
            </a:pPr>
            <a:r>
              <a:rPr lang="ja-JP" altLang="en-US"/>
              <a:t>　　は              　　　　　　　　　から       への写像</a:t>
            </a:r>
          </a:p>
          <a:p>
            <a:pPr marL="609600" indent="-609600"/>
            <a:endParaRPr lang="ja-JP" altLang="en-US"/>
          </a:p>
          <a:p>
            <a:pPr marL="609600" indent="-609600"/>
            <a:endParaRPr lang="ja-JP" altLang="en-US"/>
          </a:p>
          <a:p>
            <a:pPr marL="609600" indent="-609600"/>
            <a:r>
              <a:rPr lang="ja-JP" altLang="en-US"/>
              <a:t>       で、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pPr marL="609600" indent="-609600"/>
            <a:r>
              <a:rPr lang="ja-JP" altLang="en-US"/>
              <a:t>　　　ただし、　　　は　　　上の正規表現すべてからなる集合</a:t>
            </a:r>
          </a:p>
          <a:p>
            <a:pPr marL="609600" indent="-609600"/>
            <a:r>
              <a:rPr lang="ja-JP" altLang="en-US"/>
              <a:t>　　　（　　上の正規言語）を表す。</a:t>
            </a:r>
          </a:p>
          <a:p>
            <a:pPr marL="609600" indent="-609600"/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pPr marL="609600" indent="-609600"/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を表す。</a:t>
            </a:r>
          </a:p>
        </p:txBody>
      </p:sp>
      <p:graphicFrame>
        <p:nvGraphicFramePr>
          <p:cNvPr id="26627" name="Object 1"/>
          <p:cNvGraphicFramePr>
            <a:graphicFrameLocks noChangeAspect="1"/>
          </p:cNvGraphicFramePr>
          <p:nvPr/>
        </p:nvGraphicFramePr>
        <p:xfrm>
          <a:off x="1295400" y="2133600"/>
          <a:ext cx="301625" cy="403225"/>
        </p:xfrm>
        <a:graphic>
          <a:graphicData uri="http://schemas.openxmlformats.org/presentationml/2006/ole">
            <p:oleObj spid="_x0000_s2662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26628" name="Object 2"/>
          <p:cNvGraphicFramePr>
            <a:graphicFrameLocks noChangeAspect="1"/>
          </p:cNvGraphicFramePr>
          <p:nvPr/>
        </p:nvGraphicFramePr>
        <p:xfrm>
          <a:off x="1306513" y="2565400"/>
          <a:ext cx="279400" cy="301625"/>
        </p:xfrm>
        <a:graphic>
          <a:graphicData uri="http://schemas.openxmlformats.org/presentationml/2006/ole">
            <p:oleObj spid="_x0000_s26628" name="Equation" r:id="rId5" imgW="139680" imgH="152280" progId="Equation.DSMT4">
              <p:embed/>
            </p:oleObj>
          </a:graphicData>
        </a:graphic>
      </p:graphicFrame>
      <p:graphicFrame>
        <p:nvGraphicFramePr>
          <p:cNvPr id="26629" name="Object 3"/>
          <p:cNvGraphicFramePr>
            <a:graphicFrameLocks noChangeAspect="1"/>
          </p:cNvGraphicFramePr>
          <p:nvPr/>
        </p:nvGraphicFramePr>
        <p:xfrm>
          <a:off x="1295400" y="2895600"/>
          <a:ext cx="277813" cy="352425"/>
        </p:xfrm>
        <a:graphic>
          <a:graphicData uri="http://schemas.openxmlformats.org/presentationml/2006/ole">
            <p:oleObj spid="_x0000_s26629" name="Equation" r:id="rId6" imgW="139680" imgH="177480" progId="Equation.DSMT4">
              <p:embed/>
            </p:oleObj>
          </a:graphicData>
        </a:graphic>
      </p:graphicFrame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2209800" y="2819400"/>
          <a:ext cx="2743200" cy="504825"/>
        </p:xfrm>
        <a:graphic>
          <a:graphicData uri="http://schemas.openxmlformats.org/presentationml/2006/ole">
            <p:oleObj spid="_x0000_s26630" name="Equation" r:id="rId7" imgW="1371600" imgH="253800" progId="Equation.DSMT4">
              <p:embed/>
            </p:oleObj>
          </a:graphicData>
        </a:graphic>
      </p:graphicFrame>
      <p:graphicFrame>
        <p:nvGraphicFramePr>
          <p:cNvPr id="26631" name="Object 5"/>
          <p:cNvGraphicFramePr>
            <a:graphicFrameLocks noChangeAspect="1"/>
          </p:cNvGraphicFramePr>
          <p:nvPr/>
        </p:nvGraphicFramePr>
        <p:xfrm>
          <a:off x="4038600" y="3962400"/>
          <a:ext cx="279400" cy="352425"/>
        </p:xfrm>
        <a:graphic>
          <a:graphicData uri="http://schemas.openxmlformats.org/presentationml/2006/ole">
            <p:oleObj spid="_x0000_s26631" name="Equation" r:id="rId8" imgW="139680" imgH="177480" progId="Equation.DSMT4">
              <p:embed/>
            </p:oleObj>
          </a:graphicData>
        </a:graphic>
      </p:graphicFrame>
      <p:graphicFrame>
        <p:nvGraphicFramePr>
          <p:cNvPr id="26632" name="Object 6"/>
          <p:cNvGraphicFramePr>
            <a:graphicFrameLocks noChangeAspect="1"/>
          </p:cNvGraphicFramePr>
          <p:nvPr/>
        </p:nvGraphicFramePr>
        <p:xfrm>
          <a:off x="1600200" y="3378200"/>
          <a:ext cx="3810000" cy="504825"/>
        </p:xfrm>
        <a:graphic>
          <a:graphicData uri="http://schemas.openxmlformats.org/presentationml/2006/ole">
            <p:oleObj spid="_x0000_s26632" name="Equation" r:id="rId9" imgW="1904760" imgH="253800" progId="Equation.DSMT4">
              <p:embed/>
            </p:oleObj>
          </a:graphicData>
        </a:graphic>
      </p:graphicFrame>
      <p:graphicFrame>
        <p:nvGraphicFramePr>
          <p:cNvPr id="26633" name="Object 7"/>
          <p:cNvGraphicFramePr>
            <a:graphicFrameLocks noChangeAspect="1"/>
          </p:cNvGraphicFramePr>
          <p:nvPr/>
        </p:nvGraphicFramePr>
        <p:xfrm>
          <a:off x="1219200" y="5032375"/>
          <a:ext cx="860425" cy="457200"/>
        </p:xfrm>
        <a:graphic>
          <a:graphicData uri="http://schemas.openxmlformats.org/presentationml/2006/ole">
            <p:oleObj spid="_x0000_s26633" name="Equation" r:id="rId10" imgW="431640" imgH="228600" progId="Equation.DSMT4">
              <p:embed/>
            </p:oleObj>
          </a:graphicData>
        </a:graphic>
      </p:graphicFrame>
      <p:sp>
        <p:nvSpPr>
          <p:cNvPr id="26643" name="Text Box 13"/>
          <p:cNvSpPr txBox="1">
            <a:spLocks noChangeArrowheads="1"/>
          </p:cNvSpPr>
          <p:nvPr/>
        </p:nvSpPr>
        <p:spPr bwMode="auto">
          <a:xfrm>
            <a:off x="990600" y="5791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6644" name="AutoShape 14"/>
          <p:cNvSpPr>
            <a:spLocks noChangeArrowheads="1"/>
          </p:cNvSpPr>
          <p:nvPr/>
        </p:nvSpPr>
        <p:spPr bwMode="auto">
          <a:xfrm>
            <a:off x="152400" y="838200"/>
            <a:ext cx="8382000" cy="548640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34" name="Object 8"/>
          <p:cNvGraphicFramePr>
            <a:graphicFrameLocks noChangeAspect="1"/>
          </p:cNvGraphicFramePr>
          <p:nvPr/>
        </p:nvGraphicFramePr>
        <p:xfrm>
          <a:off x="1171575" y="5413375"/>
          <a:ext cx="885825" cy="454025"/>
        </p:xfrm>
        <a:graphic>
          <a:graphicData uri="http://schemas.openxmlformats.org/presentationml/2006/ole">
            <p:oleObj spid="_x0000_s26634" name="Equation" r:id="rId11" imgW="444240" imgH="228600" progId="Equation.DSMT4">
              <p:embed/>
            </p:oleObj>
          </a:graphicData>
        </a:graphic>
      </p:graphicFrame>
      <p:graphicFrame>
        <p:nvGraphicFramePr>
          <p:cNvPr id="26635" name="Object 9"/>
          <p:cNvGraphicFramePr>
            <a:graphicFrameLocks noChangeAspect="1"/>
          </p:cNvGraphicFramePr>
          <p:nvPr/>
        </p:nvGraphicFramePr>
        <p:xfrm>
          <a:off x="5562600" y="2847975"/>
          <a:ext cx="355600" cy="352425"/>
        </p:xfrm>
        <a:graphic>
          <a:graphicData uri="http://schemas.openxmlformats.org/presentationml/2006/ole">
            <p:oleObj spid="_x0000_s26635" name="Equation" r:id="rId12" imgW="177480" imgH="177480" progId="Equation.DSMT4">
              <p:embed/>
            </p:oleObj>
          </a:graphicData>
        </a:graphic>
      </p:graphicFrame>
      <p:graphicFrame>
        <p:nvGraphicFramePr>
          <p:cNvPr id="26636" name="Object 10"/>
          <p:cNvGraphicFramePr>
            <a:graphicFrameLocks noChangeAspect="1"/>
          </p:cNvGraphicFramePr>
          <p:nvPr/>
        </p:nvGraphicFramePr>
        <p:xfrm>
          <a:off x="2514600" y="4343400"/>
          <a:ext cx="355600" cy="352425"/>
        </p:xfrm>
        <a:graphic>
          <a:graphicData uri="http://schemas.openxmlformats.org/presentationml/2006/ole">
            <p:oleObj spid="_x0000_s26636" name="Equation" r:id="rId13" imgW="177480" imgH="177480" progId="Equation.DSMT4">
              <p:embed/>
            </p:oleObj>
          </a:graphicData>
        </a:graphic>
      </p:graphicFrame>
      <p:graphicFrame>
        <p:nvGraphicFramePr>
          <p:cNvPr id="26637" name="Object 11"/>
          <p:cNvGraphicFramePr>
            <a:graphicFrameLocks noChangeAspect="1"/>
          </p:cNvGraphicFramePr>
          <p:nvPr/>
        </p:nvGraphicFramePr>
        <p:xfrm>
          <a:off x="3505200" y="4344988"/>
          <a:ext cx="279400" cy="303212"/>
        </p:xfrm>
        <a:graphic>
          <a:graphicData uri="http://schemas.openxmlformats.org/presentationml/2006/ole">
            <p:oleObj spid="_x0000_s26637" name="Equation" r:id="rId14" imgW="139680" imgH="152280" progId="Equation.DSMT4">
              <p:embed/>
            </p:oleObj>
          </a:graphicData>
        </a:graphic>
      </p:graphicFrame>
      <p:graphicFrame>
        <p:nvGraphicFramePr>
          <p:cNvPr id="26638" name="Object 12"/>
          <p:cNvGraphicFramePr>
            <a:graphicFrameLocks noChangeAspect="1"/>
          </p:cNvGraphicFramePr>
          <p:nvPr/>
        </p:nvGraphicFramePr>
        <p:xfrm>
          <a:off x="1600200" y="4725988"/>
          <a:ext cx="279400" cy="303212"/>
        </p:xfrm>
        <a:graphic>
          <a:graphicData uri="http://schemas.openxmlformats.org/presentationml/2006/ole">
            <p:oleObj spid="_x0000_s26638" name="Equation" r:id="rId15" imgW="139680" imgH="152280" progId="Equation.DSMT4">
              <p:embed/>
            </p:oleObj>
          </a:graphicData>
        </a:graphic>
      </p:graphicFrame>
      <p:sp>
        <p:nvSpPr>
          <p:cNvPr id="26645" name="Text Box 4"/>
          <p:cNvSpPr txBox="1">
            <a:spLocks noChangeArrowheads="1"/>
          </p:cNvSpPr>
          <p:nvPr/>
        </p:nvSpPr>
        <p:spPr bwMode="auto">
          <a:xfrm>
            <a:off x="1071563" y="571500"/>
            <a:ext cx="46355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定義：（拡張非決定性オートマトン）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1E556-21B0-4D49-8358-84E64BF9D85D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276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の状態遷移図</a:t>
            </a:r>
          </a:p>
        </p:txBody>
      </p:sp>
      <p:sp>
        <p:nvSpPr>
          <p:cNvPr id="27662" name="Oval 3"/>
          <p:cNvSpPr>
            <a:spLocks noChangeArrowheads="1"/>
          </p:cNvSpPr>
          <p:nvPr/>
        </p:nvSpPr>
        <p:spPr bwMode="auto">
          <a:xfrm>
            <a:off x="14478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3" name="Line 4"/>
          <p:cNvSpPr>
            <a:spLocks noChangeShapeType="1"/>
          </p:cNvSpPr>
          <p:nvPr/>
        </p:nvSpPr>
        <p:spPr bwMode="auto">
          <a:xfrm>
            <a:off x="838200" y="1447800"/>
            <a:ext cx="6096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7664" name="Group 5"/>
          <p:cNvGrpSpPr>
            <a:grpSpLocks/>
          </p:cNvGrpSpPr>
          <p:nvPr/>
        </p:nvGrpSpPr>
        <p:grpSpPr bwMode="auto">
          <a:xfrm>
            <a:off x="7010400" y="1600200"/>
            <a:ext cx="685800" cy="685800"/>
            <a:chOff x="3504" y="1200"/>
            <a:chExt cx="432" cy="432"/>
          </a:xfrm>
        </p:grpSpPr>
        <p:sp>
          <p:nvSpPr>
            <p:cNvPr id="27677" name="Oval 6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678" name="Oval 7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3313113" y="1676400"/>
          <a:ext cx="268287" cy="381000"/>
        </p:xfrm>
        <a:graphic>
          <a:graphicData uri="http://schemas.openxmlformats.org/presentationml/2006/ole">
            <p:oleObj spid="_x0000_s2765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4572000" y="1752600"/>
          <a:ext cx="290513" cy="381000"/>
        </p:xfrm>
        <a:graphic>
          <a:graphicData uri="http://schemas.openxmlformats.org/presentationml/2006/ole">
            <p:oleObj spid="_x0000_s27651" name="Equation" r:id="rId4" imgW="164880" imgH="215640" progId="Equation.DSMT4">
              <p:embed/>
            </p:oleObj>
          </a:graphicData>
        </a:graphic>
      </p:graphicFrame>
      <p:sp>
        <p:nvSpPr>
          <p:cNvPr id="27665" name="Text Box 10"/>
          <p:cNvSpPr txBox="1">
            <a:spLocks noChangeArrowheads="1"/>
          </p:cNvSpPr>
          <p:nvPr/>
        </p:nvSpPr>
        <p:spPr bwMode="auto">
          <a:xfrm>
            <a:off x="38544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7666" name="Line 11"/>
          <p:cNvSpPr>
            <a:spLocks noChangeShapeType="1"/>
          </p:cNvSpPr>
          <p:nvPr/>
        </p:nvSpPr>
        <p:spPr bwMode="auto">
          <a:xfrm>
            <a:off x="3733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Line 12"/>
          <p:cNvSpPr>
            <a:spLocks noChangeShapeType="1"/>
          </p:cNvSpPr>
          <p:nvPr/>
        </p:nvSpPr>
        <p:spPr bwMode="auto">
          <a:xfrm>
            <a:off x="4953000" y="1905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Oval 13"/>
          <p:cNvSpPr>
            <a:spLocks noChangeArrowheads="1"/>
          </p:cNvSpPr>
          <p:nvPr/>
        </p:nvSpPr>
        <p:spPr bwMode="auto">
          <a:xfrm>
            <a:off x="4419600" y="1676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7227888" y="1665288"/>
          <a:ext cx="312737" cy="403225"/>
        </p:xfrm>
        <a:graphic>
          <a:graphicData uri="http://schemas.openxmlformats.org/presentationml/2006/ole">
            <p:oleObj spid="_x0000_s27652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876300" y="1655763"/>
          <a:ext cx="495300" cy="530225"/>
        </p:xfrm>
        <a:graphic>
          <a:graphicData uri="http://schemas.openxmlformats.org/presentationml/2006/ole">
            <p:oleObj spid="_x0000_s27653" name="Equation" r:id="rId6" imgW="164880" imgH="177480" progId="Equation.DSMT4">
              <p:embed/>
            </p:oleObj>
          </a:graphicData>
        </a:graphic>
      </p:graphicFrame>
      <p:sp>
        <p:nvSpPr>
          <p:cNvPr id="27669" name="Text Box 16"/>
          <p:cNvSpPr txBox="1">
            <a:spLocks noChangeArrowheads="1"/>
          </p:cNvSpPr>
          <p:nvPr/>
        </p:nvSpPr>
        <p:spPr bwMode="auto">
          <a:xfrm>
            <a:off x="304800" y="2438400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1438275" y="2819400"/>
          <a:ext cx="6110288" cy="658813"/>
        </p:xfrm>
        <a:graphic>
          <a:graphicData uri="http://schemas.openxmlformats.org/presentationml/2006/ole">
            <p:oleObj spid="_x0000_s27654" name="Equation" r:id="rId7" imgW="2120760" imgH="228600" progId="Equation.DSMT4">
              <p:embed/>
            </p:oleObj>
          </a:graphicData>
        </a:graphic>
      </p:graphicFrame>
      <p:sp>
        <p:nvSpPr>
          <p:cNvPr id="27670" name="Text Box 18"/>
          <p:cNvSpPr txBox="1">
            <a:spLocks noChangeArrowheads="1"/>
          </p:cNvSpPr>
          <p:nvPr/>
        </p:nvSpPr>
        <p:spPr bwMode="auto">
          <a:xfrm>
            <a:off x="395288" y="3379788"/>
            <a:ext cx="1176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sp>
        <p:nvSpPr>
          <p:cNvPr id="27671" name="Text Box 19"/>
          <p:cNvSpPr txBox="1">
            <a:spLocks noChangeArrowheads="1"/>
          </p:cNvSpPr>
          <p:nvPr/>
        </p:nvSpPr>
        <p:spPr bwMode="auto">
          <a:xfrm>
            <a:off x="1843088" y="3379788"/>
            <a:ext cx="5014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1524000" y="1524000"/>
          <a:ext cx="392113" cy="544513"/>
        </p:xfrm>
        <a:graphic>
          <a:graphicData uri="http://schemas.openxmlformats.org/presentationml/2006/ole">
            <p:oleObj spid="_x0000_s27655" name="Equation" r:id="rId8" imgW="164880" imgH="228600" progId="Equation.DSMT4">
              <p:embed/>
            </p:oleObj>
          </a:graphicData>
        </a:graphic>
      </p:graphicFrame>
      <p:sp>
        <p:nvSpPr>
          <p:cNvPr id="27672" name="Oval 21"/>
          <p:cNvSpPr>
            <a:spLocks noChangeArrowheads="1"/>
          </p:cNvSpPr>
          <p:nvPr/>
        </p:nvSpPr>
        <p:spPr bwMode="auto">
          <a:xfrm>
            <a:off x="3200400" y="1600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Line 22"/>
          <p:cNvSpPr>
            <a:spLocks noChangeShapeType="1"/>
          </p:cNvSpPr>
          <p:nvPr/>
        </p:nvSpPr>
        <p:spPr bwMode="auto">
          <a:xfrm>
            <a:off x="1981200" y="1905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1538288" y="3379788"/>
          <a:ext cx="403225" cy="506412"/>
        </p:xfrm>
        <a:graphic>
          <a:graphicData uri="http://schemas.openxmlformats.org/presentationml/2006/ole">
            <p:oleObj spid="_x0000_s27656" name="Equation" r:id="rId9" imgW="139680" imgH="177480" progId="Equation.DSMT4">
              <p:embed/>
            </p:oleObj>
          </a:graphicData>
        </a:graphic>
      </p:graphicFrame>
      <p:graphicFrame>
        <p:nvGraphicFramePr>
          <p:cNvPr id="27657" name="Object 7"/>
          <p:cNvGraphicFramePr>
            <a:graphicFrameLocks noChangeAspect="1"/>
          </p:cNvGraphicFramePr>
          <p:nvPr/>
        </p:nvGraphicFramePr>
        <p:xfrm>
          <a:off x="2057400" y="1447800"/>
          <a:ext cx="990600" cy="503238"/>
        </p:xfrm>
        <a:graphic>
          <a:graphicData uri="http://schemas.openxmlformats.org/presentationml/2006/ole">
            <p:oleObj spid="_x0000_s27657" name="Equation" r:id="rId10" imgW="444240" imgH="228600" progId="Equation.DSMT4">
              <p:embed/>
            </p:oleObj>
          </a:graphicData>
        </a:graphic>
      </p:graphicFrame>
      <p:graphicFrame>
        <p:nvGraphicFramePr>
          <p:cNvPr id="27658" name="Object 8"/>
          <p:cNvGraphicFramePr>
            <a:graphicFrameLocks noChangeAspect="1"/>
          </p:cNvGraphicFramePr>
          <p:nvPr/>
        </p:nvGraphicFramePr>
        <p:xfrm>
          <a:off x="5029200" y="1371600"/>
          <a:ext cx="1727200" cy="447675"/>
        </p:xfrm>
        <a:graphic>
          <a:graphicData uri="http://schemas.openxmlformats.org/presentationml/2006/ole">
            <p:oleObj spid="_x0000_s27658" name="Equation" r:id="rId11" imgW="774360" imgH="203040" progId="Equation.DSMT4">
              <p:embed/>
            </p:oleObj>
          </a:graphicData>
        </a:graphic>
      </p:graphicFrame>
      <p:grpSp>
        <p:nvGrpSpPr>
          <p:cNvPr id="27674" name="Group 26"/>
          <p:cNvGrpSpPr>
            <a:grpSpLocks/>
          </p:cNvGrpSpPr>
          <p:nvPr/>
        </p:nvGrpSpPr>
        <p:grpSpPr bwMode="auto">
          <a:xfrm>
            <a:off x="1143000" y="3962400"/>
            <a:ext cx="4953000" cy="2667000"/>
            <a:chOff x="720" y="2496"/>
            <a:chExt cx="3120" cy="1680"/>
          </a:xfrm>
        </p:grpSpPr>
        <p:graphicFrame>
          <p:nvGraphicFramePr>
            <p:cNvPr id="27659" name="Object 9"/>
            <p:cNvGraphicFramePr>
              <a:graphicFrameLocks noChangeAspect="1"/>
            </p:cNvGraphicFramePr>
            <p:nvPr/>
          </p:nvGraphicFramePr>
          <p:xfrm>
            <a:off x="931" y="2611"/>
            <a:ext cx="2766" cy="1308"/>
          </p:xfrm>
          <a:graphic>
            <a:graphicData uri="http://schemas.openxmlformats.org/presentationml/2006/ole">
              <p:oleObj spid="_x0000_s27659" name="Equation" r:id="rId12" imgW="1892160" imgH="914400" progId="Equation.DSMT4">
                <p:embed/>
              </p:oleObj>
            </a:graphicData>
          </a:graphic>
        </p:graphicFrame>
        <p:sp>
          <p:nvSpPr>
            <p:cNvPr id="27675" name="Line 28"/>
            <p:cNvSpPr>
              <a:spLocks noChangeShapeType="1"/>
            </p:cNvSpPr>
            <p:nvPr/>
          </p:nvSpPr>
          <p:spPr bwMode="auto">
            <a:xfrm>
              <a:off x="720" y="2928"/>
              <a:ext cx="3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676" name="Line 29"/>
            <p:cNvSpPr>
              <a:spLocks noChangeShapeType="1"/>
            </p:cNvSpPr>
            <p:nvPr/>
          </p:nvSpPr>
          <p:spPr bwMode="auto">
            <a:xfrm>
              <a:off x="1248" y="24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6BA970-91D1-4DAB-ABC0-133BD25E206D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参考書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754063" y="4495800"/>
            <a:ext cx="78565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M.R. Garey and D.S.Johnson,</a:t>
            </a:r>
          </a:p>
          <a:p>
            <a:r>
              <a:rPr lang="en-US" altLang="ja-JP" sz="2000"/>
              <a:t>"Computers And Intractability:A guide to the Theoryof NP-Completeness,"</a:t>
            </a:r>
          </a:p>
          <a:p>
            <a:r>
              <a:rPr lang="en-US" altLang="ja-JP" sz="2000"/>
              <a:t>Freeman,1979,ISBN:0-7167-1045-5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708025" y="2509838"/>
            <a:ext cx="4019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岩間一雄、</a:t>
            </a:r>
          </a:p>
          <a:p>
            <a:r>
              <a:rPr lang="ja-JP" altLang="en-US" sz="2000"/>
              <a:t>「アルゴリズム理論入門」</a:t>
            </a:r>
          </a:p>
          <a:p>
            <a:r>
              <a:rPr lang="ja-JP" altLang="en-US" sz="2000"/>
              <a:t>昭晃堂、</a:t>
            </a:r>
            <a:r>
              <a:rPr lang="en-US" altLang="ja-JP" sz="2000"/>
              <a:t>2001</a:t>
            </a:r>
            <a:r>
              <a:rPr lang="ja-JP" altLang="en-US" sz="2000"/>
              <a:t>、</a:t>
            </a:r>
            <a:r>
              <a:rPr lang="en-US" altLang="ja-JP" sz="2000"/>
              <a:t>ISBN</a:t>
            </a:r>
            <a:r>
              <a:rPr lang="ja-JP" altLang="en-US" sz="2000"/>
              <a:t>：</a:t>
            </a:r>
            <a:r>
              <a:rPr lang="en-US" altLang="ja-JP" sz="2000"/>
              <a:t>4-7856-3125-2</a:t>
            </a:r>
          </a:p>
        </p:txBody>
      </p:sp>
      <p:sp>
        <p:nvSpPr>
          <p:cNvPr id="34822" name="Oval 7"/>
          <p:cNvSpPr>
            <a:spLocks noChangeArrowheads="1"/>
          </p:cNvSpPr>
          <p:nvPr/>
        </p:nvSpPr>
        <p:spPr bwMode="auto">
          <a:xfrm>
            <a:off x="357188" y="260826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358775" y="4572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379413" y="360203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806450" y="3500438"/>
            <a:ext cx="6073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ホップクロフト、ウルマン、</a:t>
            </a:r>
          </a:p>
          <a:p>
            <a:r>
              <a:rPr lang="ja-JP" altLang="en-US" sz="2000"/>
              <a:t>「オートマトン・言語理論・計算論 </a:t>
            </a:r>
            <a:r>
              <a:rPr lang="en-US" altLang="ja-JP" sz="2000"/>
              <a:t>I,II</a:t>
            </a:r>
            <a:r>
              <a:rPr lang="ja-JP" altLang="en-US" sz="2000"/>
              <a:t>」</a:t>
            </a:r>
          </a:p>
          <a:p>
            <a:r>
              <a:rPr lang="ja-JP" altLang="en-US" sz="2000"/>
              <a:t>サイエンス社、</a:t>
            </a:r>
            <a:r>
              <a:rPr lang="en-US" altLang="ja-JP" sz="2000"/>
              <a:t>1984,ISBN:4-7819-0374-6,4-7819-0432-7</a:t>
            </a:r>
          </a:p>
        </p:txBody>
      </p:sp>
      <p:sp>
        <p:nvSpPr>
          <p:cNvPr id="34826" name="Oval 11"/>
          <p:cNvSpPr>
            <a:spLocks noChangeArrowheads="1"/>
          </p:cNvSpPr>
          <p:nvPr/>
        </p:nvSpPr>
        <p:spPr bwMode="auto">
          <a:xfrm>
            <a:off x="357188" y="569913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7" name="Text Box 12"/>
          <p:cNvSpPr txBox="1">
            <a:spLocks noChangeArrowheads="1"/>
          </p:cNvSpPr>
          <p:nvPr/>
        </p:nvSpPr>
        <p:spPr bwMode="auto">
          <a:xfrm>
            <a:off x="814388" y="493713"/>
            <a:ext cx="41116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M. Sipser</a:t>
            </a:r>
            <a:r>
              <a:rPr lang="ja-JP" altLang="en-US" sz="2000"/>
              <a:t>著、</a:t>
            </a:r>
          </a:p>
          <a:p>
            <a:r>
              <a:rPr lang="ja-JP" altLang="en-US" sz="2000"/>
              <a:t>「計算理論の基礎」、</a:t>
            </a:r>
          </a:p>
          <a:p>
            <a:r>
              <a:rPr lang="ja-JP" altLang="en-US" sz="2000"/>
              <a:t>共立出版、</a:t>
            </a:r>
            <a:r>
              <a:rPr lang="en-US" altLang="ja-JP" sz="2000"/>
              <a:t>1997,ISBN:4-320-02948-8</a:t>
            </a:r>
          </a:p>
        </p:txBody>
      </p:sp>
      <p:sp>
        <p:nvSpPr>
          <p:cNvPr id="34828" name="Text Box 18"/>
          <p:cNvSpPr txBox="1">
            <a:spLocks noChangeArrowheads="1"/>
          </p:cNvSpPr>
          <p:nvPr/>
        </p:nvSpPr>
        <p:spPr bwMode="auto">
          <a:xfrm>
            <a:off x="784225" y="1519238"/>
            <a:ext cx="42306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岩間一雄、</a:t>
            </a:r>
          </a:p>
          <a:p>
            <a:r>
              <a:rPr lang="ja-JP" altLang="en-US" sz="2000"/>
              <a:t>「オートマトン・言語と計算理論」</a:t>
            </a:r>
          </a:p>
          <a:p>
            <a:r>
              <a:rPr lang="ja-JP" altLang="en-US" sz="2000"/>
              <a:t>コロナ社、</a:t>
            </a:r>
            <a:r>
              <a:rPr lang="en-US" altLang="ja-JP" sz="2000"/>
              <a:t>2003</a:t>
            </a:r>
            <a:r>
              <a:rPr lang="ja-JP" altLang="en-US" sz="2000"/>
              <a:t>、</a:t>
            </a:r>
            <a:r>
              <a:rPr lang="en-US" altLang="ja-JP" sz="2000"/>
              <a:t>ISBN</a:t>
            </a:r>
            <a:r>
              <a:rPr lang="ja-JP" altLang="en-US" sz="2000"/>
              <a:t>：</a:t>
            </a:r>
            <a:r>
              <a:rPr lang="en-US" altLang="ja-JP" sz="2000"/>
              <a:t>4-339-01821-X</a:t>
            </a:r>
          </a:p>
        </p:txBody>
      </p:sp>
      <p:sp>
        <p:nvSpPr>
          <p:cNvPr id="34829" name="Oval 19"/>
          <p:cNvSpPr>
            <a:spLocks noChangeArrowheads="1"/>
          </p:cNvSpPr>
          <p:nvPr/>
        </p:nvSpPr>
        <p:spPr bwMode="auto">
          <a:xfrm>
            <a:off x="403225" y="1519238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0" name="Oval 20"/>
          <p:cNvSpPr>
            <a:spLocks noChangeArrowheads="1"/>
          </p:cNvSpPr>
          <p:nvPr/>
        </p:nvSpPr>
        <p:spPr bwMode="auto">
          <a:xfrm>
            <a:off x="304800" y="5638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1" name="Text Box 21"/>
          <p:cNvSpPr txBox="1">
            <a:spLocks noChangeArrowheads="1"/>
          </p:cNvSpPr>
          <p:nvPr/>
        </p:nvSpPr>
        <p:spPr bwMode="auto">
          <a:xfrm>
            <a:off x="838200" y="5562600"/>
            <a:ext cx="4670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/>
              <a:t>V.V.</a:t>
            </a:r>
            <a:r>
              <a:rPr lang="ja-JP" altLang="en-US" sz="2000"/>
              <a:t>ヴィジラーニ著、浅野　孝夫訳、</a:t>
            </a:r>
          </a:p>
          <a:p>
            <a:r>
              <a:rPr lang="ja-JP" altLang="en-US" sz="2000"/>
              <a:t>「近似アルゴリズム」、</a:t>
            </a:r>
          </a:p>
          <a:p>
            <a:r>
              <a:rPr lang="ja-JP" altLang="en-US" sz="2000"/>
              <a:t>シュプリンガー・フェアラーク東京、２００２、</a:t>
            </a:r>
          </a:p>
          <a:p>
            <a:r>
              <a:rPr lang="en-US" altLang="ja-JP" sz="2000"/>
              <a:t>ISBN:4-431-70991-6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3B71E3-C445-40D2-BEF6-09F09A44B66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28684" name="Oval 2"/>
          <p:cNvSpPr>
            <a:spLocks noChangeArrowheads="1"/>
          </p:cNvSpPr>
          <p:nvPr/>
        </p:nvSpPr>
        <p:spPr bwMode="auto">
          <a:xfrm>
            <a:off x="14478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5" name="Line 3"/>
          <p:cNvSpPr>
            <a:spLocks noChangeShapeType="1"/>
          </p:cNvSpPr>
          <p:nvPr/>
        </p:nvSpPr>
        <p:spPr bwMode="auto">
          <a:xfrm>
            <a:off x="838200" y="3733800"/>
            <a:ext cx="6096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8686" name="Group 4"/>
          <p:cNvGrpSpPr>
            <a:grpSpLocks/>
          </p:cNvGrpSpPr>
          <p:nvPr/>
        </p:nvGrpSpPr>
        <p:grpSpPr bwMode="auto">
          <a:xfrm>
            <a:off x="7010400" y="3886200"/>
            <a:ext cx="685800" cy="685800"/>
            <a:chOff x="3504" y="1200"/>
            <a:chExt cx="432" cy="432"/>
          </a:xfrm>
        </p:grpSpPr>
        <p:sp>
          <p:nvSpPr>
            <p:cNvPr id="28700" name="Oval 5"/>
            <p:cNvSpPr>
              <a:spLocks noChangeArrowheads="1"/>
            </p:cNvSpPr>
            <p:nvPr/>
          </p:nvSpPr>
          <p:spPr bwMode="auto">
            <a:xfrm>
              <a:off x="3552" y="1248"/>
              <a:ext cx="336" cy="3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8701" name="Oval 6"/>
            <p:cNvSpPr>
              <a:spLocks noChangeArrowheads="1"/>
            </p:cNvSpPr>
            <p:nvPr/>
          </p:nvSpPr>
          <p:spPr bwMode="auto">
            <a:xfrm>
              <a:off x="3504" y="1200"/>
              <a:ext cx="432" cy="4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3313113" y="3962400"/>
          <a:ext cx="268287" cy="381000"/>
        </p:xfrm>
        <a:graphic>
          <a:graphicData uri="http://schemas.openxmlformats.org/presentationml/2006/ole">
            <p:oleObj spid="_x0000_s28674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4572000" y="4038600"/>
          <a:ext cx="290513" cy="381000"/>
        </p:xfrm>
        <a:graphic>
          <a:graphicData uri="http://schemas.openxmlformats.org/presentationml/2006/ole">
            <p:oleObj spid="_x0000_s28675" name="Equation" r:id="rId4" imgW="164880" imgH="215640" progId="Equation.DSMT4">
              <p:embed/>
            </p:oleObj>
          </a:graphicData>
        </a:graphic>
      </p:graphicFrame>
      <p:sp>
        <p:nvSpPr>
          <p:cNvPr id="28687" name="Text Box 9"/>
          <p:cNvSpPr txBox="1">
            <a:spLocks noChangeArrowheads="1"/>
          </p:cNvSpPr>
          <p:nvPr/>
        </p:nvSpPr>
        <p:spPr bwMode="auto">
          <a:xfrm>
            <a:off x="385445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8688" name="Line 10"/>
          <p:cNvSpPr>
            <a:spLocks noChangeShapeType="1"/>
          </p:cNvSpPr>
          <p:nvPr/>
        </p:nvSpPr>
        <p:spPr bwMode="auto">
          <a:xfrm>
            <a:off x="3733800" y="4191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9" name="Line 11"/>
          <p:cNvSpPr>
            <a:spLocks noChangeShapeType="1"/>
          </p:cNvSpPr>
          <p:nvPr/>
        </p:nvSpPr>
        <p:spPr bwMode="auto">
          <a:xfrm>
            <a:off x="4953000" y="41910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0" name="Oval 12"/>
          <p:cNvSpPr>
            <a:spLocks noChangeArrowheads="1"/>
          </p:cNvSpPr>
          <p:nvPr/>
        </p:nvSpPr>
        <p:spPr bwMode="auto">
          <a:xfrm>
            <a:off x="4419600" y="3962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7227888" y="3951288"/>
          <a:ext cx="312737" cy="403225"/>
        </p:xfrm>
        <a:graphic>
          <a:graphicData uri="http://schemas.openxmlformats.org/presentationml/2006/ole">
            <p:oleObj spid="_x0000_s28676" name="Equation" r:id="rId5" imgW="177480" imgH="228600" progId="Equation.DSMT4">
              <p:embed/>
            </p:oleObj>
          </a:graphicData>
        </a:graphic>
      </p:graphicFrame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876300" y="3941763"/>
          <a:ext cx="495300" cy="530225"/>
        </p:xfrm>
        <a:graphic>
          <a:graphicData uri="http://schemas.openxmlformats.org/presentationml/2006/ole">
            <p:oleObj spid="_x0000_s28677" name="Equation" r:id="rId6" imgW="164880" imgH="177480" progId="Equation.DSMT4">
              <p:embed/>
            </p:oleObj>
          </a:graphicData>
        </a:graphic>
      </p:graphicFrame>
      <p:graphicFrame>
        <p:nvGraphicFramePr>
          <p:cNvPr id="28678" name="Object 4"/>
          <p:cNvGraphicFramePr>
            <a:graphicFrameLocks noChangeAspect="1"/>
          </p:cNvGraphicFramePr>
          <p:nvPr/>
        </p:nvGraphicFramePr>
        <p:xfrm>
          <a:off x="1524000" y="3810000"/>
          <a:ext cx="392113" cy="544513"/>
        </p:xfrm>
        <a:graphic>
          <a:graphicData uri="http://schemas.openxmlformats.org/presentationml/2006/ole">
            <p:oleObj spid="_x0000_s28678" name="Equation" r:id="rId7" imgW="164880" imgH="228600" progId="Equation.DSMT4">
              <p:embed/>
            </p:oleObj>
          </a:graphicData>
        </a:graphic>
      </p:graphicFrame>
      <p:sp>
        <p:nvSpPr>
          <p:cNvPr id="28691" name="Oval 16"/>
          <p:cNvSpPr>
            <a:spLocks noChangeArrowheads="1"/>
          </p:cNvSpPr>
          <p:nvPr/>
        </p:nvSpPr>
        <p:spPr bwMode="auto">
          <a:xfrm>
            <a:off x="3200400" y="3886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2" name="Line 17"/>
          <p:cNvSpPr>
            <a:spLocks noChangeShapeType="1"/>
          </p:cNvSpPr>
          <p:nvPr/>
        </p:nvSpPr>
        <p:spPr bwMode="auto">
          <a:xfrm>
            <a:off x="1981200" y="41910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9" name="Object 5"/>
          <p:cNvGraphicFramePr>
            <a:graphicFrameLocks noChangeAspect="1"/>
          </p:cNvGraphicFramePr>
          <p:nvPr/>
        </p:nvGraphicFramePr>
        <p:xfrm>
          <a:off x="2057400" y="3733800"/>
          <a:ext cx="990600" cy="503238"/>
        </p:xfrm>
        <a:graphic>
          <a:graphicData uri="http://schemas.openxmlformats.org/presentationml/2006/ole">
            <p:oleObj spid="_x0000_s28679" name="Equation" r:id="rId8" imgW="444240" imgH="228600" progId="Equation.DSMT4">
              <p:embed/>
            </p:oleObj>
          </a:graphicData>
        </a:graphic>
      </p:graphicFrame>
      <p:graphicFrame>
        <p:nvGraphicFramePr>
          <p:cNvPr id="28680" name="Object 6"/>
          <p:cNvGraphicFramePr>
            <a:graphicFrameLocks noChangeAspect="1"/>
          </p:cNvGraphicFramePr>
          <p:nvPr/>
        </p:nvGraphicFramePr>
        <p:xfrm>
          <a:off x="5029200" y="3657600"/>
          <a:ext cx="1727200" cy="447675"/>
        </p:xfrm>
        <a:graphic>
          <a:graphicData uri="http://schemas.openxmlformats.org/presentationml/2006/ole">
            <p:oleObj spid="_x0000_s28680" name="Equation" r:id="rId9" imgW="774360" imgH="203040" progId="Equation.DSMT4">
              <p:embed/>
            </p:oleObj>
          </a:graphicData>
        </a:graphic>
      </p:graphicFrame>
      <p:sp>
        <p:nvSpPr>
          <p:cNvPr id="28693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GNFA</a:t>
            </a:r>
            <a:r>
              <a:rPr lang="ja-JP" altLang="en-US" smtClean="0"/>
              <a:t>に関する注意</a:t>
            </a:r>
          </a:p>
        </p:txBody>
      </p:sp>
      <p:sp>
        <p:nvSpPr>
          <p:cNvPr id="28694" name="Text Box 21"/>
          <p:cNvSpPr txBox="1">
            <a:spLocks noChangeArrowheads="1"/>
          </p:cNvSpPr>
          <p:nvPr/>
        </p:nvSpPr>
        <p:spPr bwMode="auto">
          <a:xfrm>
            <a:off x="838200" y="1163638"/>
            <a:ext cx="6581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　　　には、他の状態からの遷移がない。</a:t>
            </a:r>
          </a:p>
          <a:p>
            <a:r>
              <a:rPr lang="ja-JP" altLang="en-US"/>
              <a:t>受理状態　　　からは、他の状態への遷移がない。</a:t>
            </a:r>
          </a:p>
        </p:txBody>
      </p:sp>
      <p:graphicFrame>
        <p:nvGraphicFramePr>
          <p:cNvPr id="28681" name="Object 7"/>
          <p:cNvGraphicFramePr>
            <a:graphicFrameLocks noChangeAspect="1"/>
          </p:cNvGraphicFramePr>
          <p:nvPr/>
        </p:nvGraphicFramePr>
        <p:xfrm>
          <a:off x="2225675" y="1143000"/>
          <a:ext cx="392113" cy="544513"/>
        </p:xfrm>
        <a:graphic>
          <a:graphicData uri="http://schemas.openxmlformats.org/presentationml/2006/ole">
            <p:oleObj spid="_x0000_s28681" name="Equation" r:id="rId10" imgW="164880" imgH="228600" progId="Equation.DSMT4">
              <p:embed/>
            </p:oleObj>
          </a:graphicData>
        </a:graphic>
      </p:graphicFrame>
      <p:graphicFrame>
        <p:nvGraphicFramePr>
          <p:cNvPr id="28682" name="Object 8"/>
          <p:cNvGraphicFramePr>
            <a:graphicFrameLocks noChangeAspect="1"/>
          </p:cNvGraphicFramePr>
          <p:nvPr/>
        </p:nvGraphicFramePr>
        <p:xfrm>
          <a:off x="2225675" y="1524000"/>
          <a:ext cx="414338" cy="533400"/>
        </p:xfrm>
        <a:graphic>
          <a:graphicData uri="http://schemas.openxmlformats.org/presentationml/2006/ole">
            <p:oleObj spid="_x0000_s28682" name="Equation" r:id="rId11" imgW="177480" imgH="228600" progId="Equation.DSMT4">
              <p:embed/>
            </p:oleObj>
          </a:graphicData>
        </a:graphic>
      </p:graphicFrame>
      <p:sp>
        <p:nvSpPr>
          <p:cNvPr id="28695" name="AutoShape 24"/>
          <p:cNvSpPr>
            <a:spLocks noChangeArrowheads="1"/>
          </p:cNvSpPr>
          <p:nvPr/>
        </p:nvSpPr>
        <p:spPr bwMode="auto">
          <a:xfrm>
            <a:off x="685800" y="4648200"/>
            <a:ext cx="3429000" cy="1143000"/>
          </a:xfrm>
          <a:prstGeom prst="wedgeRoundRectCallout">
            <a:avLst>
              <a:gd name="adj1" fmla="val -22963"/>
              <a:gd name="adj2" fmla="val -6763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6" name="Text Box 25"/>
          <p:cNvSpPr txBox="1">
            <a:spLocks noChangeArrowheads="1"/>
          </p:cNvSpPr>
          <p:nvPr/>
        </p:nvSpPr>
        <p:spPr bwMode="auto">
          <a:xfrm>
            <a:off x="838200" y="4800600"/>
            <a:ext cx="3181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入ってくる矢印（アーク）</a:t>
            </a:r>
          </a:p>
          <a:p>
            <a:r>
              <a:rPr lang="ja-JP" altLang="en-US"/>
              <a:t>が無い。</a:t>
            </a:r>
          </a:p>
        </p:txBody>
      </p:sp>
      <p:sp>
        <p:nvSpPr>
          <p:cNvPr id="28697" name="AutoShape 26"/>
          <p:cNvSpPr>
            <a:spLocks noChangeArrowheads="1"/>
          </p:cNvSpPr>
          <p:nvPr/>
        </p:nvSpPr>
        <p:spPr bwMode="auto">
          <a:xfrm>
            <a:off x="5181600" y="4876800"/>
            <a:ext cx="3429000" cy="1143000"/>
          </a:xfrm>
          <a:prstGeom prst="wedgeRoundRectCallout">
            <a:avLst>
              <a:gd name="adj1" fmla="val 14630"/>
              <a:gd name="adj2" fmla="val -755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8" name="Text Box 27"/>
          <p:cNvSpPr txBox="1">
            <a:spLocks noChangeArrowheads="1"/>
          </p:cNvSpPr>
          <p:nvPr/>
        </p:nvSpPr>
        <p:spPr bwMode="auto">
          <a:xfrm>
            <a:off x="5257800" y="5181600"/>
            <a:ext cx="346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出て行く（アーク）が無い。</a:t>
            </a:r>
          </a:p>
        </p:txBody>
      </p:sp>
      <p:sp>
        <p:nvSpPr>
          <p:cNvPr id="28699" name="Text Box 28"/>
          <p:cNvSpPr txBox="1">
            <a:spLocks noChangeArrowheads="1"/>
          </p:cNvSpPr>
          <p:nvPr/>
        </p:nvSpPr>
        <p:spPr bwMode="auto">
          <a:xfrm>
            <a:off x="838200" y="2209800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初期状態と、受理状態はそれぞれ１つづつしかない。</a:t>
            </a:r>
          </a:p>
          <a:p>
            <a:r>
              <a:rPr lang="ja-JP" altLang="en-US"/>
              <a:t>特に、受理状態が１つであることに注意する。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04A99-78DD-4265-AA3D-A76AE9E68865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1793875" y="1828800"/>
          <a:ext cx="5068888" cy="1344613"/>
        </p:xfrm>
        <a:graphic>
          <a:graphicData uri="http://schemas.openxmlformats.org/presentationml/2006/ole">
            <p:oleObj spid="_x0000_s29698" name="Equation" r:id="rId3" imgW="1917360" imgH="507960" progId="Equation.DSMT4">
              <p:embed/>
            </p:oleObj>
          </a:graphicData>
        </a:graphic>
      </p:graphicFrame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990600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言語</a:t>
            </a:r>
          </a:p>
        </p:txBody>
      </p:sp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533400" y="1219200"/>
          <a:ext cx="1447800" cy="511175"/>
        </p:xfrm>
        <a:graphic>
          <a:graphicData uri="http://schemas.openxmlformats.org/presentationml/2006/ole">
            <p:oleObj spid="_x0000_s29699" name="Equation" r:id="rId4" imgW="571320" imgH="203040" progId="Equation.DSMT4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19812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上の</a:t>
            </a:r>
          </a:p>
        </p:txBody>
      </p: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822325" y="3546475"/>
            <a:ext cx="6175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を受理する４状態の拡張</a:t>
            </a:r>
            <a:r>
              <a:rPr lang="en-US" altLang="ja-JP"/>
              <a:t>NFA</a:t>
            </a:r>
            <a:r>
              <a:rPr lang="ja-JP" altLang="en-US"/>
              <a:t>を状態遷移図と、</a:t>
            </a:r>
          </a:p>
          <a:p>
            <a:r>
              <a:rPr lang="ja-JP" altLang="en-US"/>
              <a:t>形式的定義の両方で示せ。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391384-AB28-4D04-9339-89096C7F194E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200400"/>
            <a:ext cx="51816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１．オートマトンと正規表現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8F439-C353-4953-B446-23BD24440D0A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－</a:t>
            </a:r>
            <a:r>
              <a:rPr lang="en-US" altLang="ja-JP" smtClean="0"/>
              <a:t>1</a:t>
            </a:r>
            <a:r>
              <a:rPr lang="ja-JP" altLang="en-US" smtClean="0"/>
              <a:t>．有限オートマトン</a:t>
            </a: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6926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メモリがほとんどなく、</a:t>
            </a:r>
          </a:p>
          <a:p>
            <a:r>
              <a:rPr lang="ja-JP" altLang="en-US"/>
              <a:t>「はい」と「いいえ」しか答えられない計算機を考える。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2819400" y="2667000"/>
            <a:ext cx="990600" cy="7620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1447800" y="25908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3886200" y="2667000"/>
            <a:ext cx="13716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2438400" y="2743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1981200" y="2590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4343400" y="2667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4800600" y="2819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4876800" y="2819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77" name="Text Box 14"/>
          <p:cNvSpPr txBox="1">
            <a:spLocks noChangeArrowheads="1"/>
          </p:cNvSpPr>
          <p:nvPr/>
        </p:nvSpPr>
        <p:spPr bwMode="auto">
          <a:xfrm>
            <a:off x="43434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3962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79" name="Text Box 17"/>
          <p:cNvSpPr txBox="1">
            <a:spLocks noChangeArrowheads="1"/>
          </p:cNvSpPr>
          <p:nvPr/>
        </p:nvSpPr>
        <p:spPr bwMode="auto">
          <a:xfrm>
            <a:off x="2438400" y="2743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80" name="Text Box 18"/>
          <p:cNvSpPr txBox="1">
            <a:spLocks noChangeArrowheads="1"/>
          </p:cNvSpPr>
          <p:nvPr/>
        </p:nvSpPr>
        <p:spPr bwMode="auto">
          <a:xfrm>
            <a:off x="20574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6881" name="Text Box 19"/>
          <p:cNvSpPr txBox="1">
            <a:spLocks noChangeArrowheads="1"/>
          </p:cNvSpPr>
          <p:nvPr/>
        </p:nvSpPr>
        <p:spPr bwMode="auto">
          <a:xfrm>
            <a:off x="1600200" y="2590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6882" name="Oval 20"/>
          <p:cNvSpPr>
            <a:spLocks noChangeArrowheads="1"/>
          </p:cNvSpPr>
          <p:nvPr/>
        </p:nvSpPr>
        <p:spPr bwMode="auto">
          <a:xfrm>
            <a:off x="3200400" y="2895600"/>
            <a:ext cx="304800" cy="3048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3" name="AutoShape 21"/>
          <p:cNvSpPr>
            <a:spLocks noChangeArrowheads="1"/>
          </p:cNvSpPr>
          <p:nvPr/>
        </p:nvSpPr>
        <p:spPr bwMode="auto">
          <a:xfrm flipH="1">
            <a:off x="914400" y="26670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84" name="Text Box 23"/>
          <p:cNvSpPr txBox="1">
            <a:spLocks noChangeArrowheads="1"/>
          </p:cNvSpPr>
          <p:nvPr/>
        </p:nvSpPr>
        <p:spPr bwMode="auto">
          <a:xfrm>
            <a:off x="609600" y="3276600"/>
            <a:ext cx="1627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</p:txBody>
      </p:sp>
      <p:sp>
        <p:nvSpPr>
          <p:cNvPr id="36885" name="Text Box 24"/>
          <p:cNvSpPr txBox="1">
            <a:spLocks noChangeArrowheads="1"/>
          </p:cNvSpPr>
          <p:nvPr/>
        </p:nvSpPr>
        <p:spPr bwMode="auto">
          <a:xfrm>
            <a:off x="2819400" y="19050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自動機械</a:t>
            </a:r>
          </a:p>
        </p:txBody>
      </p:sp>
      <p:sp>
        <p:nvSpPr>
          <p:cNvPr id="36886" name="Text Box 25"/>
          <p:cNvSpPr txBox="1">
            <a:spLocks noChangeArrowheads="1"/>
          </p:cNvSpPr>
          <p:nvPr/>
        </p:nvSpPr>
        <p:spPr bwMode="auto">
          <a:xfrm>
            <a:off x="2895600" y="31242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ランプ</a:t>
            </a:r>
          </a:p>
        </p:txBody>
      </p:sp>
      <p:sp>
        <p:nvSpPr>
          <p:cNvPr id="36887" name="Text Box 26"/>
          <p:cNvSpPr txBox="1">
            <a:spLocks noChangeArrowheads="1"/>
          </p:cNvSpPr>
          <p:nvPr/>
        </p:nvSpPr>
        <p:spPr bwMode="auto">
          <a:xfrm>
            <a:off x="838200" y="3962400"/>
            <a:ext cx="55911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入力テープを</a:t>
            </a:r>
            <a:r>
              <a:rPr lang="en-US" altLang="ja-JP"/>
              <a:t>”</a:t>
            </a:r>
            <a:r>
              <a:rPr lang="ja-JP" altLang="en-US"/>
              <a:t>一度だけ“走査したあと、</a:t>
            </a:r>
          </a:p>
          <a:p>
            <a:r>
              <a:rPr lang="ja-JP" altLang="en-US"/>
              <a:t>「はい」ならランプ点灯</a:t>
            </a:r>
          </a:p>
          <a:p>
            <a:r>
              <a:rPr lang="ja-JP" altLang="en-US"/>
              <a:t>「いいえ」ならランプ消灯。</a:t>
            </a:r>
          </a:p>
        </p:txBody>
      </p:sp>
      <p:sp>
        <p:nvSpPr>
          <p:cNvPr id="36888" name="Text Box 27"/>
          <p:cNvSpPr txBox="1">
            <a:spLocks noChangeArrowheads="1"/>
          </p:cNvSpPr>
          <p:nvPr/>
        </p:nvSpPr>
        <p:spPr bwMode="auto">
          <a:xfrm>
            <a:off x="762000" y="5105400"/>
            <a:ext cx="628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このような自動機械を</a:t>
            </a:r>
            <a:r>
              <a:rPr lang="en-US" altLang="ja-JP">
                <a:solidFill>
                  <a:srgbClr val="FF0000"/>
                </a:solidFill>
              </a:rPr>
              <a:t>(</a:t>
            </a:r>
            <a:r>
              <a:rPr lang="ja-JP" altLang="en-US">
                <a:solidFill>
                  <a:srgbClr val="FF0000"/>
                </a:solidFill>
              </a:rPr>
              <a:t>有限）オートマトン</a:t>
            </a:r>
            <a:r>
              <a:rPr lang="ja-JP" altLang="en-US"/>
              <a:t>という。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B286A-462A-4551-8CDC-64B9C0C0A288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>
            <a:off x="1905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2286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2667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3048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3429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3810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4191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4572000" y="15240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9" name="Text Box 12"/>
          <p:cNvSpPr txBox="1">
            <a:spLocks noChangeArrowheads="1"/>
          </p:cNvSpPr>
          <p:nvPr/>
        </p:nvSpPr>
        <p:spPr bwMode="auto">
          <a:xfrm>
            <a:off x="1736725" y="935038"/>
            <a:ext cx="1017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テープ</a:t>
            </a:r>
          </a:p>
        </p:txBody>
      </p:sp>
      <p:sp>
        <p:nvSpPr>
          <p:cNvPr id="37900" name="Rectangle 13"/>
          <p:cNvSpPr>
            <a:spLocks noChangeArrowheads="1"/>
          </p:cNvSpPr>
          <p:nvPr/>
        </p:nvSpPr>
        <p:spPr bwMode="auto">
          <a:xfrm>
            <a:off x="1752600" y="2590800"/>
            <a:ext cx="1371600" cy="914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有限</a:t>
            </a:r>
          </a:p>
          <a:p>
            <a:pPr algn="ctr"/>
            <a:r>
              <a:rPr lang="ja-JP" altLang="en-US"/>
              <a:t>制御部</a:t>
            </a:r>
          </a:p>
        </p:txBody>
      </p:sp>
      <p:sp>
        <p:nvSpPr>
          <p:cNvPr id="37901" name="Text Box 15"/>
          <p:cNvSpPr txBox="1">
            <a:spLocks noChangeArrowheads="1"/>
          </p:cNvSpPr>
          <p:nvPr/>
        </p:nvSpPr>
        <p:spPr bwMode="auto">
          <a:xfrm>
            <a:off x="288925" y="40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7902" name="Line 16"/>
          <p:cNvSpPr>
            <a:spLocks noChangeShapeType="1"/>
          </p:cNvSpPr>
          <p:nvPr/>
        </p:nvSpPr>
        <p:spPr bwMode="auto">
          <a:xfrm flipV="1">
            <a:off x="2133600" y="19050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3" name="Text Box 17"/>
          <p:cNvSpPr txBox="1">
            <a:spLocks noChangeArrowheads="1"/>
          </p:cNvSpPr>
          <p:nvPr/>
        </p:nvSpPr>
        <p:spPr bwMode="auto">
          <a:xfrm>
            <a:off x="1066800" y="1905000"/>
            <a:ext cx="91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ヘッド</a:t>
            </a:r>
          </a:p>
        </p:txBody>
      </p:sp>
      <p:sp>
        <p:nvSpPr>
          <p:cNvPr id="37904" name="Text Box 18"/>
          <p:cNvSpPr txBox="1">
            <a:spLocks noChangeArrowheads="1"/>
          </p:cNvSpPr>
          <p:nvPr/>
        </p:nvSpPr>
        <p:spPr bwMode="auto">
          <a:xfrm>
            <a:off x="1905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37905" name="Text Box 19"/>
          <p:cNvSpPr txBox="1">
            <a:spLocks noChangeArrowheads="1"/>
          </p:cNvSpPr>
          <p:nvPr/>
        </p:nvSpPr>
        <p:spPr bwMode="auto">
          <a:xfrm>
            <a:off x="228600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37906" name="AutoShape 21"/>
          <p:cNvSpPr>
            <a:spLocks noChangeArrowheads="1"/>
          </p:cNvSpPr>
          <p:nvPr/>
        </p:nvSpPr>
        <p:spPr bwMode="auto">
          <a:xfrm>
            <a:off x="2286000" y="2209800"/>
            <a:ext cx="3048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685800" y="457200"/>
            <a:ext cx="322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有限オートマトンの概略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2378075" y="3941763"/>
            <a:ext cx="3686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入力テープ</a:t>
            </a:r>
          </a:p>
          <a:p>
            <a:r>
              <a:rPr lang="ja-JP" altLang="en-US"/>
              <a:t>	テープに書ける文字</a:t>
            </a: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1219200" y="3581400"/>
            <a:ext cx="343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オートマトンを定める要素</a:t>
            </a:r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2438400" y="4724400"/>
            <a:ext cx="37179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有限制御部</a:t>
            </a:r>
          </a:p>
          <a:p>
            <a:r>
              <a:rPr lang="ja-JP" altLang="en-US"/>
              <a:t>	内部状態</a:t>
            </a:r>
          </a:p>
          <a:p>
            <a:r>
              <a:rPr lang="ja-JP" altLang="en-US"/>
              <a:t>	初期状態</a:t>
            </a:r>
          </a:p>
          <a:p>
            <a:r>
              <a:rPr lang="ja-JP" altLang="en-US"/>
              <a:t>	状態変化</a:t>
            </a:r>
          </a:p>
          <a:p>
            <a:r>
              <a:rPr lang="ja-JP" altLang="en-US"/>
              <a:t>	受理かどうかの判断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9F473F-7974-407E-AF62-16D67CFF2428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0198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有限オートマトンの数学的定義</a:t>
            </a:r>
          </a:p>
        </p:txBody>
      </p:sp>
      <p:sp>
        <p:nvSpPr>
          <p:cNvPr id="1038" name="Text Box 4"/>
          <p:cNvSpPr txBox="1">
            <a:spLocks noChangeArrowheads="1"/>
          </p:cNvSpPr>
          <p:nvPr/>
        </p:nvSpPr>
        <p:spPr bwMode="auto">
          <a:xfrm>
            <a:off x="304800" y="1671638"/>
            <a:ext cx="8323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有限オートマトン</a:t>
            </a:r>
            <a:r>
              <a:rPr lang="ja-JP" altLang="en-US"/>
              <a:t>は、                                 の５項組で与えられる。</a:t>
            </a:r>
          </a:p>
          <a:p>
            <a:r>
              <a:rPr lang="ja-JP" altLang="en-US"/>
              <a:t>ここで、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3063875" y="1706563"/>
          <a:ext cx="2438400" cy="457200"/>
        </p:xfrm>
        <a:graphic>
          <a:graphicData uri="http://schemas.openxmlformats.org/presentationml/2006/ole">
            <p:oleObj spid="_x0000_s1026" name="Equation" r:id="rId3" imgW="1218960" imgH="228600" progId="Equation.DSMT4">
              <p:embed/>
            </p:oleObj>
          </a:graphicData>
        </a:graphic>
      </p:graphicFrame>
      <p:sp>
        <p:nvSpPr>
          <p:cNvPr id="1039" name="Text Box 8"/>
          <p:cNvSpPr txBox="1">
            <a:spLocks noChangeArrowheads="1"/>
          </p:cNvSpPr>
          <p:nvPr/>
        </p:nvSpPr>
        <p:spPr bwMode="auto">
          <a:xfrm>
            <a:off x="669925" y="2779713"/>
            <a:ext cx="74152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       は有限集合で、</a:t>
            </a:r>
            <a:r>
              <a:rPr lang="ja-JP" altLang="en-US">
                <a:solidFill>
                  <a:srgbClr val="FF0000"/>
                </a:solidFill>
              </a:rPr>
              <a:t>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２．       は有限集合で、</a:t>
            </a:r>
            <a:r>
              <a:rPr lang="ja-JP" altLang="en-US">
                <a:solidFill>
                  <a:srgbClr val="FF0000"/>
                </a:solidFill>
              </a:rPr>
              <a:t>入力記号</a:t>
            </a:r>
            <a:r>
              <a:rPr lang="ja-JP" altLang="en-US"/>
              <a:t>の集合を表す。</a:t>
            </a:r>
          </a:p>
          <a:p>
            <a:r>
              <a:rPr lang="ja-JP" altLang="en-US"/>
              <a:t>３．        は           から        への写像（                         ）で、</a:t>
            </a:r>
          </a:p>
          <a:p>
            <a:r>
              <a:rPr lang="ja-JP" altLang="en-US"/>
              <a:t>        </a:t>
            </a:r>
            <a:r>
              <a:rPr lang="ja-JP" altLang="en-US">
                <a:solidFill>
                  <a:srgbClr val="FF0000"/>
                </a:solidFill>
              </a:rPr>
              <a:t>状態遷移</a:t>
            </a:r>
            <a:r>
              <a:rPr lang="ja-JP" altLang="en-US"/>
              <a:t>を表す。    を</a:t>
            </a:r>
            <a:r>
              <a:rPr lang="ja-JP" altLang="en-US">
                <a:solidFill>
                  <a:srgbClr val="FF0000"/>
                </a:solidFill>
              </a:rPr>
              <a:t>状態遷移関数</a:t>
            </a:r>
            <a:r>
              <a:rPr lang="ja-JP" altLang="en-US"/>
              <a:t>という。</a:t>
            </a:r>
          </a:p>
          <a:p>
            <a:r>
              <a:rPr lang="ja-JP" altLang="en-US"/>
              <a:t>４．            は、</a:t>
            </a:r>
            <a:r>
              <a:rPr lang="ja-JP" altLang="en-US">
                <a:solidFill>
                  <a:srgbClr val="FF0000"/>
                </a:solidFill>
              </a:rPr>
              <a:t>初期状態</a:t>
            </a:r>
            <a:r>
              <a:rPr lang="ja-JP" altLang="en-US"/>
              <a:t>を表す。</a:t>
            </a:r>
          </a:p>
          <a:p>
            <a:r>
              <a:rPr lang="ja-JP" altLang="en-US"/>
              <a:t>５．             は</a:t>
            </a:r>
            <a:r>
              <a:rPr lang="ja-JP" altLang="en-US">
                <a:solidFill>
                  <a:srgbClr val="FF0000"/>
                </a:solidFill>
              </a:rPr>
              <a:t>受理状態</a:t>
            </a:r>
            <a:r>
              <a:rPr lang="ja-JP" altLang="en-US"/>
              <a:t>の集合を表す。</a:t>
            </a:r>
          </a:p>
        </p:txBody>
      </p:sp>
      <p:graphicFrame>
        <p:nvGraphicFramePr>
          <p:cNvPr id="1027" name="Object 9"/>
          <p:cNvGraphicFramePr>
            <a:graphicFrameLocks noChangeAspect="1"/>
          </p:cNvGraphicFramePr>
          <p:nvPr/>
        </p:nvGraphicFramePr>
        <p:xfrm>
          <a:off x="1295400" y="2814638"/>
          <a:ext cx="301625" cy="403225"/>
        </p:xfrm>
        <a:graphic>
          <a:graphicData uri="http://schemas.openxmlformats.org/presentationml/2006/ole">
            <p:oleObj spid="_x0000_s1027" name="Equation" r:id="rId4" imgW="152280" imgH="203040" progId="Equation.DSMT4">
              <p:embed/>
            </p:oleObj>
          </a:graphicData>
        </a:graphic>
      </p:graphicFrame>
      <p:graphicFrame>
        <p:nvGraphicFramePr>
          <p:cNvPr id="1028" name="Object 10"/>
          <p:cNvGraphicFramePr>
            <a:graphicFrameLocks noChangeAspect="1"/>
          </p:cNvGraphicFramePr>
          <p:nvPr/>
        </p:nvGraphicFramePr>
        <p:xfrm>
          <a:off x="1306513" y="3246438"/>
          <a:ext cx="279400" cy="301625"/>
        </p:xfrm>
        <a:graphic>
          <a:graphicData uri="http://schemas.openxmlformats.org/presentationml/2006/ole">
            <p:oleObj spid="_x0000_s1028" name="Equation" r:id="rId5" imgW="139680" imgH="152280" progId="Equation.DSMT4">
              <p:embed/>
            </p:oleObj>
          </a:graphicData>
        </a:graphic>
      </p:graphicFrame>
      <p:graphicFrame>
        <p:nvGraphicFramePr>
          <p:cNvPr id="1029" name="Object 11"/>
          <p:cNvGraphicFramePr>
            <a:graphicFrameLocks noChangeAspect="1"/>
          </p:cNvGraphicFramePr>
          <p:nvPr/>
        </p:nvGraphicFramePr>
        <p:xfrm>
          <a:off x="1295400" y="3576638"/>
          <a:ext cx="279400" cy="352425"/>
        </p:xfrm>
        <a:graphic>
          <a:graphicData uri="http://schemas.openxmlformats.org/presentationml/2006/ole">
            <p:oleObj spid="_x0000_s1029" name="Equation" r:id="rId6" imgW="139680" imgH="177480" progId="Equation.DSMT4">
              <p:embed/>
            </p:oleObj>
          </a:graphicData>
        </a:graphic>
      </p:graphicFrame>
      <p:graphicFrame>
        <p:nvGraphicFramePr>
          <p:cNvPr id="1030" name="Object 12"/>
          <p:cNvGraphicFramePr>
            <a:graphicFrameLocks noChangeAspect="1"/>
          </p:cNvGraphicFramePr>
          <p:nvPr/>
        </p:nvGraphicFramePr>
        <p:xfrm>
          <a:off x="2209800" y="3576638"/>
          <a:ext cx="736600" cy="403225"/>
        </p:xfrm>
        <a:graphic>
          <a:graphicData uri="http://schemas.openxmlformats.org/presentationml/2006/ole">
            <p:oleObj spid="_x0000_s1030" name="Equation" r:id="rId7" imgW="368280" imgH="203040" progId="Equation.DSMT4">
              <p:embed/>
            </p:oleObj>
          </a:graphicData>
        </a:graphic>
      </p:graphicFrame>
      <p:graphicFrame>
        <p:nvGraphicFramePr>
          <p:cNvPr id="1031" name="Object 13"/>
          <p:cNvGraphicFramePr>
            <a:graphicFrameLocks noChangeAspect="1"/>
          </p:cNvGraphicFramePr>
          <p:nvPr/>
        </p:nvGraphicFramePr>
        <p:xfrm>
          <a:off x="3657600" y="3957638"/>
          <a:ext cx="279400" cy="352425"/>
        </p:xfrm>
        <a:graphic>
          <a:graphicData uri="http://schemas.openxmlformats.org/presentationml/2006/ole">
            <p:oleObj spid="_x0000_s1031" name="Equation" r:id="rId8" imgW="139680" imgH="177480" progId="Equation.DSMT4">
              <p:embed/>
            </p:oleObj>
          </a:graphicData>
        </a:graphic>
      </p:graphicFrame>
      <p:graphicFrame>
        <p:nvGraphicFramePr>
          <p:cNvPr id="1032" name="Object 15"/>
          <p:cNvGraphicFramePr>
            <a:graphicFrameLocks noChangeAspect="1"/>
          </p:cNvGraphicFramePr>
          <p:nvPr/>
        </p:nvGraphicFramePr>
        <p:xfrm>
          <a:off x="3581400" y="3576638"/>
          <a:ext cx="301625" cy="403225"/>
        </p:xfrm>
        <a:graphic>
          <a:graphicData uri="http://schemas.openxmlformats.org/presentationml/2006/ole">
            <p:oleObj spid="_x0000_s1032" name="Equation" r:id="rId9" imgW="152280" imgH="203040" progId="Equation.DSMT4">
              <p:embed/>
            </p:oleObj>
          </a:graphicData>
        </a:graphic>
      </p:graphicFrame>
      <p:graphicFrame>
        <p:nvGraphicFramePr>
          <p:cNvPr id="1033" name="Object 16"/>
          <p:cNvGraphicFramePr>
            <a:graphicFrameLocks noChangeAspect="1"/>
          </p:cNvGraphicFramePr>
          <p:nvPr/>
        </p:nvGraphicFramePr>
        <p:xfrm>
          <a:off x="5562600" y="3554413"/>
          <a:ext cx="1752600" cy="403225"/>
        </p:xfrm>
        <a:graphic>
          <a:graphicData uri="http://schemas.openxmlformats.org/presentationml/2006/ole">
            <p:oleObj spid="_x0000_s1033" name="Equation" r:id="rId10" imgW="876240" imgH="203040" progId="Equation.DSMT4">
              <p:embed/>
            </p:oleObj>
          </a:graphicData>
        </a:graphic>
      </p:graphicFrame>
      <p:graphicFrame>
        <p:nvGraphicFramePr>
          <p:cNvPr id="1034" name="Object 17"/>
          <p:cNvGraphicFramePr>
            <a:graphicFrameLocks noChangeAspect="1"/>
          </p:cNvGraphicFramePr>
          <p:nvPr/>
        </p:nvGraphicFramePr>
        <p:xfrm>
          <a:off x="1143000" y="4262438"/>
          <a:ext cx="860425" cy="457200"/>
        </p:xfrm>
        <a:graphic>
          <a:graphicData uri="http://schemas.openxmlformats.org/presentationml/2006/ole">
            <p:oleObj spid="_x0000_s1034" name="Equation" r:id="rId11" imgW="431640" imgH="228600" progId="Equation.DSMT4">
              <p:embed/>
            </p:oleObj>
          </a:graphicData>
        </a:graphic>
      </p:graphicFrame>
      <p:sp>
        <p:nvSpPr>
          <p:cNvPr id="1040" name="Text Box 18"/>
          <p:cNvSpPr txBox="1">
            <a:spLocks noChangeArrowheads="1"/>
          </p:cNvSpPr>
          <p:nvPr/>
        </p:nvSpPr>
        <p:spPr bwMode="auto">
          <a:xfrm>
            <a:off x="457200" y="53292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041" name="AutoShape 19"/>
          <p:cNvSpPr>
            <a:spLocks noChangeArrowheads="1"/>
          </p:cNvSpPr>
          <p:nvPr/>
        </p:nvSpPr>
        <p:spPr bwMode="auto">
          <a:xfrm>
            <a:off x="152400" y="838200"/>
            <a:ext cx="8458200" cy="5162550"/>
          </a:xfrm>
          <a:prstGeom prst="flowChartAlternateProcess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035" name="Object 20"/>
          <p:cNvGraphicFramePr>
            <a:graphicFrameLocks noChangeAspect="1"/>
          </p:cNvGraphicFramePr>
          <p:nvPr/>
        </p:nvGraphicFramePr>
        <p:xfrm>
          <a:off x="1143000" y="4643438"/>
          <a:ext cx="885825" cy="403225"/>
        </p:xfrm>
        <a:graphic>
          <a:graphicData uri="http://schemas.openxmlformats.org/presentationml/2006/ole">
            <p:oleObj spid="_x0000_s1035" name="Equation" r:id="rId12" imgW="444240" imgH="203040" progId="Equation.DSMT4">
              <p:embed/>
            </p:oleObj>
          </a:graphicData>
        </a:graphic>
      </p:graphicFrame>
      <p:sp>
        <p:nvSpPr>
          <p:cNvPr id="1042" name="テキスト ボックス 17"/>
          <p:cNvSpPr txBox="1">
            <a:spLocks noChangeArrowheads="1"/>
          </p:cNvSpPr>
          <p:nvPr/>
        </p:nvSpPr>
        <p:spPr bwMode="auto">
          <a:xfrm>
            <a:off x="1143000" y="642938"/>
            <a:ext cx="3814763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</a:t>
            </a:r>
            <a:r>
              <a:rPr lang="ja-JP" altLang="en-US">
                <a:solidFill>
                  <a:srgbClr val="008000"/>
                </a:solidFill>
                <a:sym typeface="Wingdings" pitchFamily="2" charset="2"/>
              </a:rPr>
              <a:t>　：　（有限オートマトン）</a:t>
            </a:r>
            <a:endParaRPr lang="en-US" altLang="ja-JP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CE300D-2160-4C1F-90BB-9E53B50AA55C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有限オートマトンの図式表現（状態遷移図）</a:t>
            </a: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914400" y="914400"/>
            <a:ext cx="622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有限オートマトンは、状態遷移図で表現できる。</a:t>
            </a:r>
          </a:p>
        </p:txBody>
      </p:sp>
      <p:sp>
        <p:nvSpPr>
          <p:cNvPr id="2059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200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オートマトン例</a:t>
            </a:r>
          </a:p>
        </p:txBody>
      </p:sp>
      <p:sp>
        <p:nvSpPr>
          <p:cNvPr id="2060" name="Oval 5"/>
          <p:cNvSpPr>
            <a:spLocks noChangeArrowheads="1"/>
          </p:cNvSpPr>
          <p:nvPr/>
        </p:nvSpPr>
        <p:spPr bwMode="auto">
          <a:xfrm>
            <a:off x="3549650" y="23622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1" name="Oval 6"/>
          <p:cNvSpPr>
            <a:spLocks noChangeArrowheads="1"/>
          </p:cNvSpPr>
          <p:nvPr/>
        </p:nvSpPr>
        <p:spPr bwMode="auto">
          <a:xfrm>
            <a:off x="5759450" y="24384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2" name="Line 7"/>
          <p:cNvSpPr>
            <a:spLocks noChangeShapeType="1"/>
          </p:cNvSpPr>
          <p:nvPr/>
        </p:nvSpPr>
        <p:spPr bwMode="auto">
          <a:xfrm>
            <a:off x="3092450" y="23622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2063" name="Group 16"/>
          <p:cNvGrpSpPr>
            <a:grpSpLocks/>
          </p:cNvGrpSpPr>
          <p:nvPr/>
        </p:nvGrpSpPr>
        <p:grpSpPr bwMode="auto">
          <a:xfrm>
            <a:off x="4006850" y="2057400"/>
            <a:ext cx="1905000" cy="381000"/>
            <a:chOff x="1824" y="1584"/>
            <a:chExt cx="1200" cy="240"/>
          </a:xfrm>
        </p:grpSpPr>
        <p:sp>
          <p:nvSpPr>
            <p:cNvPr id="2084" name="Freeform 14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36 h 336"/>
                <a:gd name="T2" fmla="*/ 338 w 1392"/>
                <a:gd name="T3" fmla="*/ 0 h 336"/>
                <a:gd name="T4" fmla="*/ 653 w 1392"/>
                <a:gd name="T5" fmla="*/ 36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5" name="Line 15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64" name="Group 17"/>
          <p:cNvGrpSpPr>
            <a:grpSpLocks/>
          </p:cNvGrpSpPr>
          <p:nvPr/>
        </p:nvGrpSpPr>
        <p:grpSpPr bwMode="auto">
          <a:xfrm rot="-10783876">
            <a:off x="3930650" y="2895600"/>
            <a:ext cx="1905000" cy="381000"/>
            <a:chOff x="1824" y="1584"/>
            <a:chExt cx="1200" cy="240"/>
          </a:xfrm>
        </p:grpSpPr>
        <p:sp>
          <p:nvSpPr>
            <p:cNvPr id="2082" name="Freeform 18"/>
            <p:cNvSpPr>
              <a:spLocks/>
            </p:cNvSpPr>
            <p:nvPr/>
          </p:nvSpPr>
          <p:spPr bwMode="auto">
            <a:xfrm>
              <a:off x="1824" y="1584"/>
              <a:ext cx="1152" cy="192"/>
            </a:xfrm>
            <a:custGeom>
              <a:avLst/>
              <a:gdLst>
                <a:gd name="T0" fmla="*/ 0 w 1392"/>
                <a:gd name="T1" fmla="*/ 36 h 336"/>
                <a:gd name="T2" fmla="*/ 338 w 1392"/>
                <a:gd name="T3" fmla="*/ 0 h 336"/>
                <a:gd name="T4" fmla="*/ 653 w 1392"/>
                <a:gd name="T5" fmla="*/ 36 h 336"/>
                <a:gd name="T6" fmla="*/ 0 60000 65536"/>
                <a:gd name="T7" fmla="*/ 0 60000 65536"/>
                <a:gd name="T8" fmla="*/ 0 60000 65536"/>
                <a:gd name="T9" fmla="*/ 0 w 1392"/>
                <a:gd name="T10" fmla="*/ 0 h 336"/>
                <a:gd name="T11" fmla="*/ 1392 w 1392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92" h="336">
                  <a:moveTo>
                    <a:pt x="0" y="336"/>
                  </a:moveTo>
                  <a:cubicBezTo>
                    <a:pt x="244" y="168"/>
                    <a:pt x="488" y="0"/>
                    <a:pt x="720" y="0"/>
                  </a:cubicBezTo>
                  <a:cubicBezTo>
                    <a:pt x="952" y="0"/>
                    <a:pt x="1172" y="168"/>
                    <a:pt x="1392" y="336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3" name="Line 19"/>
            <p:cNvSpPr>
              <a:spLocks noChangeShapeType="1"/>
            </p:cNvSpPr>
            <p:nvPr/>
          </p:nvSpPr>
          <p:spPr bwMode="auto">
            <a:xfrm>
              <a:off x="2832" y="1728"/>
              <a:ext cx="1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65" name="Oval 20"/>
          <p:cNvSpPr>
            <a:spLocks noChangeArrowheads="1"/>
          </p:cNvSpPr>
          <p:nvPr/>
        </p:nvSpPr>
        <p:spPr bwMode="auto">
          <a:xfrm>
            <a:off x="5683250" y="2362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50" name="Object 21"/>
          <p:cNvGraphicFramePr>
            <a:graphicFrameLocks noChangeAspect="1"/>
          </p:cNvGraphicFramePr>
          <p:nvPr/>
        </p:nvGraphicFramePr>
        <p:xfrm>
          <a:off x="3625850" y="2438400"/>
          <a:ext cx="268288" cy="381000"/>
        </p:xfrm>
        <a:graphic>
          <a:graphicData uri="http://schemas.openxmlformats.org/presentationml/2006/ole">
            <p:oleObj spid="_x0000_s2050" name="Equation" r:id="rId3" imgW="152280" imgH="215640" progId="Equation.DSMT4">
              <p:embed/>
            </p:oleObj>
          </a:graphicData>
        </a:graphic>
      </p:graphicFrame>
      <p:graphicFrame>
        <p:nvGraphicFramePr>
          <p:cNvPr id="2051" name="Object 23"/>
          <p:cNvGraphicFramePr>
            <a:graphicFrameLocks noChangeAspect="1"/>
          </p:cNvGraphicFramePr>
          <p:nvPr/>
        </p:nvGraphicFramePr>
        <p:xfrm>
          <a:off x="5900738" y="2514600"/>
          <a:ext cx="290512" cy="381000"/>
        </p:xfrm>
        <a:graphic>
          <a:graphicData uri="http://schemas.openxmlformats.org/presentationml/2006/ole">
            <p:oleObj spid="_x0000_s2051" name="Equation" r:id="rId4" imgW="164880" imgH="215640" progId="Equation.DSMT4">
              <p:embed/>
            </p:oleObj>
          </a:graphicData>
        </a:graphic>
      </p:graphicFrame>
      <p:sp>
        <p:nvSpPr>
          <p:cNvPr id="2066" name="Text Box 25"/>
          <p:cNvSpPr txBox="1">
            <a:spLocks noChangeArrowheads="1"/>
          </p:cNvSpPr>
          <p:nvPr/>
        </p:nvSpPr>
        <p:spPr bwMode="auto">
          <a:xfrm>
            <a:off x="4845050" y="2895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grpSp>
        <p:nvGrpSpPr>
          <p:cNvPr id="2067" name="Group 33"/>
          <p:cNvGrpSpPr>
            <a:grpSpLocks/>
          </p:cNvGrpSpPr>
          <p:nvPr/>
        </p:nvGrpSpPr>
        <p:grpSpPr bwMode="auto">
          <a:xfrm>
            <a:off x="3460750" y="1739900"/>
            <a:ext cx="571500" cy="622300"/>
            <a:chOff x="1528" y="1528"/>
            <a:chExt cx="360" cy="392"/>
          </a:xfrm>
        </p:grpSpPr>
        <p:sp>
          <p:nvSpPr>
            <p:cNvPr id="2080" name="Freeform 27"/>
            <p:cNvSpPr>
              <a:spLocks/>
            </p:cNvSpPr>
            <p:nvPr/>
          </p:nvSpPr>
          <p:spPr bwMode="auto">
            <a:xfrm>
              <a:off x="1528" y="1528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81" name="Line 31"/>
            <p:cNvSpPr>
              <a:spLocks noChangeShapeType="1"/>
            </p:cNvSpPr>
            <p:nvPr/>
          </p:nvSpPr>
          <p:spPr bwMode="auto">
            <a:xfrm flipH="1">
              <a:off x="1824" y="1776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2068" name="Group 34"/>
          <p:cNvGrpSpPr>
            <a:grpSpLocks/>
          </p:cNvGrpSpPr>
          <p:nvPr/>
        </p:nvGrpSpPr>
        <p:grpSpPr bwMode="auto">
          <a:xfrm>
            <a:off x="5835650" y="1752600"/>
            <a:ext cx="571500" cy="762000"/>
            <a:chOff x="3024" y="1536"/>
            <a:chExt cx="360" cy="480"/>
          </a:xfrm>
        </p:grpSpPr>
        <p:sp>
          <p:nvSpPr>
            <p:cNvPr id="2078" name="Freeform 28"/>
            <p:cNvSpPr>
              <a:spLocks/>
            </p:cNvSpPr>
            <p:nvPr/>
          </p:nvSpPr>
          <p:spPr bwMode="auto">
            <a:xfrm rot="1165648">
              <a:off x="3024" y="1536"/>
              <a:ext cx="360" cy="392"/>
            </a:xfrm>
            <a:custGeom>
              <a:avLst/>
              <a:gdLst>
                <a:gd name="T0" fmla="*/ 152 w 360"/>
                <a:gd name="T1" fmla="*/ 392 h 392"/>
                <a:gd name="T2" fmla="*/ 8 w 360"/>
                <a:gd name="T3" fmla="*/ 152 h 392"/>
                <a:gd name="T4" fmla="*/ 200 w 360"/>
                <a:gd name="T5" fmla="*/ 8 h 392"/>
                <a:gd name="T6" fmla="*/ 344 w 360"/>
                <a:gd name="T7" fmla="*/ 200 h 392"/>
                <a:gd name="T8" fmla="*/ 296 w 360"/>
                <a:gd name="T9" fmla="*/ 392 h 3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0"/>
                <a:gd name="T16" fmla="*/ 0 h 392"/>
                <a:gd name="T17" fmla="*/ 360 w 360"/>
                <a:gd name="T18" fmla="*/ 392 h 3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0" h="392">
                  <a:moveTo>
                    <a:pt x="152" y="392"/>
                  </a:moveTo>
                  <a:cubicBezTo>
                    <a:pt x="76" y="304"/>
                    <a:pt x="0" y="216"/>
                    <a:pt x="8" y="152"/>
                  </a:cubicBezTo>
                  <a:cubicBezTo>
                    <a:pt x="16" y="88"/>
                    <a:pt x="144" y="0"/>
                    <a:pt x="200" y="8"/>
                  </a:cubicBezTo>
                  <a:cubicBezTo>
                    <a:pt x="256" y="16"/>
                    <a:pt x="328" y="136"/>
                    <a:pt x="344" y="200"/>
                  </a:cubicBezTo>
                  <a:cubicBezTo>
                    <a:pt x="360" y="264"/>
                    <a:pt x="328" y="328"/>
                    <a:pt x="296" y="39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79" name="Line 32"/>
            <p:cNvSpPr>
              <a:spLocks noChangeShapeType="1"/>
            </p:cNvSpPr>
            <p:nvPr/>
          </p:nvSpPr>
          <p:spPr bwMode="auto">
            <a:xfrm flipH="1">
              <a:off x="3264" y="1872"/>
              <a:ext cx="48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069" name="Text Box 35"/>
          <p:cNvSpPr txBox="1">
            <a:spLocks noChangeArrowheads="1"/>
          </p:cNvSpPr>
          <p:nvPr/>
        </p:nvSpPr>
        <p:spPr bwMode="auto">
          <a:xfrm>
            <a:off x="3930650" y="1371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0</a:t>
            </a:r>
          </a:p>
        </p:txBody>
      </p:sp>
      <p:sp>
        <p:nvSpPr>
          <p:cNvPr id="2070" name="Text Box 36"/>
          <p:cNvSpPr txBox="1">
            <a:spLocks noChangeArrowheads="1"/>
          </p:cNvSpPr>
          <p:nvPr/>
        </p:nvSpPr>
        <p:spPr bwMode="auto">
          <a:xfrm>
            <a:off x="4768850" y="2133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71" name="Text Box 37"/>
          <p:cNvSpPr txBox="1">
            <a:spLocks noChangeArrowheads="1"/>
          </p:cNvSpPr>
          <p:nvPr/>
        </p:nvSpPr>
        <p:spPr bwMode="auto">
          <a:xfrm>
            <a:off x="6369050" y="1524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2072" name="Text Box 38"/>
          <p:cNvSpPr txBox="1">
            <a:spLocks noChangeArrowheads="1"/>
          </p:cNvSpPr>
          <p:nvPr/>
        </p:nvSpPr>
        <p:spPr bwMode="auto">
          <a:xfrm>
            <a:off x="533400" y="3402013"/>
            <a:ext cx="641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このオートマトンの形式的定義（数学的定義）は、</a:t>
            </a:r>
          </a:p>
        </p:txBody>
      </p:sp>
      <p:graphicFrame>
        <p:nvGraphicFramePr>
          <p:cNvPr id="2052" name="Object 39"/>
          <p:cNvGraphicFramePr>
            <a:graphicFrameLocks noChangeAspect="1"/>
          </p:cNvGraphicFramePr>
          <p:nvPr/>
        </p:nvGraphicFramePr>
        <p:xfrm>
          <a:off x="1492250" y="2071688"/>
          <a:ext cx="685800" cy="642937"/>
        </p:xfrm>
        <a:graphic>
          <a:graphicData uri="http://schemas.openxmlformats.org/presentationml/2006/ole">
            <p:oleObj spid="_x0000_s2052" name="Equation" r:id="rId5" imgW="228600" imgH="215640" progId="Equation.DSMT4">
              <p:embed/>
            </p:oleObj>
          </a:graphicData>
        </a:graphic>
      </p:graphicFrame>
      <p:graphicFrame>
        <p:nvGraphicFramePr>
          <p:cNvPr id="2053" name="Object 41"/>
          <p:cNvGraphicFramePr>
            <a:graphicFrameLocks noChangeAspect="1"/>
          </p:cNvGraphicFramePr>
          <p:nvPr/>
        </p:nvGraphicFramePr>
        <p:xfrm>
          <a:off x="685800" y="3935413"/>
          <a:ext cx="5562600" cy="617537"/>
        </p:xfrm>
        <a:graphic>
          <a:graphicData uri="http://schemas.openxmlformats.org/presentationml/2006/ole">
            <p:oleObj spid="_x0000_s2053" name="Equation" r:id="rId6" imgW="1930320" imgH="215640" progId="Equation.DSMT4">
              <p:embed/>
            </p:oleObj>
          </a:graphicData>
        </a:graphic>
      </p:graphicFrame>
      <p:sp>
        <p:nvSpPr>
          <p:cNvPr id="2073" name="Text Box 42"/>
          <p:cNvSpPr txBox="1">
            <a:spLocks noChangeArrowheads="1"/>
          </p:cNvSpPr>
          <p:nvPr/>
        </p:nvSpPr>
        <p:spPr bwMode="auto">
          <a:xfrm>
            <a:off x="609600" y="4572000"/>
            <a:ext cx="1176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</a:t>
            </a:r>
          </a:p>
        </p:txBody>
      </p:sp>
      <p:graphicFrame>
        <p:nvGraphicFramePr>
          <p:cNvPr id="2054" name="Object 43"/>
          <p:cNvGraphicFramePr>
            <a:graphicFrameLocks noChangeAspect="1"/>
          </p:cNvGraphicFramePr>
          <p:nvPr/>
        </p:nvGraphicFramePr>
        <p:xfrm>
          <a:off x="1752600" y="4572000"/>
          <a:ext cx="403225" cy="506413"/>
        </p:xfrm>
        <a:graphic>
          <a:graphicData uri="http://schemas.openxmlformats.org/presentationml/2006/ole">
            <p:oleObj spid="_x0000_s2054" name="Equation" r:id="rId7" imgW="139680" imgH="177480" progId="Equation.DSMT4">
              <p:embed/>
            </p:oleObj>
          </a:graphicData>
        </a:graphic>
      </p:graphicFrame>
      <p:sp>
        <p:nvSpPr>
          <p:cNvPr id="2074" name="Text Box 44"/>
          <p:cNvSpPr txBox="1">
            <a:spLocks noChangeArrowheads="1"/>
          </p:cNvSpPr>
          <p:nvPr/>
        </p:nvSpPr>
        <p:spPr bwMode="auto">
          <a:xfrm>
            <a:off x="2057400" y="4572000"/>
            <a:ext cx="501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は次の</a:t>
            </a:r>
            <a:r>
              <a:rPr lang="ja-JP" altLang="en-US">
                <a:solidFill>
                  <a:srgbClr val="FF0000"/>
                </a:solidFill>
              </a:rPr>
              <a:t>状態遷移表</a:t>
            </a:r>
            <a:r>
              <a:rPr lang="ja-JP" altLang="en-US"/>
              <a:t>により定義される。</a:t>
            </a:r>
          </a:p>
        </p:txBody>
      </p:sp>
      <p:grpSp>
        <p:nvGrpSpPr>
          <p:cNvPr id="2075" name="Group 48"/>
          <p:cNvGrpSpPr>
            <a:grpSpLocks/>
          </p:cNvGrpSpPr>
          <p:nvPr/>
        </p:nvGrpSpPr>
        <p:grpSpPr bwMode="auto">
          <a:xfrm>
            <a:off x="3048000" y="5105400"/>
            <a:ext cx="1676400" cy="1524000"/>
            <a:chOff x="1776" y="3312"/>
            <a:chExt cx="960" cy="893"/>
          </a:xfrm>
        </p:grpSpPr>
        <p:graphicFrame>
          <p:nvGraphicFramePr>
            <p:cNvPr id="2055" name="Object 45"/>
            <p:cNvGraphicFramePr>
              <a:graphicFrameLocks noChangeAspect="1"/>
            </p:cNvGraphicFramePr>
            <p:nvPr/>
          </p:nvGraphicFramePr>
          <p:xfrm>
            <a:off x="1776" y="3312"/>
            <a:ext cx="960" cy="893"/>
          </p:xfrm>
          <a:graphic>
            <a:graphicData uri="http://schemas.openxmlformats.org/presentationml/2006/ole">
              <p:oleObj spid="_x0000_s2055" name="Equation" r:id="rId8" imgW="723600" imgH="672840" progId="Equation.DSMT4">
                <p:embed/>
              </p:oleObj>
            </a:graphicData>
          </a:graphic>
        </p:graphicFrame>
        <p:sp>
          <p:nvSpPr>
            <p:cNvPr id="2076" name="Line 46"/>
            <p:cNvSpPr>
              <a:spLocks noChangeShapeType="1"/>
            </p:cNvSpPr>
            <p:nvPr/>
          </p:nvSpPr>
          <p:spPr bwMode="auto">
            <a:xfrm>
              <a:off x="1776" y="364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77" name="Line 47"/>
            <p:cNvSpPr>
              <a:spLocks noChangeShapeType="1"/>
            </p:cNvSpPr>
            <p:nvPr/>
          </p:nvSpPr>
          <p:spPr bwMode="auto">
            <a:xfrm>
              <a:off x="2016" y="336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1854</Words>
  <Application>Microsoft PowerPoint</Application>
  <PresentationFormat>画面に合わせる (4:3)</PresentationFormat>
  <Paragraphs>395</Paragraphs>
  <Slides>41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41</vt:i4>
      </vt:variant>
    </vt:vector>
  </HeadingPairs>
  <TitlesOfParts>
    <vt:vector size="50" baseType="lpstr">
      <vt:lpstr>Times New Roman</vt:lpstr>
      <vt:lpstr>ＭＳ Ｐゴシック</vt:lpstr>
      <vt:lpstr>Arial</vt:lpstr>
      <vt:lpstr>ＭＳ Ｐ明朝</vt:lpstr>
      <vt:lpstr>Wingdings</vt:lpstr>
      <vt:lpstr>Verdana</vt:lpstr>
      <vt:lpstr>標準デザイン</vt:lpstr>
      <vt:lpstr>MathType 4.0 Equation</vt:lpstr>
      <vt:lpstr>MathType 5.0 Equation</vt:lpstr>
      <vt:lpstr>2008年度 情報数理学</vt:lpstr>
      <vt:lpstr>履修にあたって</vt:lpstr>
      <vt:lpstr>講義予定</vt:lpstr>
      <vt:lpstr>参考書</vt:lpstr>
      <vt:lpstr>１．オートマトンと正規表現</vt:lpstr>
      <vt:lpstr>1－1．有限オートマトン</vt:lpstr>
      <vt:lpstr>スライド 7</vt:lpstr>
      <vt:lpstr>有限オートマトンの数学的定義</vt:lpstr>
      <vt:lpstr>有限オートマトンの図式表現（状態遷移図）</vt:lpstr>
      <vt:lpstr>練習</vt:lpstr>
      <vt:lpstr>1－2．言語</vt:lpstr>
      <vt:lpstr>言語の例1</vt:lpstr>
      <vt:lpstr>言語の例2</vt:lpstr>
      <vt:lpstr>言語に関する諸概念１</vt:lpstr>
      <vt:lpstr>例</vt:lpstr>
      <vt:lpstr>言語に関する諸概念２</vt:lpstr>
      <vt:lpstr>例</vt:lpstr>
      <vt:lpstr>要素の無い言語と空列だけの言語</vt:lpstr>
      <vt:lpstr>オートマトンと言語</vt:lpstr>
      <vt:lpstr>練習</vt:lpstr>
      <vt:lpstr>1－3．非決定性(有限）オートマトン</vt:lpstr>
      <vt:lpstr>オートマトンの略記</vt:lpstr>
      <vt:lpstr>NFAの形式的定義</vt:lpstr>
      <vt:lpstr>NFAの状態遷移図</vt:lpstr>
      <vt:lpstr>スライド 25</vt:lpstr>
      <vt:lpstr>スライド 26</vt:lpstr>
      <vt:lpstr>練習</vt:lpstr>
      <vt:lpstr>DFAとNFAの状態遷移</vt:lpstr>
      <vt:lpstr>ＮＦＡの受理</vt:lpstr>
      <vt:lpstr>練習</vt:lpstr>
      <vt:lpstr>1－４．正規表現(正則表現）</vt:lpstr>
      <vt:lpstr>正規演算の優先順位</vt:lpstr>
      <vt:lpstr>例</vt:lpstr>
      <vt:lpstr>練習</vt:lpstr>
      <vt:lpstr>正規表現の応用</vt:lpstr>
      <vt:lpstr>例</vt:lpstr>
      <vt:lpstr>1－５．　拡張NFA</vt:lpstr>
      <vt:lpstr>GNFAの形式的定義</vt:lpstr>
      <vt:lpstr>GNFAの状態遷移図</vt:lpstr>
      <vt:lpstr>GNFAに関する注意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情報数理学</dc:title>
  <dc:creator>kusakari</dc:creator>
  <cp:lastModifiedBy>秋田県立大学</cp:lastModifiedBy>
  <cp:revision>30</cp:revision>
  <dcterms:created xsi:type="dcterms:W3CDTF">2003-04-02T23:52:02Z</dcterms:created>
  <dcterms:modified xsi:type="dcterms:W3CDTF">2008-04-21T09:29:45Z</dcterms:modified>
</cp:coreProperties>
</file>